
<file path=[Content_Types].xml><?xml version="1.0" encoding="utf-8"?>
<Types xmlns="http://schemas.openxmlformats.org/package/2006/content-types">
  <Default Extension="xml" ContentType="application/xml"/>
  <Default Extension="wmv" ContentType="video/unknown"/>
  <Default Extension="jpeg" ContentType="image/jpeg"/>
  <Default Extension="jpg" ContentType="image/jpeg"/>
  <Default Extension="rels" ContentType="application/vnd.openxmlformats-package.relationships+xm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5" r:id="rId1"/>
    <p:sldMasterId id="2147483725" r:id="rId2"/>
    <p:sldMasterId id="2147483742" r:id="rId3"/>
  </p:sldMasterIdLst>
  <p:notesMasterIdLst>
    <p:notesMasterId r:id="rId24"/>
  </p:notesMasterIdLst>
  <p:handoutMasterIdLst>
    <p:handoutMasterId r:id="rId25"/>
  </p:handoutMasterIdLst>
  <p:sldIdLst>
    <p:sldId id="310" r:id="rId4"/>
    <p:sldId id="322" r:id="rId5"/>
    <p:sldId id="298" r:id="rId6"/>
    <p:sldId id="299" r:id="rId7"/>
    <p:sldId id="274" r:id="rId8"/>
    <p:sldId id="278" r:id="rId9"/>
    <p:sldId id="279" r:id="rId10"/>
    <p:sldId id="324" r:id="rId11"/>
    <p:sldId id="266" r:id="rId12"/>
    <p:sldId id="325" r:id="rId13"/>
    <p:sldId id="303" r:id="rId14"/>
    <p:sldId id="304" r:id="rId15"/>
    <p:sldId id="305" r:id="rId16"/>
    <p:sldId id="307" r:id="rId17"/>
    <p:sldId id="326" r:id="rId18"/>
    <p:sldId id="327" r:id="rId19"/>
    <p:sldId id="306" r:id="rId20"/>
    <p:sldId id="328" r:id="rId21"/>
    <p:sldId id="309" r:id="rId22"/>
    <p:sldId id="323"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ngela Notari Syverson" initials="" lastIdx="3" clrIdx="0"/>
  <p:cmAuthor id="1" name="C. Arnold" initials="CA" lastIdx="4" clrIdx="1"/>
</p:cmAuthorLst>
</file>

<file path=ppt/presProps.xml><?xml version="1.0" encoding="utf-8"?>
<p:presentationPr xmlns:a="http://schemas.openxmlformats.org/drawingml/2006/main" xmlns:r="http://schemas.openxmlformats.org/officeDocument/2006/relationships" xmlns:p="http://schemas.openxmlformats.org/presentationml/2006/main">
  <p:prnPr prnWhat="handouts9"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1078F"/>
    <a:srgbClr val="1408AC"/>
    <a:srgbClr val="005DAA"/>
    <a:srgbClr val="005D46"/>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162" autoAdjust="0"/>
    <p:restoredTop sz="92540" autoAdjust="0"/>
  </p:normalViewPr>
  <p:slideViewPr>
    <p:cSldViewPr snapToGrid="0" snapToObjects="1">
      <p:cViewPr>
        <p:scale>
          <a:sx n="165" d="100"/>
          <a:sy n="165" d="100"/>
        </p:scale>
        <p:origin x="-280" y="-68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11" d="100"/>
        <a:sy n="111" d="100"/>
      </p:scale>
      <p:origin x="0" y="0"/>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20" Type="http://schemas.openxmlformats.org/officeDocument/2006/relationships/slide" Target="slides/slide17.xml"/><Relationship Id="rId21" Type="http://schemas.openxmlformats.org/officeDocument/2006/relationships/slide" Target="slides/slide18.xml"/><Relationship Id="rId22" Type="http://schemas.openxmlformats.org/officeDocument/2006/relationships/slide" Target="slides/slide19.xml"/><Relationship Id="rId23" Type="http://schemas.openxmlformats.org/officeDocument/2006/relationships/slide" Target="slides/slide20.xml"/><Relationship Id="rId24" Type="http://schemas.openxmlformats.org/officeDocument/2006/relationships/notesMaster" Target="notesMasters/notesMaster1.xml"/><Relationship Id="rId25" Type="http://schemas.openxmlformats.org/officeDocument/2006/relationships/handoutMaster" Target="handoutMasters/handoutMaster1.xml"/><Relationship Id="rId26" Type="http://schemas.openxmlformats.org/officeDocument/2006/relationships/printerSettings" Target="printerSettings/printerSettings1.bin"/><Relationship Id="rId27" Type="http://schemas.openxmlformats.org/officeDocument/2006/relationships/commentAuthors" Target="commentAuthors.xml"/><Relationship Id="rId28" Type="http://schemas.openxmlformats.org/officeDocument/2006/relationships/presProps" Target="presProps.xml"/><Relationship Id="rId29" Type="http://schemas.openxmlformats.org/officeDocument/2006/relationships/viewProps" Target="viewProps.xml"/><Relationship Id="rId30" Type="http://schemas.openxmlformats.org/officeDocument/2006/relationships/theme" Target="theme/theme1.xml"/><Relationship Id="rId31" Type="http://schemas.openxmlformats.org/officeDocument/2006/relationships/tableStyles" Target="tableStyles.xml"/><Relationship Id="rId10" Type="http://schemas.openxmlformats.org/officeDocument/2006/relationships/slide" Target="slides/slide7.xml"/><Relationship Id="rId11" Type="http://schemas.openxmlformats.org/officeDocument/2006/relationships/slide" Target="slides/slide8.xml"/><Relationship Id="rId12" Type="http://schemas.openxmlformats.org/officeDocument/2006/relationships/slide" Target="slides/slide9.xml"/><Relationship Id="rId13" Type="http://schemas.openxmlformats.org/officeDocument/2006/relationships/slide" Target="slides/slide10.xml"/><Relationship Id="rId14" Type="http://schemas.openxmlformats.org/officeDocument/2006/relationships/slide" Target="slides/slide11.xml"/><Relationship Id="rId15" Type="http://schemas.openxmlformats.org/officeDocument/2006/relationships/slide" Target="slides/slide12.xml"/><Relationship Id="rId16" Type="http://schemas.openxmlformats.org/officeDocument/2006/relationships/slide" Target="slides/slide13.xml"/><Relationship Id="rId17" Type="http://schemas.openxmlformats.org/officeDocument/2006/relationships/slide" Target="slides/slide14.xml"/><Relationship Id="rId18" Type="http://schemas.openxmlformats.org/officeDocument/2006/relationships/slide" Target="slides/slide15.xml"/><Relationship Id="rId19" Type="http://schemas.openxmlformats.org/officeDocument/2006/relationships/slide" Target="slides/slide16.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 Target="slides/slide1.xml"/><Relationship Id="rId5" Type="http://schemas.openxmlformats.org/officeDocument/2006/relationships/slide" Target="slides/slide2.xml"/><Relationship Id="rId6" Type="http://schemas.openxmlformats.org/officeDocument/2006/relationships/slide" Target="slides/slide3.xml"/><Relationship Id="rId7" Type="http://schemas.openxmlformats.org/officeDocument/2006/relationships/slide" Target="slides/slide4.xml"/><Relationship Id="rId8"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3495535-83A3-F346-B9D9-6B39DCF83FAA}" type="datetimeFigureOut">
              <a:rPr lang="en-US" smtClean="0"/>
              <a:t>6/4/14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3366F94-7F9F-454B-ACF4-0D916537A7E2}" type="slidenum">
              <a:rPr lang="en-US" smtClean="0"/>
              <a:t>‹#›</a:t>
            </a:fld>
            <a:endParaRPr lang="en-US"/>
          </a:p>
        </p:txBody>
      </p:sp>
    </p:spTree>
    <p:extLst>
      <p:ext uri="{BB962C8B-B14F-4D97-AF65-F5344CB8AC3E}">
        <p14:creationId xmlns:p14="http://schemas.microsoft.com/office/powerpoint/2010/main" val="104928894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80D4465-6E02-D14F-B06D-CBF873318A01}" type="datetimeFigureOut">
              <a:rPr lang="en-US" smtClean="0"/>
              <a:t>6/4/14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1E54B4F-FD1A-F548-9208-682B13D75230}" type="slidenum">
              <a:rPr lang="en-US" smtClean="0"/>
              <a:t>‹#›</a:t>
            </a:fld>
            <a:endParaRPr lang="en-US"/>
          </a:p>
        </p:txBody>
      </p:sp>
    </p:spTree>
    <p:extLst>
      <p:ext uri="{BB962C8B-B14F-4D97-AF65-F5344CB8AC3E}">
        <p14:creationId xmlns:p14="http://schemas.microsoft.com/office/powerpoint/2010/main" val="3106690820"/>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1E54B4F-FD1A-F548-9208-682B13D75230}" type="slidenum">
              <a:rPr lang="en-US" smtClean="0"/>
              <a:t>1</a:t>
            </a:fld>
            <a:endParaRPr lang="en-US"/>
          </a:p>
        </p:txBody>
      </p:sp>
    </p:spTree>
    <p:extLst>
      <p:ext uri="{BB962C8B-B14F-4D97-AF65-F5344CB8AC3E}">
        <p14:creationId xmlns:p14="http://schemas.microsoft.com/office/powerpoint/2010/main" val="33456583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1E54B4F-FD1A-F548-9208-682B13D75230}" type="slidenum">
              <a:rPr lang="en-US" smtClean="0"/>
              <a:t>13</a:t>
            </a:fld>
            <a:endParaRPr lang="en-US"/>
          </a:p>
        </p:txBody>
      </p:sp>
    </p:spTree>
    <p:extLst>
      <p:ext uri="{BB962C8B-B14F-4D97-AF65-F5344CB8AC3E}">
        <p14:creationId xmlns:p14="http://schemas.microsoft.com/office/powerpoint/2010/main" val="42908201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1E54B4F-FD1A-F548-9208-682B13D75230}" type="slidenum">
              <a:rPr lang="en-US" smtClean="0"/>
              <a:t>14</a:t>
            </a:fld>
            <a:endParaRPr lang="en-US"/>
          </a:p>
        </p:txBody>
      </p:sp>
    </p:spTree>
    <p:extLst>
      <p:ext uri="{BB962C8B-B14F-4D97-AF65-F5344CB8AC3E}">
        <p14:creationId xmlns:p14="http://schemas.microsoft.com/office/powerpoint/2010/main" val="25138366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200" u="none"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1E54B4F-FD1A-F548-9208-682B13D75230}" type="slidenum">
              <a:rPr lang="en-US" smtClean="0"/>
              <a:t>17</a:t>
            </a:fld>
            <a:endParaRPr lang="en-US"/>
          </a:p>
        </p:txBody>
      </p:sp>
    </p:spTree>
    <p:extLst>
      <p:ext uri="{BB962C8B-B14F-4D97-AF65-F5344CB8AC3E}">
        <p14:creationId xmlns:p14="http://schemas.microsoft.com/office/powerpoint/2010/main" val="3165209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1E54B4F-FD1A-F548-9208-682B13D75230}" type="slidenum">
              <a:rPr lang="en-US" smtClean="0"/>
              <a:t>19</a:t>
            </a:fld>
            <a:endParaRPr lang="en-US"/>
          </a:p>
        </p:txBody>
      </p:sp>
    </p:spTree>
    <p:extLst>
      <p:ext uri="{BB962C8B-B14F-4D97-AF65-F5344CB8AC3E}">
        <p14:creationId xmlns:p14="http://schemas.microsoft.com/office/powerpoint/2010/main" val="986623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55CD1D0-D2E6-014E-BFD7-4A23BDD99E43}" type="slidenum">
              <a:rPr lang="en-US" smtClean="0">
                <a:solidFill>
                  <a:prstClr val="black"/>
                </a:solidFill>
              </a:rPr>
              <a:pPr>
                <a:defRPr/>
              </a:pPr>
              <a:t>20</a:t>
            </a:fld>
            <a:endParaRPr lang="en-US" dirty="0">
              <a:solidFill>
                <a:prstClr val="black"/>
              </a:solidFill>
            </a:endParaRPr>
          </a:p>
        </p:txBody>
      </p:sp>
    </p:spTree>
    <p:extLst>
      <p:ext uri="{BB962C8B-B14F-4D97-AF65-F5344CB8AC3E}">
        <p14:creationId xmlns:p14="http://schemas.microsoft.com/office/powerpoint/2010/main" val="36764133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fld id="{61E54B4F-FD1A-F548-9208-682B13D75230}" type="slidenum">
              <a:rPr lang="en-US" smtClean="0"/>
              <a:t>3</a:t>
            </a:fld>
            <a:endParaRPr lang="en-US"/>
          </a:p>
        </p:txBody>
      </p:sp>
    </p:spTree>
    <p:extLst>
      <p:ext uri="{BB962C8B-B14F-4D97-AF65-F5344CB8AC3E}">
        <p14:creationId xmlns:p14="http://schemas.microsoft.com/office/powerpoint/2010/main" val="25227532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1E54B4F-FD1A-F548-9208-682B13D75230}" type="slidenum">
              <a:rPr lang="en-US" smtClean="0"/>
              <a:t>4</a:t>
            </a:fld>
            <a:endParaRPr lang="en-US"/>
          </a:p>
        </p:txBody>
      </p:sp>
    </p:spTree>
    <p:extLst>
      <p:ext uri="{BB962C8B-B14F-4D97-AF65-F5344CB8AC3E}">
        <p14:creationId xmlns:p14="http://schemas.microsoft.com/office/powerpoint/2010/main" val="6963652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1E54B4F-FD1A-F548-9208-682B13D75230}" type="slidenum">
              <a:rPr lang="en-US" smtClean="0"/>
              <a:t>5</a:t>
            </a:fld>
            <a:endParaRPr lang="en-US"/>
          </a:p>
        </p:txBody>
      </p:sp>
    </p:spTree>
    <p:extLst>
      <p:ext uri="{BB962C8B-B14F-4D97-AF65-F5344CB8AC3E}">
        <p14:creationId xmlns:p14="http://schemas.microsoft.com/office/powerpoint/2010/main" val="31457023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61E54B4F-FD1A-F548-9208-682B13D75230}" type="slidenum">
              <a:rPr lang="en-US" smtClean="0"/>
              <a:t>6</a:t>
            </a:fld>
            <a:endParaRPr lang="en-US"/>
          </a:p>
        </p:txBody>
      </p:sp>
    </p:spTree>
    <p:extLst>
      <p:ext uri="{BB962C8B-B14F-4D97-AF65-F5344CB8AC3E}">
        <p14:creationId xmlns:p14="http://schemas.microsoft.com/office/powerpoint/2010/main" val="986623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61E54B4F-FD1A-F548-9208-682B13D75230}" type="slidenum">
              <a:rPr lang="en-US" smtClean="0"/>
              <a:t>7</a:t>
            </a:fld>
            <a:endParaRPr lang="en-US"/>
          </a:p>
        </p:txBody>
      </p:sp>
    </p:spTree>
    <p:extLst>
      <p:ext uri="{BB962C8B-B14F-4D97-AF65-F5344CB8AC3E}">
        <p14:creationId xmlns:p14="http://schemas.microsoft.com/office/powerpoint/2010/main" val="26006044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1E54B4F-FD1A-F548-9208-682B13D75230}" type="slidenum">
              <a:rPr lang="en-US" smtClean="0"/>
              <a:t>9</a:t>
            </a:fld>
            <a:endParaRPr lang="en-US"/>
          </a:p>
        </p:txBody>
      </p:sp>
    </p:spTree>
    <p:extLst>
      <p:ext uri="{BB962C8B-B14F-4D97-AF65-F5344CB8AC3E}">
        <p14:creationId xmlns:p14="http://schemas.microsoft.com/office/powerpoint/2010/main" val="37831069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1E54B4F-FD1A-F548-9208-682B13D75230}" type="slidenum">
              <a:rPr lang="en-US" smtClean="0"/>
              <a:t>11</a:t>
            </a:fld>
            <a:endParaRPr lang="en-US"/>
          </a:p>
        </p:txBody>
      </p:sp>
    </p:spTree>
    <p:extLst>
      <p:ext uri="{BB962C8B-B14F-4D97-AF65-F5344CB8AC3E}">
        <p14:creationId xmlns:p14="http://schemas.microsoft.com/office/powerpoint/2010/main" val="8702494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1E54B4F-FD1A-F548-9208-682B13D75230}" type="slidenum">
              <a:rPr lang="en-US" smtClean="0"/>
              <a:t>12</a:t>
            </a:fld>
            <a:endParaRPr lang="en-US"/>
          </a:p>
        </p:txBody>
      </p:sp>
    </p:spTree>
    <p:extLst>
      <p:ext uri="{BB962C8B-B14F-4D97-AF65-F5344CB8AC3E}">
        <p14:creationId xmlns:p14="http://schemas.microsoft.com/office/powerpoint/2010/main" val="7101866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jp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jp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3.jpg"/></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3.jp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DBBC453A-6B12-3E4E-8E5B-4BFBFD851DC7}" type="datetimeFigureOut">
              <a:rPr lang="en-US" smtClean="0"/>
              <a:t>6/4/14</a:t>
            </a:fld>
            <a:endParaRPr lang="en-US"/>
          </a:p>
        </p:txBody>
      </p:sp>
      <p:sp>
        <p:nvSpPr>
          <p:cNvPr id="5" name="Footer Placeholder 4"/>
          <p:cNvSpPr>
            <a:spLocks noGrp="1"/>
          </p:cNvSpPr>
          <p:nvPr>
            <p:ph type="ftr" sz="quarter" idx="11"/>
          </p:nvPr>
        </p:nvSpPr>
        <p:spPr/>
        <p:txBody>
          <a:bodyPr/>
          <a:lstStyle/>
          <a:p>
            <a:endParaRPr lang="en-US"/>
          </a:p>
        </p:txBody>
      </p:sp>
      <p:sp>
        <p:nvSpPr>
          <p:cNvPr id="3" name="Rectangle 2"/>
          <p:cNvSpPr/>
          <p:nvPr userDrawn="1"/>
        </p:nvSpPr>
        <p:spPr>
          <a:xfrm>
            <a:off x="3022600" y="2650067"/>
            <a:ext cx="5994400" cy="16002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Rectangle 5"/>
          <p:cNvSpPr/>
          <p:nvPr userDrawn="1"/>
        </p:nvSpPr>
        <p:spPr>
          <a:xfrm>
            <a:off x="3101975" y="2730500"/>
            <a:ext cx="5867399" cy="1447800"/>
          </a:xfrm>
          <a:prstGeom prst="rect">
            <a:avLst/>
          </a:prstGeom>
          <a:solidFill>
            <a:srgbClr val="005DA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effectLst/>
            </a:endParaRPr>
          </a:p>
        </p:txBody>
      </p:sp>
      <p:sp>
        <p:nvSpPr>
          <p:cNvPr id="2" name="Title 1"/>
          <p:cNvSpPr>
            <a:spLocks noGrp="1"/>
          </p:cNvSpPr>
          <p:nvPr>
            <p:ph type="ctrTitle" hasCustomPrompt="1"/>
          </p:nvPr>
        </p:nvSpPr>
        <p:spPr>
          <a:xfrm>
            <a:off x="3124201" y="2880313"/>
            <a:ext cx="5829994" cy="1030655"/>
          </a:xfrm>
        </p:spPr>
        <p:txBody>
          <a:bodyPr>
            <a:normAutofit/>
          </a:bodyPr>
          <a:lstStyle>
            <a:lvl1pPr>
              <a:defRPr sz="3200">
                <a:solidFill>
                  <a:schemeClr val="bg1">
                    <a:lumMod val="95000"/>
                  </a:schemeClr>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6710380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hasCustomPrompt="1"/>
          </p:nvPr>
        </p:nvSpPr>
        <p:spPr>
          <a:xfrm>
            <a:off x="6629400" y="274638"/>
            <a:ext cx="2057400" cy="5851525"/>
          </a:xfrm>
        </p:spPr>
        <p:txBody>
          <a:bodyPr vert="eaVert"/>
          <a:lstStyle/>
          <a:p>
            <a:r>
              <a:rPr lang="en-US" dirty="0"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C43563C-D9B3-4432-B336-144C997D6215}" type="datetime1">
              <a:rPr lang="en-US" smtClean="0"/>
              <a:pPr/>
              <a:t>6/4/14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lgn="r"/>
            <a:fld id="{F7886C9C-DC18-4195-8FD5-A50AA931D419}" type="slidenum">
              <a:rPr lang="en-US" smtClean="0"/>
              <a:pPr algn="r"/>
              <a:t>‹#›</a:t>
            </a:fld>
            <a:endParaRPr lang="en-US" dirty="0"/>
          </a:p>
        </p:txBody>
      </p:sp>
    </p:spTree>
    <p:extLst>
      <p:ext uri="{BB962C8B-B14F-4D97-AF65-F5344CB8AC3E}">
        <p14:creationId xmlns:p14="http://schemas.microsoft.com/office/powerpoint/2010/main" val="4217416698"/>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End Page">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DBBC453A-6B12-3E4E-8E5B-4BFBFD851DC7}" type="datetimeFigureOut">
              <a:rPr lang="en-US" smtClean="0">
                <a:solidFill>
                  <a:prstClr val="black">
                    <a:tint val="75000"/>
                  </a:prstClr>
                </a:solidFill>
                <a:latin typeface="Calibri"/>
              </a:rPr>
              <a:pPr/>
              <a:t>6/4/14</a:t>
            </a:fld>
            <a:endParaRPr lang="en-US">
              <a:solidFill>
                <a:prstClr val="black">
                  <a:tint val="75000"/>
                </a:prstClr>
              </a:solidFill>
              <a:latin typeface="Calibri"/>
            </a:endParaRPr>
          </a:p>
        </p:txBody>
      </p:sp>
      <p:sp>
        <p:nvSpPr>
          <p:cNvPr id="4" name="Footer Placeholder 3"/>
          <p:cNvSpPr>
            <a:spLocks noGrp="1"/>
          </p:cNvSpPr>
          <p:nvPr>
            <p:ph type="ftr" sz="quarter" idx="11"/>
          </p:nvPr>
        </p:nvSpPr>
        <p:spPr/>
        <p:txBody>
          <a:bodyPr/>
          <a:lstStyle/>
          <a:p>
            <a:endParaRPr lang="en-US">
              <a:solidFill>
                <a:prstClr val="black">
                  <a:tint val="75000"/>
                </a:prstClr>
              </a:solidFill>
              <a:latin typeface="Calibri"/>
            </a:endParaRPr>
          </a:p>
        </p:txBody>
      </p:sp>
      <p:sp>
        <p:nvSpPr>
          <p:cNvPr id="5" name="Slide Number Placeholder 4"/>
          <p:cNvSpPr>
            <a:spLocks noGrp="1"/>
          </p:cNvSpPr>
          <p:nvPr>
            <p:ph type="sldNum" sz="quarter" idx="12"/>
          </p:nvPr>
        </p:nvSpPr>
        <p:spPr/>
        <p:txBody>
          <a:bodyPr/>
          <a:lstStyle/>
          <a:p>
            <a:fld id="{A6753842-EB21-0F45-9793-244089871662}"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9445032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124201" y="2880313"/>
            <a:ext cx="5829994" cy="1030655"/>
          </a:xfrm>
        </p:spPr>
        <p:txBody>
          <a:bodyPr>
            <a:normAutofit/>
          </a:bodyPr>
          <a:lstStyle>
            <a:lvl1pPr>
              <a:defRPr sz="3200">
                <a:solidFill>
                  <a:schemeClr val="bg1">
                    <a:lumMod val="95000"/>
                  </a:schemeClr>
                </a:solidFill>
              </a:defRPr>
            </a:lvl1pPr>
          </a:lstStyle>
          <a:p>
            <a:r>
              <a:rPr lang="en-US" dirty="0" smtClean="0"/>
              <a:t>CLICK TO EDIT MASTER TITLE STYLE</a:t>
            </a:r>
            <a:endParaRPr lang="en-US" dirty="0"/>
          </a:p>
        </p:txBody>
      </p:sp>
      <p:sp>
        <p:nvSpPr>
          <p:cNvPr id="4" name="Date Placeholder 3"/>
          <p:cNvSpPr>
            <a:spLocks noGrp="1"/>
          </p:cNvSpPr>
          <p:nvPr>
            <p:ph type="dt" sz="half" idx="10"/>
          </p:nvPr>
        </p:nvSpPr>
        <p:spPr/>
        <p:txBody>
          <a:bodyPr/>
          <a:lstStyle/>
          <a:p>
            <a:fld id="{DBBC453A-6B12-3E4E-8E5B-4BFBFD851DC7}" type="datetimeFigureOut">
              <a:rPr lang="en-US" smtClean="0">
                <a:solidFill>
                  <a:prstClr val="black">
                    <a:tint val="75000"/>
                  </a:prstClr>
                </a:solidFill>
              </a:rPr>
              <a:pPr/>
              <a:t>6/4/14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6753842-EB21-0F45-9793-24408987166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508726"/>
      </p:ext>
    </p:extLst>
  </p:cSld>
  <p:clrMapOvr>
    <a:masterClrMapping/>
  </p:clrMapOvr>
  <p:timing>
    <p:tnLst>
      <p:par>
        <p:cTn xmlns:p14="http://schemas.microsoft.com/office/powerpoint/2010/mai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2EFF424-F111-43CB-9C75-D52325012943}" type="datetime1">
              <a:rPr lang="en-US" smtClean="0">
                <a:solidFill>
                  <a:prstClr val="black">
                    <a:tint val="75000"/>
                  </a:prstClr>
                </a:solidFill>
              </a:rPr>
              <a:pPr/>
              <a:t>6/4/14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7886C9C-DC18-4195-8FD5-A50AA931D41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5423113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4A8BBF0-342D-409A-9C0A-B1B451E92883}" type="datetime1">
              <a:rPr lang="en-US" smtClean="0">
                <a:solidFill>
                  <a:prstClr val="black">
                    <a:tint val="75000"/>
                  </a:prstClr>
                </a:solidFill>
              </a:rPr>
              <a:pPr/>
              <a:t>6/4/14</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7886C9C-DC18-4195-8FD5-A50AA931D419}"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515052592"/>
      </p:ext>
    </p:extLst>
  </p:cSld>
  <p:clrMapOvr>
    <a:masterClrMapping/>
  </p:clrMapOvr>
  <p:timing>
    <p:tnLst>
      <p:par>
        <p:cTn xmlns:p14="http://schemas.microsoft.com/office/powerpoint/2010/mai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457200" y="1904584"/>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904584"/>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45DA190-4BDC-4D39-B5BB-A14B3E8B1B3D}" type="datetime1">
              <a:rPr lang="en-US" smtClean="0">
                <a:solidFill>
                  <a:prstClr val="black">
                    <a:tint val="75000"/>
                  </a:prstClr>
                </a:solidFill>
              </a:rPr>
              <a:pPr/>
              <a:t>6/4/14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7886C9C-DC18-4195-8FD5-A50AA931D41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7906260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2017929"/>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657691"/>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2017929"/>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657691"/>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81D52F2-9B11-4FC0-9217-7D20B3AC9849}" type="datetime1">
              <a:rPr lang="en-US" smtClean="0">
                <a:solidFill>
                  <a:prstClr val="black">
                    <a:tint val="75000"/>
                  </a:prstClr>
                </a:solidFill>
              </a:rPr>
              <a:pPr/>
              <a:t>6/4/14</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F7886C9C-DC18-4195-8FD5-A50AA931D41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404029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en-US" dirty="0"/>
          </a:p>
        </p:txBody>
      </p:sp>
      <p:sp>
        <p:nvSpPr>
          <p:cNvPr id="3" name="Date Placeholder 2"/>
          <p:cNvSpPr>
            <a:spLocks noGrp="1"/>
          </p:cNvSpPr>
          <p:nvPr>
            <p:ph type="dt" sz="half" idx="10"/>
          </p:nvPr>
        </p:nvSpPr>
        <p:spPr/>
        <p:txBody>
          <a:bodyPr/>
          <a:lstStyle/>
          <a:p>
            <a:fld id="{4CF13737-8506-438E-ABC0-0BE7E06DCCA6}" type="datetime1">
              <a:rPr lang="en-US" smtClean="0">
                <a:solidFill>
                  <a:prstClr val="black">
                    <a:tint val="75000"/>
                  </a:prstClr>
                </a:solidFill>
              </a:rPr>
              <a:pPr/>
              <a:t>6/4/14</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F7886C9C-DC18-4195-8FD5-A50AA931D41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3968574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C43563C-D9B3-4432-B336-144C997D6215}" type="datetime1">
              <a:rPr lang="en-US" smtClean="0">
                <a:solidFill>
                  <a:prstClr val="black">
                    <a:tint val="75000"/>
                  </a:prstClr>
                </a:solidFill>
              </a:rPr>
              <a:pPr/>
              <a:t>6/4/14</a:t>
            </a:fld>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US" dirty="0">
              <a:solidFill>
                <a:prstClr val="black">
                  <a:tint val="75000"/>
                </a:prstClr>
              </a:solidFill>
            </a:endParaRPr>
          </a:p>
        </p:txBody>
      </p:sp>
      <p:sp>
        <p:nvSpPr>
          <p:cNvPr id="4" name="Slide Number Placeholder 3"/>
          <p:cNvSpPr>
            <a:spLocks noGrp="1"/>
          </p:cNvSpPr>
          <p:nvPr>
            <p:ph type="sldNum" sz="quarter" idx="12"/>
          </p:nvPr>
        </p:nvSpPr>
        <p:spPr/>
        <p:txBody>
          <a:bodyPr/>
          <a:lstStyle/>
          <a:p>
            <a:fld id="{F7886C9C-DC18-4195-8FD5-A50AA931D419}"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175052570"/>
      </p:ext>
    </p:extLst>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C43563C-D9B3-4432-B336-144C997D6215}" type="datetime1">
              <a:rPr lang="en-US" smtClean="0">
                <a:solidFill>
                  <a:prstClr val="black">
                    <a:tint val="75000"/>
                  </a:prstClr>
                </a:solidFill>
              </a:rPr>
              <a:pPr/>
              <a:t>6/4/14</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F7886C9C-DC18-4195-8FD5-A50AA931D419}"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784969490"/>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2EFF424-F111-43CB-9C75-D52325012943}" type="datetime1">
              <a:rPr lang="en-US" smtClean="0"/>
              <a:pPr/>
              <a:t>6/4/14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886C9C-DC18-4195-8FD5-A50AA931D419}" type="slidenum">
              <a:rPr lang="en-US" smtClean="0"/>
              <a:pPr/>
              <a:t>‹#›</a:t>
            </a:fld>
            <a:endParaRPr lang="en-US"/>
          </a:p>
        </p:txBody>
      </p:sp>
    </p:spTree>
    <p:extLst>
      <p:ext uri="{BB962C8B-B14F-4D97-AF65-F5344CB8AC3E}">
        <p14:creationId xmlns:p14="http://schemas.microsoft.com/office/powerpoint/2010/main" val="197564990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C43563C-D9B3-4432-B336-144C997D6215}" type="datetime1">
              <a:rPr lang="en-US" smtClean="0">
                <a:solidFill>
                  <a:prstClr val="black">
                    <a:tint val="75000"/>
                  </a:prstClr>
                </a:solidFill>
              </a:rPr>
              <a:pPr/>
              <a:t>6/4/14</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F7886C9C-DC18-4195-8FD5-A50AA931D419}"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835828520"/>
      </p:ext>
    </p:extLst>
  </p:cSld>
  <p:clrMapOvr>
    <a:masterClrMapping/>
  </p:clrMapOvr>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C43563C-D9B3-4432-B336-144C997D6215}" type="datetime1">
              <a:rPr lang="en-US" smtClean="0">
                <a:solidFill>
                  <a:prstClr val="black">
                    <a:tint val="75000"/>
                  </a:prstClr>
                </a:solidFill>
              </a:rPr>
              <a:pPr/>
              <a:t>6/4/14</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F7886C9C-DC18-4195-8FD5-A50AA931D419}"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944058866"/>
      </p:ext>
    </p:extLst>
  </p:cSld>
  <p:clrMapOvr>
    <a:masterClrMapping/>
  </p:clrMapOvr>
  <p:hf sldNum="0"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hasCustomPrompt="1"/>
          </p:nvPr>
        </p:nvSpPr>
        <p:spPr>
          <a:xfrm>
            <a:off x="6629400" y="274638"/>
            <a:ext cx="2057400" cy="5851525"/>
          </a:xfrm>
        </p:spPr>
        <p:txBody>
          <a:bodyPr vert="eaVert"/>
          <a:lstStyle/>
          <a:p>
            <a:r>
              <a:rPr lang="en-US" dirty="0"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C43563C-D9B3-4432-B336-144C997D6215}" type="datetime1">
              <a:rPr lang="en-US" smtClean="0">
                <a:solidFill>
                  <a:prstClr val="black">
                    <a:tint val="75000"/>
                  </a:prstClr>
                </a:solidFill>
              </a:rPr>
              <a:pPr/>
              <a:t>6/4/14</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F7886C9C-DC18-4195-8FD5-A50AA931D419}"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239771751"/>
      </p:ext>
    </p:extLst>
  </p:cSld>
  <p:clrMapOvr>
    <a:masterClrMapping/>
  </p:clrMapOvr>
  <p:hf sldNum="0"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End Page">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EC43563C-D9B3-4432-B336-144C997D6215}" type="datetime1">
              <a:rPr lang="en-US" smtClean="0">
                <a:solidFill>
                  <a:prstClr val="black">
                    <a:tint val="75000"/>
                  </a:prstClr>
                </a:solidFill>
              </a:rPr>
              <a:pPr/>
              <a:t>6/4/14</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F7886C9C-DC18-4195-8FD5-A50AA931D419}" type="slidenum">
              <a:rPr lang="en-US" smtClean="0">
                <a:solidFill>
                  <a:prstClr val="black">
                    <a:tint val="75000"/>
                  </a:prstClr>
                </a:solidFill>
              </a:rPr>
              <a:pPr/>
              <a:t>‹#›</a:t>
            </a:fld>
            <a:endParaRPr lang="en-US" dirty="0">
              <a:solidFill>
                <a:prstClr val="black">
                  <a:tint val="75000"/>
                </a:prstClr>
              </a:solidFill>
            </a:endParaRPr>
          </a:p>
        </p:txBody>
      </p:sp>
      <p:sp>
        <p:nvSpPr>
          <p:cNvPr id="8" name="TextBox 7"/>
          <p:cNvSpPr txBox="1"/>
          <p:nvPr/>
        </p:nvSpPr>
        <p:spPr>
          <a:xfrm>
            <a:off x="331983" y="5584015"/>
            <a:ext cx="8477737" cy="877163"/>
          </a:xfrm>
          <a:prstGeom prst="rect">
            <a:avLst/>
          </a:prstGeom>
          <a:noFill/>
        </p:spPr>
        <p:txBody>
          <a:bodyPr wrap="square" rtlCol="0">
            <a:spAutoFit/>
          </a:bodyPr>
          <a:lstStyle/>
          <a:p>
            <a:pPr algn="ctr" defTabSz="457200">
              <a:defRPr/>
            </a:pPr>
            <a:r>
              <a:rPr lang="en-US" sz="1400" dirty="0" smtClean="0">
                <a:solidFill>
                  <a:prstClr val="black"/>
                </a:solidFill>
                <a:latin typeface="Century Gothic"/>
                <a:cs typeface="Century Gothic"/>
              </a:rPr>
              <a:t>For more Information, contact us at: </a:t>
            </a:r>
            <a:r>
              <a:rPr lang="en-US" sz="1400" b="1" dirty="0" smtClean="0">
                <a:solidFill>
                  <a:prstClr val="black"/>
                </a:solidFill>
                <a:latin typeface="Century Gothic"/>
                <a:cs typeface="Century Gothic"/>
              </a:rPr>
              <a:t>NCQTL@UW.EDU </a:t>
            </a:r>
            <a:r>
              <a:rPr lang="en-US" sz="1400" dirty="0" smtClean="0">
                <a:solidFill>
                  <a:prstClr val="black"/>
                </a:solidFill>
                <a:latin typeface="Century Gothic"/>
                <a:cs typeface="Century Gothic"/>
              </a:rPr>
              <a:t>or 877-731-0764</a:t>
            </a:r>
          </a:p>
          <a:p>
            <a:pPr algn="ctr" defTabSz="457200">
              <a:spcBef>
                <a:spcPts val="600"/>
              </a:spcBef>
              <a:defRPr/>
            </a:pPr>
            <a:r>
              <a:rPr lang="en-US" sz="900" dirty="0" smtClean="0">
                <a:solidFill>
                  <a:prstClr val="black"/>
                </a:solidFill>
                <a:latin typeface="Century Gothic"/>
                <a:cs typeface="Century Gothic"/>
              </a:rPr>
              <a:t>This document was prepared under Grant #90HC0002 for the U.S. Department of Health and Human Services, </a:t>
            </a:r>
            <a:br>
              <a:rPr lang="en-US" sz="900" dirty="0" smtClean="0">
                <a:solidFill>
                  <a:prstClr val="black"/>
                </a:solidFill>
                <a:latin typeface="Century Gothic"/>
                <a:cs typeface="Century Gothic"/>
              </a:rPr>
            </a:br>
            <a:r>
              <a:rPr lang="en-US" sz="900" dirty="0" smtClean="0">
                <a:solidFill>
                  <a:prstClr val="black"/>
                </a:solidFill>
                <a:latin typeface="Century Gothic"/>
                <a:cs typeface="Century Gothic"/>
              </a:rPr>
              <a:t>Administration for Children and Families, Office of Head Start, by the National Center on Quality Teaching and Learning.</a:t>
            </a:r>
          </a:p>
          <a:p>
            <a:pPr>
              <a:spcBef>
                <a:spcPts val="600"/>
              </a:spcBef>
            </a:pPr>
            <a:endParaRPr lang="en-US" sz="900" dirty="0">
              <a:solidFill>
                <a:prstClr val="black"/>
              </a:solidFill>
            </a:endParaRPr>
          </a:p>
        </p:txBody>
      </p:sp>
    </p:spTree>
    <p:extLst>
      <p:ext uri="{BB962C8B-B14F-4D97-AF65-F5344CB8AC3E}">
        <p14:creationId xmlns:p14="http://schemas.microsoft.com/office/powerpoint/2010/main" val="3792152716"/>
      </p:ext>
    </p:extLst>
  </p:cSld>
  <p:clrMapOvr>
    <a:masterClrMapping/>
  </p:clrMapOvr>
  <p:hf sldNum="0"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sp>
        <p:nvSpPr>
          <p:cNvPr id="18" name="Rectangle 17"/>
          <p:cNvSpPr/>
          <p:nvPr userDrawn="1"/>
        </p:nvSpPr>
        <p:spPr>
          <a:xfrm>
            <a:off x="4654172" y="2388460"/>
            <a:ext cx="4337628" cy="208366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3" name="Title 12"/>
          <p:cNvSpPr>
            <a:spLocks noGrp="1"/>
          </p:cNvSpPr>
          <p:nvPr>
            <p:ph type="title"/>
          </p:nvPr>
        </p:nvSpPr>
        <p:spPr>
          <a:xfrm>
            <a:off x="4829696" y="2518060"/>
            <a:ext cx="4014782" cy="1828800"/>
          </a:xfrm>
          <a:ln>
            <a:noFill/>
          </a:ln>
        </p:spPr>
        <p:txBody>
          <a:bodyPr lIns="0" tIns="0" rIns="0" bIns="0"/>
          <a:lstStyle>
            <a:lvl1pPr algn="l">
              <a:defRPr sz="3600" spc="150" baseline="0"/>
            </a:lvl1pPr>
          </a:lstStyle>
          <a:p>
            <a:r>
              <a:rPr lang="en-US" dirty="0" smtClean="0"/>
              <a:t>Click to edit Master title style</a:t>
            </a:r>
            <a:endParaRPr lang="en-US" dirty="0"/>
          </a:p>
        </p:txBody>
      </p:sp>
    </p:spTree>
    <p:extLst>
      <p:ext uri="{BB962C8B-B14F-4D97-AF65-F5344CB8AC3E}">
        <p14:creationId xmlns:p14="http://schemas.microsoft.com/office/powerpoint/2010/main" val="2200004462"/>
      </p:ext>
    </p:extLst>
  </p:cSld>
  <p:clrMapOvr>
    <a:masterClrMapping/>
  </p:clrMapOvr>
  <p:timing>
    <p:tnLst>
      <p:par>
        <p:cTn xmlns:p14="http://schemas.microsoft.com/office/powerpoint/2010/mai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end slide">
    <p:bg>
      <p:bgPr>
        <a:solidFill>
          <a:schemeClr val="tx1"/>
        </a:solidFill>
        <a:effectLst/>
      </p:bgPr>
    </p:bg>
    <p:spTree>
      <p:nvGrpSpPr>
        <p:cNvPr id="1" name=""/>
        <p:cNvGrpSpPr/>
        <p:nvPr/>
      </p:nvGrpSpPr>
      <p:grpSpPr>
        <a:xfrm>
          <a:off x="0" y="0"/>
          <a:ext cx="0" cy="0"/>
          <a:chOff x="0" y="0"/>
          <a:chExt cx="0" cy="0"/>
        </a:xfrm>
      </p:grpSpPr>
      <p:sp>
        <p:nvSpPr>
          <p:cNvPr id="2" name="TextBox 1"/>
          <p:cNvSpPr txBox="1"/>
          <p:nvPr userDrawn="1"/>
        </p:nvSpPr>
        <p:spPr>
          <a:xfrm>
            <a:off x="1690393" y="4498962"/>
            <a:ext cx="5688308" cy="501419"/>
          </a:xfrm>
          <a:prstGeom prst="rect">
            <a:avLst/>
          </a:prstGeom>
          <a:noFill/>
        </p:spPr>
        <p:txBody>
          <a:bodyPr wrap="square" rtlCol="0">
            <a:spAutoFit/>
          </a:bodyPr>
          <a:lstStyle/>
          <a:p>
            <a:pPr algn="ctr"/>
            <a:r>
              <a:rPr lang="en-US" sz="1100" b="1" dirty="0" smtClean="0">
                <a:solidFill>
                  <a:srgbClr val="1F497D"/>
                </a:solidFill>
              </a:rPr>
              <a:t>For more Information</a:t>
            </a:r>
          </a:p>
          <a:p>
            <a:pPr algn="ctr">
              <a:lnSpc>
                <a:spcPct val="150000"/>
              </a:lnSpc>
            </a:pPr>
            <a:r>
              <a:rPr lang="en-US" sz="1100" dirty="0" smtClean="0">
                <a:solidFill>
                  <a:srgbClr val="1F497D"/>
                </a:solidFill>
              </a:rPr>
              <a:t>Visit: </a:t>
            </a:r>
            <a:r>
              <a:rPr lang="en-US" sz="1100" dirty="0" err="1" smtClean="0">
                <a:solidFill>
                  <a:srgbClr val="1F497D"/>
                </a:solidFill>
              </a:rPr>
              <a:t>www.ncqtl.org</a:t>
            </a:r>
            <a:r>
              <a:rPr lang="en-US" sz="1100" dirty="0" smtClean="0">
                <a:solidFill>
                  <a:srgbClr val="1F497D"/>
                </a:solidFill>
              </a:rPr>
              <a:t>     Contact us at: </a:t>
            </a:r>
            <a:r>
              <a:rPr lang="en-US" sz="1100" dirty="0" err="1" smtClean="0">
                <a:solidFill>
                  <a:srgbClr val="1F497D"/>
                </a:solidFill>
              </a:rPr>
              <a:t>ncqtl@uw.edu</a:t>
            </a:r>
            <a:r>
              <a:rPr lang="en-US" sz="1100" dirty="0" smtClean="0">
                <a:solidFill>
                  <a:srgbClr val="1F497D"/>
                </a:solidFill>
              </a:rPr>
              <a:t> or 877-731-0764</a:t>
            </a:r>
            <a:endParaRPr lang="en-US" sz="1100" dirty="0">
              <a:solidFill>
                <a:srgbClr val="1F497D"/>
              </a:solidFill>
            </a:endParaRPr>
          </a:p>
        </p:txBody>
      </p:sp>
      <p:sp>
        <p:nvSpPr>
          <p:cNvPr id="8" name="TextBox 7"/>
          <p:cNvSpPr txBox="1"/>
          <p:nvPr userDrawn="1"/>
        </p:nvSpPr>
        <p:spPr>
          <a:xfrm>
            <a:off x="849668" y="5885311"/>
            <a:ext cx="7325039" cy="461665"/>
          </a:xfrm>
          <a:prstGeom prst="rect">
            <a:avLst/>
          </a:prstGeom>
          <a:noFill/>
        </p:spPr>
        <p:txBody>
          <a:bodyPr wrap="square" rtlCol="0">
            <a:spAutoFit/>
          </a:bodyPr>
          <a:lstStyle/>
          <a:p>
            <a:r>
              <a:rPr lang="en-US" sz="800" dirty="0" smtClean="0">
                <a:solidFill>
                  <a:srgbClr val="1F497D"/>
                </a:solidFill>
              </a:rPr>
              <a:t>This material was made possible by grant number 90HC000201 from the Office of Head Start, Administration on Children, Youth and Families, U.S. Department of Health and Human Services. The contents are solely the responsibility of the authors and do not represent the office views or policies of the funding agency, nor does publication in any way constitute an endorsement by the funding agency.</a:t>
            </a:r>
          </a:p>
        </p:txBody>
      </p:sp>
    </p:spTree>
    <p:extLst>
      <p:ext uri="{BB962C8B-B14F-4D97-AF65-F5344CB8AC3E}">
        <p14:creationId xmlns:p14="http://schemas.microsoft.com/office/powerpoint/2010/main" val="1712451983"/>
      </p:ext>
    </p:extLst>
  </p:cSld>
  <p:clrMapOvr>
    <a:overrideClrMapping bg1="dk1" tx1="lt1" bg2="dk2" tx2="lt2" accent1="accent1" accent2="accent2" accent3="accent3" accent4="accent4" accent5="accent5" accent6="accent6" hlink="hlink" folHlink="folHlink"/>
  </p:clrMapOvr>
  <p:timing>
    <p:tnLst>
      <p:par>
        <p:cTn xmlns:p14="http://schemas.microsoft.com/office/powerpoint/2010/mai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End Page">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DBBC453A-6B12-3E4E-8E5B-4BFBFD851DC7}" type="datetimeFigureOut">
              <a:rPr lang="en-US" smtClean="0">
                <a:solidFill>
                  <a:prstClr val="black">
                    <a:tint val="75000"/>
                  </a:prstClr>
                </a:solidFill>
              </a:rPr>
              <a:pPr/>
              <a:t>6/4/14</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6753842-EB21-0F45-9793-24408987166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7654335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2_End Page">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DBBC453A-6B12-3E4E-8E5B-4BFBFD851DC7}" type="datetimeFigureOut">
              <a:rPr lang="en-US" smtClean="0">
                <a:solidFill>
                  <a:prstClr val="black">
                    <a:tint val="75000"/>
                  </a:prstClr>
                </a:solidFill>
              </a:rPr>
              <a:pPr/>
              <a:t>6/4/14</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6753842-EB21-0F45-9793-24408987166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04443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124201" y="2880313"/>
            <a:ext cx="5829994" cy="1030655"/>
          </a:xfrm>
        </p:spPr>
        <p:txBody>
          <a:bodyPr>
            <a:normAutofit/>
          </a:bodyPr>
          <a:lstStyle>
            <a:lvl1pPr>
              <a:defRPr sz="3200">
                <a:solidFill>
                  <a:schemeClr val="bg1">
                    <a:lumMod val="95000"/>
                  </a:schemeClr>
                </a:solidFill>
              </a:defRPr>
            </a:lvl1pPr>
          </a:lstStyle>
          <a:p>
            <a:r>
              <a:rPr lang="en-US" dirty="0" smtClean="0"/>
              <a:t>CLICK TO EDIT MASTER TITLE STYLE</a:t>
            </a:r>
            <a:endParaRPr lang="en-US" dirty="0"/>
          </a:p>
        </p:txBody>
      </p:sp>
      <p:sp>
        <p:nvSpPr>
          <p:cNvPr id="4" name="Date Placeholder 3"/>
          <p:cNvSpPr>
            <a:spLocks noGrp="1"/>
          </p:cNvSpPr>
          <p:nvPr>
            <p:ph type="dt" sz="half" idx="10"/>
          </p:nvPr>
        </p:nvSpPr>
        <p:spPr/>
        <p:txBody>
          <a:bodyPr/>
          <a:lstStyle/>
          <a:p>
            <a:fld id="{DBBC453A-6B12-3E4E-8E5B-4BFBFD851DC7}" type="datetimeFigureOut">
              <a:rPr lang="en-US" smtClean="0">
                <a:solidFill>
                  <a:prstClr val="black">
                    <a:tint val="75000"/>
                  </a:prstClr>
                </a:solidFill>
              </a:rPr>
              <a:pPr/>
              <a:t>6/4/14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6753842-EB21-0F45-9793-24408987166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56176862"/>
      </p:ext>
    </p:extLst>
  </p:cSld>
  <p:clrMapOvr>
    <a:masterClrMapping/>
  </p:clrMapOvr>
  <p:timing>
    <p:tnLst>
      <p:par>
        <p:cTn xmlns:p14="http://schemas.microsoft.com/office/powerpoint/2010/mai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2EFF424-F111-43CB-9C75-D52325012943}" type="datetime1">
              <a:rPr lang="en-US" smtClean="0">
                <a:solidFill>
                  <a:prstClr val="black">
                    <a:tint val="75000"/>
                  </a:prstClr>
                </a:solidFill>
              </a:rPr>
              <a:pPr/>
              <a:t>6/4/14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7886C9C-DC18-4195-8FD5-A50AA931D41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494411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457200" y="1904584"/>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904584"/>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45DA190-4BDC-4D39-B5BB-A14B3E8B1B3D}" type="datetime1">
              <a:rPr lang="en-US" smtClean="0"/>
              <a:pPr/>
              <a:t>6/4/14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7886C9C-DC18-4195-8FD5-A50AA931D419}" type="slidenum">
              <a:rPr lang="en-US" smtClean="0"/>
              <a:pPr/>
              <a:t>‹#›</a:t>
            </a:fld>
            <a:endParaRPr lang="en-US"/>
          </a:p>
        </p:txBody>
      </p:sp>
    </p:spTree>
    <p:extLst>
      <p:ext uri="{BB962C8B-B14F-4D97-AF65-F5344CB8AC3E}">
        <p14:creationId xmlns:p14="http://schemas.microsoft.com/office/powerpoint/2010/main" val="368049592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4A8BBF0-342D-409A-9C0A-B1B451E92883}" type="datetime1">
              <a:rPr lang="en-US" smtClean="0">
                <a:solidFill>
                  <a:prstClr val="black">
                    <a:tint val="75000"/>
                  </a:prstClr>
                </a:solidFill>
              </a:rPr>
              <a:pPr/>
              <a:t>6/4/14</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7886C9C-DC18-4195-8FD5-A50AA931D419}"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662445405"/>
      </p:ext>
    </p:extLst>
  </p:cSld>
  <p:clrMapOvr>
    <a:masterClrMapping/>
  </p:clrMapOvr>
  <p:timing>
    <p:tnLst>
      <p:par>
        <p:cTn xmlns:p14="http://schemas.microsoft.com/office/powerpoint/2010/mai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457200" y="1904584"/>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904584"/>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45DA190-4BDC-4D39-B5BB-A14B3E8B1B3D}" type="datetime1">
              <a:rPr lang="en-US" smtClean="0">
                <a:solidFill>
                  <a:prstClr val="black">
                    <a:tint val="75000"/>
                  </a:prstClr>
                </a:solidFill>
              </a:rPr>
              <a:pPr/>
              <a:t>6/4/14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7886C9C-DC18-4195-8FD5-A50AA931D41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6608211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2017929"/>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657691"/>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2017929"/>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657691"/>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81D52F2-9B11-4FC0-9217-7D20B3AC9849}" type="datetime1">
              <a:rPr lang="en-US" smtClean="0">
                <a:solidFill>
                  <a:prstClr val="black">
                    <a:tint val="75000"/>
                  </a:prstClr>
                </a:solidFill>
              </a:rPr>
              <a:pPr/>
              <a:t>6/4/14</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F7886C9C-DC18-4195-8FD5-A50AA931D41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0040323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en-US" dirty="0"/>
          </a:p>
        </p:txBody>
      </p:sp>
      <p:sp>
        <p:nvSpPr>
          <p:cNvPr id="3" name="Date Placeholder 2"/>
          <p:cNvSpPr>
            <a:spLocks noGrp="1"/>
          </p:cNvSpPr>
          <p:nvPr>
            <p:ph type="dt" sz="half" idx="10"/>
          </p:nvPr>
        </p:nvSpPr>
        <p:spPr/>
        <p:txBody>
          <a:bodyPr/>
          <a:lstStyle/>
          <a:p>
            <a:fld id="{4CF13737-8506-438E-ABC0-0BE7E06DCCA6}" type="datetime1">
              <a:rPr lang="en-US" smtClean="0">
                <a:solidFill>
                  <a:prstClr val="black">
                    <a:tint val="75000"/>
                  </a:prstClr>
                </a:solidFill>
              </a:rPr>
              <a:pPr/>
              <a:t>6/4/14</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F7886C9C-DC18-4195-8FD5-A50AA931D41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5994709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C43563C-D9B3-4432-B336-144C997D6215}" type="datetime1">
              <a:rPr lang="en-US" smtClean="0">
                <a:solidFill>
                  <a:prstClr val="black">
                    <a:tint val="75000"/>
                  </a:prstClr>
                </a:solidFill>
              </a:rPr>
              <a:pPr/>
              <a:t>6/4/14</a:t>
            </a:fld>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US" dirty="0">
              <a:solidFill>
                <a:prstClr val="black">
                  <a:tint val="75000"/>
                </a:prstClr>
              </a:solidFill>
            </a:endParaRPr>
          </a:p>
        </p:txBody>
      </p:sp>
      <p:sp>
        <p:nvSpPr>
          <p:cNvPr id="4" name="Slide Number Placeholder 3"/>
          <p:cNvSpPr>
            <a:spLocks noGrp="1"/>
          </p:cNvSpPr>
          <p:nvPr>
            <p:ph type="sldNum" sz="quarter" idx="12"/>
          </p:nvPr>
        </p:nvSpPr>
        <p:spPr/>
        <p:txBody>
          <a:bodyPr/>
          <a:lstStyle/>
          <a:p>
            <a:fld id="{F7886C9C-DC18-4195-8FD5-A50AA931D419}"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613113612"/>
      </p:ext>
    </p:extLst>
  </p:cSld>
  <p:clrMapOvr>
    <a:masterClrMapping/>
  </p:clrMapOvr>
  <p:hf sldNum="0" hdr="0" ftr="0" dt="0"/>
</p:sldLayout>
</file>

<file path=ppt/slideLayouts/slideLayout3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C43563C-D9B3-4432-B336-144C997D6215}" type="datetime1">
              <a:rPr lang="en-US" smtClean="0">
                <a:solidFill>
                  <a:prstClr val="black">
                    <a:tint val="75000"/>
                  </a:prstClr>
                </a:solidFill>
              </a:rPr>
              <a:pPr/>
              <a:t>6/4/14</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F7886C9C-DC18-4195-8FD5-A50AA931D419}"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937804509"/>
      </p:ext>
    </p:extLst>
  </p:cSld>
  <p:clrMapOvr>
    <a:masterClrMapping/>
  </p:clrMapOvr>
  <p:hf sldNum="0" hdr="0" ftr="0" dt="0"/>
</p:sldLayout>
</file>

<file path=ppt/slideLayouts/slideLayout3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C43563C-D9B3-4432-B336-144C997D6215}" type="datetime1">
              <a:rPr lang="en-US" smtClean="0">
                <a:solidFill>
                  <a:prstClr val="black">
                    <a:tint val="75000"/>
                  </a:prstClr>
                </a:solidFill>
              </a:rPr>
              <a:pPr/>
              <a:t>6/4/14</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F7886C9C-DC18-4195-8FD5-A50AA931D419}"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78335451"/>
      </p:ext>
    </p:extLst>
  </p:cSld>
  <p:clrMapOvr>
    <a:masterClrMapping/>
  </p:clrMapOvr>
  <p:hf sldNum="0" hdr="0" ftr="0" dt="0"/>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C43563C-D9B3-4432-B336-144C997D6215}" type="datetime1">
              <a:rPr lang="en-US" smtClean="0">
                <a:solidFill>
                  <a:prstClr val="black">
                    <a:tint val="75000"/>
                  </a:prstClr>
                </a:solidFill>
              </a:rPr>
              <a:pPr/>
              <a:t>6/4/14</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F7886C9C-DC18-4195-8FD5-A50AA931D419}"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990597842"/>
      </p:ext>
    </p:extLst>
  </p:cSld>
  <p:clrMapOvr>
    <a:masterClrMapping/>
  </p:clrMapOvr>
  <p:hf sldNum="0" hdr="0" ftr="0" dt="0"/>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hasCustomPrompt="1"/>
          </p:nvPr>
        </p:nvSpPr>
        <p:spPr>
          <a:xfrm>
            <a:off x="6629400" y="274638"/>
            <a:ext cx="2057400" cy="5851525"/>
          </a:xfrm>
        </p:spPr>
        <p:txBody>
          <a:bodyPr vert="eaVert"/>
          <a:lstStyle/>
          <a:p>
            <a:r>
              <a:rPr lang="en-US" dirty="0"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C43563C-D9B3-4432-B336-144C997D6215}" type="datetime1">
              <a:rPr lang="en-US" smtClean="0">
                <a:solidFill>
                  <a:prstClr val="black">
                    <a:tint val="75000"/>
                  </a:prstClr>
                </a:solidFill>
              </a:rPr>
              <a:pPr/>
              <a:t>6/4/14</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F7886C9C-DC18-4195-8FD5-A50AA931D419}"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306359249"/>
      </p:ext>
    </p:extLst>
  </p:cSld>
  <p:clrMapOvr>
    <a:masterClrMapping/>
  </p:clrMapOvr>
  <p:hf sldNum="0" hdr="0" ftr="0" dt="0"/>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End Page">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EC43563C-D9B3-4432-B336-144C997D6215}" type="datetime1">
              <a:rPr lang="en-US" smtClean="0">
                <a:solidFill>
                  <a:prstClr val="black">
                    <a:tint val="75000"/>
                  </a:prstClr>
                </a:solidFill>
              </a:rPr>
              <a:pPr/>
              <a:t>6/4/14</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F7886C9C-DC18-4195-8FD5-A50AA931D419}" type="slidenum">
              <a:rPr lang="en-US" smtClean="0">
                <a:solidFill>
                  <a:prstClr val="black">
                    <a:tint val="75000"/>
                  </a:prstClr>
                </a:solidFill>
              </a:rPr>
              <a:pPr/>
              <a:t>‹#›</a:t>
            </a:fld>
            <a:endParaRPr lang="en-US" dirty="0">
              <a:solidFill>
                <a:prstClr val="black">
                  <a:tint val="75000"/>
                </a:prstClr>
              </a:solidFill>
            </a:endParaRPr>
          </a:p>
        </p:txBody>
      </p:sp>
      <p:sp>
        <p:nvSpPr>
          <p:cNvPr id="8" name="TextBox 7"/>
          <p:cNvSpPr txBox="1"/>
          <p:nvPr/>
        </p:nvSpPr>
        <p:spPr>
          <a:xfrm>
            <a:off x="331983" y="5584015"/>
            <a:ext cx="8477737" cy="877163"/>
          </a:xfrm>
          <a:prstGeom prst="rect">
            <a:avLst/>
          </a:prstGeom>
          <a:noFill/>
        </p:spPr>
        <p:txBody>
          <a:bodyPr wrap="square" rtlCol="0">
            <a:spAutoFit/>
          </a:bodyPr>
          <a:lstStyle/>
          <a:p>
            <a:pPr algn="ctr" defTabSz="457200">
              <a:defRPr/>
            </a:pPr>
            <a:r>
              <a:rPr lang="en-US" sz="1400" dirty="0" smtClean="0">
                <a:solidFill>
                  <a:prstClr val="black"/>
                </a:solidFill>
                <a:latin typeface="Century Gothic"/>
                <a:cs typeface="Century Gothic"/>
              </a:rPr>
              <a:t>For more Information, contact us at: </a:t>
            </a:r>
            <a:r>
              <a:rPr lang="en-US" sz="1400" b="1" dirty="0" smtClean="0">
                <a:solidFill>
                  <a:prstClr val="black"/>
                </a:solidFill>
                <a:latin typeface="Century Gothic"/>
                <a:cs typeface="Century Gothic"/>
              </a:rPr>
              <a:t>NCQTL@UW.EDU </a:t>
            </a:r>
            <a:r>
              <a:rPr lang="en-US" sz="1400" dirty="0" smtClean="0">
                <a:solidFill>
                  <a:prstClr val="black"/>
                </a:solidFill>
                <a:latin typeface="Century Gothic"/>
                <a:cs typeface="Century Gothic"/>
              </a:rPr>
              <a:t>or 877-731-0764</a:t>
            </a:r>
          </a:p>
          <a:p>
            <a:pPr algn="ctr" defTabSz="457200">
              <a:spcBef>
                <a:spcPts val="600"/>
              </a:spcBef>
              <a:defRPr/>
            </a:pPr>
            <a:r>
              <a:rPr lang="en-US" sz="900" dirty="0" smtClean="0">
                <a:solidFill>
                  <a:prstClr val="black"/>
                </a:solidFill>
                <a:latin typeface="Century Gothic"/>
                <a:cs typeface="Century Gothic"/>
              </a:rPr>
              <a:t>This document was prepared under Grant #90HC0002 for the U.S. Department of Health and Human Services, </a:t>
            </a:r>
            <a:br>
              <a:rPr lang="en-US" sz="900" dirty="0" smtClean="0">
                <a:solidFill>
                  <a:prstClr val="black"/>
                </a:solidFill>
                <a:latin typeface="Century Gothic"/>
                <a:cs typeface="Century Gothic"/>
              </a:rPr>
            </a:br>
            <a:r>
              <a:rPr lang="en-US" sz="900" dirty="0" smtClean="0">
                <a:solidFill>
                  <a:prstClr val="black"/>
                </a:solidFill>
                <a:latin typeface="Century Gothic"/>
                <a:cs typeface="Century Gothic"/>
              </a:rPr>
              <a:t>Administration for Children and Families, Office of Head Start, by the National Center on Quality Teaching and Learning.</a:t>
            </a:r>
          </a:p>
          <a:p>
            <a:pPr>
              <a:spcBef>
                <a:spcPts val="600"/>
              </a:spcBef>
            </a:pPr>
            <a:endParaRPr lang="en-US" sz="900" dirty="0">
              <a:solidFill>
                <a:prstClr val="black"/>
              </a:solidFill>
            </a:endParaRPr>
          </a:p>
        </p:txBody>
      </p:sp>
    </p:spTree>
    <p:extLst>
      <p:ext uri="{BB962C8B-B14F-4D97-AF65-F5344CB8AC3E}">
        <p14:creationId xmlns:p14="http://schemas.microsoft.com/office/powerpoint/2010/main" val="8886886"/>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2017929"/>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657691"/>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2017929"/>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657691"/>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C43563C-D9B3-4432-B336-144C997D6215}" type="datetime1">
              <a:rPr lang="en-US" smtClean="0"/>
              <a:pPr/>
              <a:t>6/4/14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pPr algn="r"/>
            <a:fld id="{F7886C9C-DC18-4195-8FD5-A50AA931D419}" type="slidenum">
              <a:rPr lang="en-US" smtClean="0"/>
              <a:pPr algn="r"/>
              <a:t>‹#›</a:t>
            </a:fld>
            <a:endParaRPr lang="en-US" dirty="0"/>
          </a:p>
        </p:txBody>
      </p:sp>
    </p:spTree>
    <p:extLst>
      <p:ext uri="{BB962C8B-B14F-4D97-AF65-F5344CB8AC3E}">
        <p14:creationId xmlns:p14="http://schemas.microsoft.com/office/powerpoint/2010/main" val="3904539817"/>
      </p:ext>
    </p:extLst>
  </p:cSld>
  <p:clrMapOvr>
    <a:masterClrMapping/>
  </p:clrMapOvr>
  <p:hf sldNum="0" hdr="0" ftr="0" dt="0"/>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sp>
        <p:nvSpPr>
          <p:cNvPr id="18" name="Rectangle 17"/>
          <p:cNvSpPr/>
          <p:nvPr userDrawn="1"/>
        </p:nvSpPr>
        <p:spPr>
          <a:xfrm>
            <a:off x="4654172" y="2388460"/>
            <a:ext cx="4337628" cy="208366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3" name="Title 12"/>
          <p:cNvSpPr>
            <a:spLocks noGrp="1"/>
          </p:cNvSpPr>
          <p:nvPr>
            <p:ph type="title"/>
          </p:nvPr>
        </p:nvSpPr>
        <p:spPr>
          <a:xfrm>
            <a:off x="4829696" y="2518060"/>
            <a:ext cx="4014782" cy="1828800"/>
          </a:xfrm>
          <a:ln>
            <a:noFill/>
          </a:ln>
        </p:spPr>
        <p:txBody>
          <a:bodyPr lIns="0" tIns="0" rIns="0" bIns="0"/>
          <a:lstStyle>
            <a:lvl1pPr algn="l">
              <a:defRPr sz="3600" spc="150" baseline="0"/>
            </a:lvl1pPr>
          </a:lstStyle>
          <a:p>
            <a:r>
              <a:rPr lang="en-US" dirty="0" smtClean="0"/>
              <a:t>Click to edit Master title style</a:t>
            </a:r>
            <a:endParaRPr lang="en-US" dirty="0"/>
          </a:p>
        </p:txBody>
      </p:sp>
    </p:spTree>
    <p:extLst>
      <p:ext uri="{BB962C8B-B14F-4D97-AF65-F5344CB8AC3E}">
        <p14:creationId xmlns:p14="http://schemas.microsoft.com/office/powerpoint/2010/main" val="2675499475"/>
      </p:ext>
    </p:extLst>
  </p:cSld>
  <p:clrMapOvr>
    <a:masterClrMapping/>
  </p:clrMapOvr>
  <p:timing>
    <p:tnLst>
      <p:par>
        <p:cTn xmlns:p14="http://schemas.microsoft.com/office/powerpoint/2010/mai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end slide">
    <p:bg>
      <p:bgPr>
        <a:solidFill>
          <a:schemeClr val="tx1"/>
        </a:solidFill>
        <a:effectLst/>
      </p:bgPr>
    </p:bg>
    <p:spTree>
      <p:nvGrpSpPr>
        <p:cNvPr id="1" name=""/>
        <p:cNvGrpSpPr/>
        <p:nvPr/>
      </p:nvGrpSpPr>
      <p:grpSpPr>
        <a:xfrm>
          <a:off x="0" y="0"/>
          <a:ext cx="0" cy="0"/>
          <a:chOff x="0" y="0"/>
          <a:chExt cx="0" cy="0"/>
        </a:xfrm>
      </p:grpSpPr>
      <p:sp>
        <p:nvSpPr>
          <p:cNvPr id="2" name="TextBox 1"/>
          <p:cNvSpPr txBox="1"/>
          <p:nvPr userDrawn="1"/>
        </p:nvSpPr>
        <p:spPr>
          <a:xfrm>
            <a:off x="1690393" y="4498962"/>
            <a:ext cx="5688308" cy="501419"/>
          </a:xfrm>
          <a:prstGeom prst="rect">
            <a:avLst/>
          </a:prstGeom>
          <a:noFill/>
        </p:spPr>
        <p:txBody>
          <a:bodyPr wrap="square" rtlCol="0">
            <a:spAutoFit/>
          </a:bodyPr>
          <a:lstStyle/>
          <a:p>
            <a:pPr algn="ctr"/>
            <a:r>
              <a:rPr lang="en-US" sz="1100" b="1" dirty="0" smtClean="0">
                <a:solidFill>
                  <a:srgbClr val="1F497D"/>
                </a:solidFill>
              </a:rPr>
              <a:t>For more Information</a:t>
            </a:r>
          </a:p>
          <a:p>
            <a:pPr algn="ctr">
              <a:lnSpc>
                <a:spcPct val="150000"/>
              </a:lnSpc>
            </a:pPr>
            <a:r>
              <a:rPr lang="en-US" sz="1100" dirty="0" smtClean="0">
                <a:solidFill>
                  <a:srgbClr val="1F497D"/>
                </a:solidFill>
              </a:rPr>
              <a:t>Visit: </a:t>
            </a:r>
            <a:r>
              <a:rPr lang="en-US" sz="1100" dirty="0" err="1" smtClean="0">
                <a:solidFill>
                  <a:srgbClr val="1F497D"/>
                </a:solidFill>
              </a:rPr>
              <a:t>www.ncqtl.org</a:t>
            </a:r>
            <a:r>
              <a:rPr lang="en-US" sz="1100" dirty="0" smtClean="0">
                <a:solidFill>
                  <a:srgbClr val="1F497D"/>
                </a:solidFill>
              </a:rPr>
              <a:t>     Contact us at: </a:t>
            </a:r>
            <a:r>
              <a:rPr lang="en-US" sz="1100" dirty="0" err="1" smtClean="0">
                <a:solidFill>
                  <a:srgbClr val="1F497D"/>
                </a:solidFill>
              </a:rPr>
              <a:t>ncqtl@uw.edu</a:t>
            </a:r>
            <a:r>
              <a:rPr lang="en-US" sz="1100" dirty="0" smtClean="0">
                <a:solidFill>
                  <a:srgbClr val="1F497D"/>
                </a:solidFill>
              </a:rPr>
              <a:t> or 877-731-0764</a:t>
            </a:r>
            <a:endParaRPr lang="en-US" sz="1100" dirty="0">
              <a:solidFill>
                <a:srgbClr val="1F497D"/>
              </a:solidFill>
            </a:endParaRPr>
          </a:p>
        </p:txBody>
      </p:sp>
      <p:sp>
        <p:nvSpPr>
          <p:cNvPr id="8" name="TextBox 7"/>
          <p:cNvSpPr txBox="1"/>
          <p:nvPr userDrawn="1"/>
        </p:nvSpPr>
        <p:spPr>
          <a:xfrm>
            <a:off x="849668" y="5885311"/>
            <a:ext cx="7325039" cy="461665"/>
          </a:xfrm>
          <a:prstGeom prst="rect">
            <a:avLst/>
          </a:prstGeom>
          <a:noFill/>
        </p:spPr>
        <p:txBody>
          <a:bodyPr wrap="square" rtlCol="0">
            <a:spAutoFit/>
          </a:bodyPr>
          <a:lstStyle/>
          <a:p>
            <a:r>
              <a:rPr lang="en-US" sz="800" dirty="0" smtClean="0">
                <a:solidFill>
                  <a:srgbClr val="1F497D"/>
                </a:solidFill>
              </a:rPr>
              <a:t>This material was made possible by grant number 90HC000201 from the Office of Head Start, Administration on Children, Youth and Families, U.S. Department of Health and Human Services. The contents are solely the responsibility of the authors and do not represent the office views or policies of the funding agency, nor does publication in any way constitute an endorsement by the funding agency.</a:t>
            </a:r>
          </a:p>
        </p:txBody>
      </p:sp>
    </p:spTree>
    <p:extLst>
      <p:ext uri="{BB962C8B-B14F-4D97-AF65-F5344CB8AC3E}">
        <p14:creationId xmlns:p14="http://schemas.microsoft.com/office/powerpoint/2010/main" val="908044079"/>
      </p:ext>
    </p:extLst>
  </p:cSld>
  <p:clrMapOvr>
    <a:overrideClrMapping bg1="dk1" tx1="lt1" bg2="dk2" tx2="lt2" accent1="accent1" accent2="accent2" accent3="accent3" accent4="accent4" accent5="accent5" accent6="accent6" hlink="hlink" folHlink="folHlink"/>
  </p:clrMapOvr>
  <p:timing>
    <p:tnLst>
      <p:par>
        <p:cTn xmlns:p14="http://schemas.microsoft.com/office/powerpoint/2010/mai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1_End Page">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DBBC453A-6B12-3E4E-8E5B-4BFBFD851DC7}" type="datetimeFigureOut">
              <a:rPr lang="en-US" smtClean="0">
                <a:solidFill>
                  <a:prstClr val="black">
                    <a:tint val="75000"/>
                  </a:prstClr>
                </a:solidFill>
              </a:rPr>
              <a:pPr/>
              <a:t>6/4/14</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6753842-EB21-0F45-9793-24408987166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3319412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2_End Page">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DBBC453A-6B12-3E4E-8E5B-4BFBFD851DC7}" type="datetimeFigureOut">
              <a:rPr lang="en-US" smtClean="0">
                <a:solidFill>
                  <a:prstClr val="black">
                    <a:tint val="75000"/>
                  </a:prstClr>
                </a:solidFill>
              </a:rPr>
              <a:pPr/>
              <a:t>6/4/14</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6753842-EB21-0F45-9793-24408987166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072108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en-US" dirty="0"/>
          </a:p>
        </p:txBody>
      </p:sp>
      <p:sp>
        <p:nvSpPr>
          <p:cNvPr id="3" name="Date Placeholder 2"/>
          <p:cNvSpPr>
            <a:spLocks noGrp="1"/>
          </p:cNvSpPr>
          <p:nvPr>
            <p:ph type="dt" sz="half" idx="10"/>
          </p:nvPr>
        </p:nvSpPr>
        <p:spPr/>
        <p:txBody>
          <a:bodyPr/>
          <a:lstStyle/>
          <a:p>
            <a:fld id="{4CF13737-8506-438E-ABC0-0BE7E06DCCA6}" type="datetime1">
              <a:rPr lang="en-US" smtClean="0"/>
              <a:pPr/>
              <a:t>6/4/14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7886C9C-DC18-4195-8FD5-A50AA931D419}" type="slidenum">
              <a:rPr lang="en-US" smtClean="0"/>
              <a:pPr/>
              <a:t>‹#›</a:t>
            </a:fld>
            <a:endParaRPr lang="en-US"/>
          </a:p>
        </p:txBody>
      </p:sp>
    </p:spTree>
    <p:extLst>
      <p:ext uri="{BB962C8B-B14F-4D97-AF65-F5344CB8AC3E}">
        <p14:creationId xmlns:p14="http://schemas.microsoft.com/office/powerpoint/2010/main" val="24218819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C43563C-D9B3-4432-B336-144C997D6215}" type="datetime1">
              <a:rPr lang="en-US" smtClean="0"/>
              <a:pPr/>
              <a:t>6/4/14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pPr algn="r"/>
            <a:fld id="{F7886C9C-DC18-4195-8FD5-A50AA931D419}" type="slidenum">
              <a:rPr lang="en-US" smtClean="0"/>
              <a:pPr algn="r"/>
              <a:t>‹#›</a:t>
            </a:fld>
            <a:endParaRPr lang="en-US" dirty="0"/>
          </a:p>
        </p:txBody>
      </p:sp>
    </p:spTree>
    <p:extLst>
      <p:ext uri="{BB962C8B-B14F-4D97-AF65-F5344CB8AC3E}">
        <p14:creationId xmlns:p14="http://schemas.microsoft.com/office/powerpoint/2010/main" val="3615092667"/>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C43563C-D9B3-4432-B336-144C997D6215}" type="datetime1">
              <a:rPr lang="en-US" smtClean="0"/>
              <a:pPr/>
              <a:t>6/4/14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pPr algn="r"/>
            <a:fld id="{F7886C9C-DC18-4195-8FD5-A50AA931D419}" type="slidenum">
              <a:rPr lang="en-US" smtClean="0"/>
              <a:pPr algn="r"/>
              <a:t>‹#›</a:t>
            </a:fld>
            <a:endParaRPr lang="en-US" dirty="0"/>
          </a:p>
        </p:txBody>
      </p:sp>
    </p:spTree>
    <p:extLst>
      <p:ext uri="{BB962C8B-B14F-4D97-AF65-F5344CB8AC3E}">
        <p14:creationId xmlns:p14="http://schemas.microsoft.com/office/powerpoint/2010/main" val="1021426632"/>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C43563C-D9B3-4432-B336-144C997D6215}" type="datetime1">
              <a:rPr lang="en-US" smtClean="0"/>
              <a:pPr/>
              <a:t>6/4/14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pPr algn="r"/>
            <a:fld id="{F7886C9C-DC18-4195-8FD5-A50AA931D419}" type="slidenum">
              <a:rPr lang="en-US" smtClean="0"/>
              <a:pPr algn="r"/>
              <a:t>‹#›</a:t>
            </a:fld>
            <a:endParaRPr lang="en-US" dirty="0"/>
          </a:p>
        </p:txBody>
      </p:sp>
    </p:spTree>
    <p:extLst>
      <p:ext uri="{BB962C8B-B14F-4D97-AF65-F5344CB8AC3E}">
        <p14:creationId xmlns:p14="http://schemas.microsoft.com/office/powerpoint/2010/main" val="233869551"/>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C43563C-D9B3-4432-B336-144C997D6215}" type="datetime1">
              <a:rPr lang="en-US" smtClean="0"/>
              <a:pPr/>
              <a:t>6/4/14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lgn="r"/>
            <a:fld id="{F7886C9C-DC18-4195-8FD5-A50AA931D419}" type="slidenum">
              <a:rPr lang="en-US" smtClean="0"/>
              <a:pPr algn="r"/>
              <a:t>‹#›</a:t>
            </a:fld>
            <a:endParaRPr lang="en-US" dirty="0"/>
          </a:p>
        </p:txBody>
      </p:sp>
    </p:spTree>
    <p:extLst>
      <p:ext uri="{BB962C8B-B14F-4D97-AF65-F5344CB8AC3E}">
        <p14:creationId xmlns:p14="http://schemas.microsoft.com/office/powerpoint/2010/main" val="1439141366"/>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slideLayout" Target="../slideLayouts/slideLayout23.xml"/><Relationship Id="rId13" Type="http://schemas.openxmlformats.org/officeDocument/2006/relationships/slideLayout" Target="../slideLayouts/slideLayout24.xml"/><Relationship Id="rId14" Type="http://schemas.openxmlformats.org/officeDocument/2006/relationships/slideLayout" Target="../slideLayouts/slideLayout25.xml"/><Relationship Id="rId15" Type="http://schemas.openxmlformats.org/officeDocument/2006/relationships/slideLayout" Target="../slideLayouts/slideLayout26.xml"/><Relationship Id="rId16" Type="http://schemas.openxmlformats.org/officeDocument/2006/relationships/slideLayout" Target="../slideLayouts/slideLayout27.xml"/><Relationship Id="rId17" Type="http://schemas.openxmlformats.org/officeDocument/2006/relationships/theme" Target="../theme/theme2.xml"/><Relationship Id="rId18" Type="http://schemas.openxmlformats.org/officeDocument/2006/relationships/image" Target="../media/image1.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8.xml"/><Relationship Id="rId12" Type="http://schemas.openxmlformats.org/officeDocument/2006/relationships/slideLayout" Target="../slideLayouts/slideLayout39.xml"/><Relationship Id="rId13" Type="http://schemas.openxmlformats.org/officeDocument/2006/relationships/slideLayout" Target="../slideLayouts/slideLayout40.xml"/><Relationship Id="rId14" Type="http://schemas.openxmlformats.org/officeDocument/2006/relationships/slideLayout" Target="../slideLayouts/slideLayout41.xml"/><Relationship Id="rId15" Type="http://schemas.openxmlformats.org/officeDocument/2006/relationships/slideLayout" Target="../slideLayouts/slideLayout42.xml"/><Relationship Id="rId16" Type="http://schemas.openxmlformats.org/officeDocument/2006/relationships/slideLayout" Target="../slideLayouts/slideLayout43.xml"/><Relationship Id="rId17" Type="http://schemas.openxmlformats.org/officeDocument/2006/relationships/theme" Target="../theme/theme3.xml"/><Relationship Id="rId18" Type="http://schemas.openxmlformats.org/officeDocument/2006/relationships/image" Target="../media/image1.png"/><Relationship Id="rId1" Type="http://schemas.openxmlformats.org/officeDocument/2006/relationships/slideLayout" Target="../slideLayouts/slideLayout28.xml"/><Relationship Id="rId2" Type="http://schemas.openxmlformats.org/officeDocument/2006/relationships/slideLayout" Target="../slideLayouts/slideLayout29.xml"/><Relationship Id="rId3" Type="http://schemas.openxmlformats.org/officeDocument/2006/relationships/slideLayout" Target="../slideLayouts/slideLayout30.xml"/><Relationship Id="rId4" Type="http://schemas.openxmlformats.org/officeDocument/2006/relationships/slideLayout" Target="../slideLayouts/slideLayout31.xml"/><Relationship Id="rId5" Type="http://schemas.openxmlformats.org/officeDocument/2006/relationships/slideLayout" Target="../slideLayouts/slideLayout32.xml"/><Relationship Id="rId6" Type="http://schemas.openxmlformats.org/officeDocument/2006/relationships/slideLayout" Target="../slideLayouts/slideLayout33.xml"/><Relationship Id="rId7" Type="http://schemas.openxmlformats.org/officeDocument/2006/relationships/slideLayout" Target="../slideLayouts/slideLayout34.xml"/><Relationship Id="rId8" Type="http://schemas.openxmlformats.org/officeDocument/2006/relationships/slideLayout" Target="../slideLayouts/slideLayout35.xml"/><Relationship Id="rId9" Type="http://schemas.openxmlformats.org/officeDocument/2006/relationships/slideLayout" Target="../slideLayouts/slideLayout36.xml"/><Relationship Id="rId10" Type="http://schemas.openxmlformats.org/officeDocument/2006/relationships/slideLayout" Target="../slideLayouts/slideLayout3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31984" y="457200"/>
            <a:ext cx="8477737"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331983" y="1830387"/>
            <a:ext cx="8477737"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C43563C-D9B3-4432-B336-144C997D6215}" type="datetime1">
              <a:rPr lang="en-US" smtClean="0"/>
              <a:pPr/>
              <a:t>6/4/14</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lgn="r"/>
            <a:fld id="{F7886C9C-DC18-4195-8FD5-A50AA931D419}" type="slidenum">
              <a:rPr lang="en-US" smtClean="0"/>
              <a:pPr algn="r"/>
              <a:t>‹#›</a:t>
            </a:fld>
            <a:endParaRPr lang="en-US" dirty="0"/>
          </a:p>
        </p:txBody>
      </p:sp>
    </p:spTree>
    <p:extLst>
      <p:ext uri="{BB962C8B-B14F-4D97-AF65-F5344CB8AC3E}">
        <p14:creationId xmlns:p14="http://schemas.microsoft.com/office/powerpoint/2010/main" val="1145604121"/>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23" r:id="rId11"/>
  </p:sldLayoutIdLst>
  <p:hf sldNum="0" hdr="0" ftr="0" dt="0"/>
  <p:txStyles>
    <p:titleStyle>
      <a:lvl1pPr algn="ctr" defTabSz="457200" rtl="0" eaLnBrk="1" latinLnBrk="0" hangingPunct="1">
        <a:spcBef>
          <a:spcPct val="0"/>
        </a:spcBef>
        <a:buNone/>
        <a:defRPr sz="3600" kern="1200" cap="all">
          <a:solidFill>
            <a:schemeClr val="tx1"/>
          </a:solidFill>
          <a:latin typeface="Century Gothic"/>
          <a:ea typeface="+mj-ea"/>
          <a:cs typeface="Century Gothic"/>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Century Gothic"/>
          <a:ea typeface="+mn-ea"/>
          <a:cs typeface="Century Gothic"/>
        </a:defRPr>
      </a:lvl1pPr>
      <a:lvl2pPr marL="742950" indent="-285750" algn="l" defTabSz="457200" rtl="0" eaLnBrk="1" latinLnBrk="0" hangingPunct="1">
        <a:spcBef>
          <a:spcPct val="20000"/>
        </a:spcBef>
        <a:buFont typeface="Arial"/>
        <a:buChar char="–"/>
        <a:defRPr sz="2800" kern="1200">
          <a:solidFill>
            <a:schemeClr val="tx1"/>
          </a:solidFill>
          <a:latin typeface="Century Gothic"/>
          <a:ea typeface="+mn-ea"/>
          <a:cs typeface="Century Gothic"/>
        </a:defRPr>
      </a:lvl2pPr>
      <a:lvl3pPr marL="1143000" indent="-228600" algn="l" defTabSz="457200" rtl="0" eaLnBrk="1" latinLnBrk="0" hangingPunct="1">
        <a:spcBef>
          <a:spcPct val="20000"/>
        </a:spcBef>
        <a:buFont typeface="Arial"/>
        <a:buChar char="•"/>
        <a:defRPr sz="2400" kern="1200">
          <a:solidFill>
            <a:schemeClr val="tx1"/>
          </a:solidFill>
          <a:latin typeface="Century Gothic"/>
          <a:ea typeface="+mn-ea"/>
          <a:cs typeface="Century Gothic"/>
        </a:defRPr>
      </a:lvl3pPr>
      <a:lvl4pPr marL="1600200" indent="-228600" algn="l" defTabSz="457200" rtl="0" eaLnBrk="1" latinLnBrk="0" hangingPunct="1">
        <a:spcBef>
          <a:spcPct val="20000"/>
        </a:spcBef>
        <a:buFont typeface="Arial"/>
        <a:buChar char="–"/>
        <a:defRPr sz="2000" kern="1200">
          <a:solidFill>
            <a:schemeClr val="tx1"/>
          </a:solidFill>
          <a:latin typeface="Century Gothic"/>
          <a:ea typeface="+mn-ea"/>
          <a:cs typeface="Century Gothic"/>
        </a:defRPr>
      </a:lvl4pPr>
      <a:lvl5pPr marL="2057400" indent="-228600" algn="l" defTabSz="457200" rtl="0" eaLnBrk="1" latinLnBrk="0" hangingPunct="1">
        <a:spcBef>
          <a:spcPct val="20000"/>
        </a:spcBef>
        <a:buFont typeface="Arial"/>
        <a:buChar char="»"/>
        <a:defRPr sz="2000" kern="1200">
          <a:solidFill>
            <a:schemeClr val="tx1"/>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8"/>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31984" y="457200"/>
            <a:ext cx="8477737"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331983" y="1830387"/>
            <a:ext cx="8477737"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C43563C-D9B3-4432-B336-144C997D6215}" type="datetime1">
              <a:rPr lang="en-US" smtClean="0">
                <a:solidFill>
                  <a:prstClr val="black">
                    <a:tint val="75000"/>
                  </a:prstClr>
                </a:solidFill>
              </a:rPr>
              <a:pPr/>
              <a:t>6/4/14</a:t>
            </a:fld>
            <a:endParaRPr lang="en-US" dirty="0">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7886C9C-DC18-4195-8FD5-A50AA931D419}"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09450161"/>
      </p:ext>
    </p:extLst>
  </p:cSld>
  <p:clrMap bg1="lt1" tx1="dk1" bg2="lt2" tx2="dk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 id="2147483737" r:id="rId12"/>
    <p:sldLayoutId id="2147483738" r:id="rId13"/>
    <p:sldLayoutId id="2147483739" r:id="rId14"/>
    <p:sldLayoutId id="2147483740" r:id="rId15"/>
    <p:sldLayoutId id="2147483741" r:id="rId16"/>
  </p:sldLayoutIdLst>
  <p:hf sldNum="0" hdr="0" ftr="0" dt="0"/>
  <p:txStyles>
    <p:titleStyle>
      <a:lvl1pPr algn="ctr" defTabSz="457200" rtl="0" eaLnBrk="1" latinLnBrk="0" hangingPunct="1">
        <a:spcBef>
          <a:spcPct val="0"/>
        </a:spcBef>
        <a:buNone/>
        <a:defRPr sz="3600" kern="1200" cap="all">
          <a:solidFill>
            <a:schemeClr val="tx1"/>
          </a:solidFill>
          <a:latin typeface="Century Gothic"/>
          <a:ea typeface="+mj-ea"/>
          <a:cs typeface="Century Gothic"/>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Century Gothic"/>
          <a:ea typeface="+mn-ea"/>
          <a:cs typeface="Century Gothic"/>
        </a:defRPr>
      </a:lvl1pPr>
      <a:lvl2pPr marL="742950" indent="-285750" algn="l" defTabSz="457200" rtl="0" eaLnBrk="1" latinLnBrk="0" hangingPunct="1">
        <a:spcBef>
          <a:spcPct val="20000"/>
        </a:spcBef>
        <a:buFont typeface="Arial"/>
        <a:buChar char="–"/>
        <a:defRPr sz="2800" kern="1200">
          <a:solidFill>
            <a:schemeClr val="tx1"/>
          </a:solidFill>
          <a:latin typeface="Century Gothic"/>
          <a:ea typeface="+mn-ea"/>
          <a:cs typeface="Century Gothic"/>
        </a:defRPr>
      </a:lvl2pPr>
      <a:lvl3pPr marL="1143000" indent="-228600" algn="l" defTabSz="457200" rtl="0" eaLnBrk="1" latinLnBrk="0" hangingPunct="1">
        <a:spcBef>
          <a:spcPct val="20000"/>
        </a:spcBef>
        <a:buFont typeface="Arial"/>
        <a:buChar char="•"/>
        <a:defRPr sz="2400" kern="1200">
          <a:solidFill>
            <a:schemeClr val="tx1"/>
          </a:solidFill>
          <a:latin typeface="Century Gothic"/>
          <a:ea typeface="+mn-ea"/>
          <a:cs typeface="Century Gothic"/>
        </a:defRPr>
      </a:lvl3pPr>
      <a:lvl4pPr marL="1600200" indent="-228600" algn="l" defTabSz="457200" rtl="0" eaLnBrk="1" latinLnBrk="0" hangingPunct="1">
        <a:spcBef>
          <a:spcPct val="20000"/>
        </a:spcBef>
        <a:buFont typeface="Arial"/>
        <a:buChar char="–"/>
        <a:defRPr sz="2000" kern="1200">
          <a:solidFill>
            <a:schemeClr val="tx1"/>
          </a:solidFill>
          <a:latin typeface="Century Gothic"/>
          <a:ea typeface="+mn-ea"/>
          <a:cs typeface="Century Gothic"/>
        </a:defRPr>
      </a:lvl4pPr>
      <a:lvl5pPr marL="2057400" indent="-228600" algn="l" defTabSz="457200" rtl="0" eaLnBrk="1" latinLnBrk="0" hangingPunct="1">
        <a:spcBef>
          <a:spcPct val="20000"/>
        </a:spcBef>
        <a:buFont typeface="Arial"/>
        <a:buChar char="»"/>
        <a:defRPr sz="2000" kern="1200">
          <a:solidFill>
            <a:schemeClr val="tx1"/>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18"/>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31984" y="457200"/>
            <a:ext cx="8477737"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331983" y="1830387"/>
            <a:ext cx="8477737"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C43563C-D9B3-4432-B336-144C997D6215}" type="datetime1">
              <a:rPr lang="en-US" smtClean="0">
                <a:solidFill>
                  <a:prstClr val="black">
                    <a:tint val="75000"/>
                  </a:prstClr>
                </a:solidFill>
              </a:rPr>
              <a:pPr/>
              <a:t>6/4/14</a:t>
            </a:fld>
            <a:endParaRPr lang="en-US" dirty="0">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7886C9C-DC18-4195-8FD5-A50AA931D419}"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432604914"/>
      </p:ext>
    </p:extLst>
  </p:cSld>
  <p:clrMap bg1="lt1" tx1="dk1" bg2="lt2" tx2="dk2" accent1="accent1" accent2="accent2" accent3="accent3" accent4="accent4" accent5="accent5" accent6="accent6" hlink="hlink" folHlink="folHlink"/>
  <p:sldLayoutIdLst>
    <p:sldLayoutId id="2147483743" r:id="rId1"/>
    <p:sldLayoutId id="2147483744" r:id="rId2"/>
    <p:sldLayoutId id="2147483745" r:id="rId3"/>
    <p:sldLayoutId id="2147483746" r:id="rId4"/>
    <p:sldLayoutId id="2147483747" r:id="rId5"/>
    <p:sldLayoutId id="2147483748" r:id="rId6"/>
    <p:sldLayoutId id="2147483749" r:id="rId7"/>
    <p:sldLayoutId id="2147483750" r:id="rId8"/>
    <p:sldLayoutId id="2147483751" r:id="rId9"/>
    <p:sldLayoutId id="2147483752" r:id="rId10"/>
    <p:sldLayoutId id="2147483753" r:id="rId11"/>
    <p:sldLayoutId id="2147483754" r:id="rId12"/>
    <p:sldLayoutId id="2147483755" r:id="rId13"/>
    <p:sldLayoutId id="2147483756" r:id="rId14"/>
    <p:sldLayoutId id="2147483757" r:id="rId15"/>
    <p:sldLayoutId id="2147483758" r:id="rId16"/>
  </p:sldLayoutIdLst>
  <p:hf sldNum="0" hdr="0" ftr="0" dt="0"/>
  <p:txStyles>
    <p:titleStyle>
      <a:lvl1pPr algn="ctr" defTabSz="457200" rtl="0" eaLnBrk="1" latinLnBrk="0" hangingPunct="1">
        <a:spcBef>
          <a:spcPct val="0"/>
        </a:spcBef>
        <a:buNone/>
        <a:defRPr sz="3600" kern="1200" cap="all">
          <a:solidFill>
            <a:schemeClr val="tx1"/>
          </a:solidFill>
          <a:latin typeface="Century Gothic"/>
          <a:ea typeface="+mj-ea"/>
          <a:cs typeface="Century Gothic"/>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Century Gothic"/>
          <a:ea typeface="+mn-ea"/>
          <a:cs typeface="Century Gothic"/>
        </a:defRPr>
      </a:lvl1pPr>
      <a:lvl2pPr marL="742950" indent="-285750" algn="l" defTabSz="457200" rtl="0" eaLnBrk="1" latinLnBrk="0" hangingPunct="1">
        <a:spcBef>
          <a:spcPct val="20000"/>
        </a:spcBef>
        <a:buFont typeface="Arial"/>
        <a:buChar char="–"/>
        <a:defRPr sz="2800" kern="1200">
          <a:solidFill>
            <a:schemeClr val="tx1"/>
          </a:solidFill>
          <a:latin typeface="Century Gothic"/>
          <a:ea typeface="+mn-ea"/>
          <a:cs typeface="Century Gothic"/>
        </a:defRPr>
      </a:lvl2pPr>
      <a:lvl3pPr marL="1143000" indent="-228600" algn="l" defTabSz="457200" rtl="0" eaLnBrk="1" latinLnBrk="0" hangingPunct="1">
        <a:spcBef>
          <a:spcPct val="20000"/>
        </a:spcBef>
        <a:buFont typeface="Arial"/>
        <a:buChar char="•"/>
        <a:defRPr sz="2400" kern="1200">
          <a:solidFill>
            <a:schemeClr val="tx1"/>
          </a:solidFill>
          <a:latin typeface="Century Gothic"/>
          <a:ea typeface="+mn-ea"/>
          <a:cs typeface="Century Gothic"/>
        </a:defRPr>
      </a:lvl3pPr>
      <a:lvl4pPr marL="1600200" indent="-228600" algn="l" defTabSz="457200" rtl="0" eaLnBrk="1" latinLnBrk="0" hangingPunct="1">
        <a:spcBef>
          <a:spcPct val="20000"/>
        </a:spcBef>
        <a:buFont typeface="Arial"/>
        <a:buChar char="–"/>
        <a:defRPr sz="2000" kern="1200">
          <a:solidFill>
            <a:schemeClr val="tx1"/>
          </a:solidFill>
          <a:latin typeface="Century Gothic"/>
          <a:ea typeface="+mn-ea"/>
          <a:cs typeface="Century Gothic"/>
        </a:defRPr>
      </a:lvl4pPr>
      <a:lvl5pPr marL="2057400" indent="-228600" algn="l" defTabSz="457200" rtl="0" eaLnBrk="1" latinLnBrk="0" hangingPunct="1">
        <a:spcBef>
          <a:spcPct val="20000"/>
        </a:spcBef>
        <a:buFont typeface="Arial"/>
        <a:buChar char="»"/>
        <a:defRPr sz="2000" kern="1200">
          <a:solidFill>
            <a:schemeClr val="tx1"/>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8.xml"/><Relationship Id="rId4" Type="http://schemas.openxmlformats.org/officeDocument/2006/relationships/image" Target="../media/image8.png"/><Relationship Id="rId1" Type="http://schemas.microsoft.com/office/2007/relationships/media" Target="../media/media2.wmv"/><Relationship Id="rId2" Type="http://schemas.openxmlformats.org/officeDocument/2006/relationships/video" Target="../media/media2.wmv"/></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4" Type="http://schemas.openxmlformats.org/officeDocument/2006/relationships/image" Target="../media/image10.jpeg"/><Relationship Id="rId5" Type="http://schemas.openxmlformats.org/officeDocument/2006/relationships/image" Target="../media/image11.jpe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4" Type="http://schemas.openxmlformats.org/officeDocument/2006/relationships/image" Target="../media/image13.jpeg"/><Relationship Id="rId5" Type="http://schemas.openxmlformats.org/officeDocument/2006/relationships/image" Target="../media/image14.pn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5.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8.xml"/><Relationship Id="rId4" Type="http://schemas.openxmlformats.org/officeDocument/2006/relationships/image" Target="../media/image16.png"/><Relationship Id="rId1" Type="http://schemas.microsoft.com/office/2007/relationships/media" Target="../media/media3.wmv"/><Relationship Id="rId2" Type="http://schemas.openxmlformats.org/officeDocument/2006/relationships/video" Target="../media/media3.wmv"/></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8.xml"/><Relationship Id="rId4" Type="http://schemas.openxmlformats.org/officeDocument/2006/relationships/image" Target="../media/image17.png"/><Relationship Id="rId1" Type="http://schemas.microsoft.com/office/2007/relationships/media" Target="../media/media4.wmv"/><Relationship Id="rId2" Type="http://schemas.openxmlformats.org/officeDocument/2006/relationships/video" Target="../media/media4.wmv"/></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8.xml"/><Relationship Id="rId4" Type="http://schemas.openxmlformats.org/officeDocument/2006/relationships/image" Target="../media/image18.png"/><Relationship Id="rId1" Type="http://schemas.microsoft.com/office/2007/relationships/media" Target="../media/media5.wmv"/><Relationship Id="rId2" Type="http://schemas.openxmlformats.org/officeDocument/2006/relationships/video" Target="../media/media5.wmv"/></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2.xml"/><Relationship Id="rId2" Type="http://schemas.openxmlformats.org/officeDocument/2006/relationships/notesSlide" Target="../notesSlides/notesSlide14.xml"/><Relationship Id="rId3" Type="http://schemas.openxmlformats.org/officeDocument/2006/relationships/image" Target="../media/image1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6.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4" Type="http://schemas.openxmlformats.org/officeDocument/2006/relationships/image" Target="../media/image7.png"/><Relationship Id="rId1" Type="http://schemas.microsoft.com/office/2007/relationships/media" Target="../media/media1.wmv"/><Relationship Id="rId2" Type="http://schemas.openxmlformats.org/officeDocument/2006/relationships/video" Target="../media/media1.wmv"/></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3108960" y="2809038"/>
            <a:ext cx="5882640" cy="1484984"/>
          </a:xfrm>
        </p:spPr>
        <p:txBody>
          <a:bodyPr>
            <a:noAutofit/>
          </a:bodyPr>
          <a:lstStyle/>
          <a:p>
            <a:pPr algn="ctr"/>
            <a:r>
              <a:rPr lang="es-DO" sz="1900" dirty="0" smtClean="0"/>
              <a:t>Orientación</a:t>
            </a:r>
            <a:r>
              <a:rPr lang="en-US" sz="1900" dirty="0" smtClean="0"/>
              <a:t> </a:t>
            </a:r>
            <a:r>
              <a:rPr lang="es-DO" sz="1900" noProof="0" dirty="0" smtClean="0"/>
              <a:t>de LA conducta: </a:t>
            </a:r>
            <a:br>
              <a:rPr lang="es-DO" sz="1900" noProof="0" dirty="0" smtClean="0"/>
            </a:br>
            <a:r>
              <a:rPr lang="es-DO" sz="2800" noProof="0" dirty="0" smtClean="0"/>
              <a:t>comunicar las expectativas </a:t>
            </a:r>
            <a:r>
              <a:rPr lang="es-DO" sz="2800" dirty="0" smtClean="0"/>
              <a:t>de conducta</a:t>
            </a:r>
            <a:endParaRPr lang="es-DO" sz="2800" dirty="0"/>
          </a:p>
        </p:txBody>
      </p:sp>
      <p:sp>
        <p:nvSpPr>
          <p:cNvPr id="4" name="TextBox 3"/>
          <p:cNvSpPr txBox="1"/>
          <p:nvPr/>
        </p:nvSpPr>
        <p:spPr>
          <a:xfrm>
            <a:off x="7315200" y="6642556"/>
            <a:ext cx="1676400" cy="215444"/>
          </a:xfrm>
          <a:prstGeom prst="rect">
            <a:avLst/>
          </a:prstGeom>
          <a:noFill/>
        </p:spPr>
        <p:txBody>
          <a:bodyPr wrap="square" rtlCol="0">
            <a:spAutoFit/>
          </a:bodyPr>
          <a:lstStyle/>
          <a:p>
            <a:pPr algn="r"/>
            <a:r>
              <a:rPr lang="es-MX" sz="800" dirty="0" smtClean="0">
                <a:solidFill>
                  <a:schemeClr val="tx1">
                    <a:lumMod val="50000"/>
                    <a:lumOff val="50000"/>
                  </a:schemeClr>
                </a:solidFill>
              </a:rPr>
              <a:t>OTOÑO 2012</a:t>
            </a:r>
            <a:endParaRPr lang="es-MX" sz="800" dirty="0">
              <a:solidFill>
                <a:schemeClr val="tx1">
                  <a:lumMod val="50000"/>
                  <a:lumOff val="50000"/>
                </a:schemeClr>
              </a:solidFill>
            </a:endParaRPr>
          </a:p>
        </p:txBody>
      </p:sp>
    </p:spTree>
    <p:extLst>
      <p:ext uri="{BB962C8B-B14F-4D97-AF65-F5344CB8AC3E}">
        <p14:creationId xmlns:p14="http://schemas.microsoft.com/office/powerpoint/2010/main" val="1316021380"/>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Expectations-for-Lunch-Clean-Up ESP_SUBS.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1"/>
            <a:ext cx="9144000" cy="6536530"/>
          </a:xfrm>
          <a:prstGeom prst="rect">
            <a:avLst/>
          </a:prstGeom>
        </p:spPr>
      </p:pic>
    </p:spTree>
    <p:extLst>
      <p:ext uri="{BB962C8B-B14F-4D97-AF65-F5344CB8AC3E}">
        <p14:creationId xmlns:p14="http://schemas.microsoft.com/office/powerpoint/2010/main" val="60703501"/>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mute="1">
                <p:cTn id="7" fill="hold" display="0">
                  <p:stCondLst>
                    <p:cond delay="indefinite"/>
                  </p:stCondLst>
                </p:cTn>
                <p:tgtEl>
                  <p:spTgt spid="2"/>
                </p:tgtEl>
              </p:cMediaNode>
            </p:vide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31984" y="457200"/>
            <a:ext cx="8477737" cy="989937"/>
          </a:xfrm>
        </p:spPr>
        <p:txBody>
          <a:bodyPr>
            <a:normAutofit/>
          </a:bodyPr>
          <a:lstStyle/>
          <a:p>
            <a:r>
              <a:rPr lang="es-DO" dirty="0" smtClean="0"/>
              <a:t>Paso tres: Preparar </a:t>
            </a:r>
            <a:r>
              <a:rPr lang="en-US" dirty="0" smtClean="0"/>
              <a:t>a los </a:t>
            </a:r>
            <a:r>
              <a:rPr lang="es-DO" dirty="0" smtClean="0"/>
              <a:t>niños</a:t>
            </a:r>
            <a:endParaRPr lang="es-DO" dirty="0"/>
          </a:p>
        </p:txBody>
      </p:sp>
      <p:sp>
        <p:nvSpPr>
          <p:cNvPr id="2" name="Content Placeholder 1"/>
          <p:cNvSpPr>
            <a:spLocks noGrp="1"/>
          </p:cNvSpPr>
          <p:nvPr>
            <p:ph idx="1"/>
          </p:nvPr>
        </p:nvSpPr>
        <p:spPr>
          <a:xfrm>
            <a:off x="464018" y="1871016"/>
            <a:ext cx="8743071" cy="4593150"/>
          </a:xfrm>
        </p:spPr>
        <p:txBody>
          <a:bodyPr>
            <a:noAutofit/>
          </a:bodyPr>
          <a:lstStyle/>
          <a:p>
            <a:pPr marL="45720" indent="0">
              <a:spcAft>
                <a:spcPts val="600"/>
              </a:spcAft>
              <a:buNone/>
            </a:pPr>
            <a:r>
              <a:rPr lang="es-DO" sz="3100" dirty="0" smtClean="0">
                <a:solidFill>
                  <a:srgbClr val="005DAA"/>
                </a:solidFill>
              </a:rPr>
              <a:t>Los maestros </a:t>
            </a:r>
            <a:r>
              <a:rPr lang="es-DO" sz="3100" b="1" dirty="0" smtClean="0">
                <a:solidFill>
                  <a:srgbClr val="005DAA"/>
                </a:solidFill>
              </a:rPr>
              <a:t>preparan </a:t>
            </a:r>
            <a:r>
              <a:rPr lang="es-DO" sz="3100" dirty="0" smtClean="0">
                <a:solidFill>
                  <a:srgbClr val="005DAA"/>
                </a:solidFill>
              </a:rPr>
              <a:t>a los niños cuando:</a:t>
            </a:r>
          </a:p>
          <a:p>
            <a:pPr>
              <a:spcAft>
                <a:spcPts val="600"/>
              </a:spcAft>
            </a:pPr>
            <a:r>
              <a:rPr lang="es-DO" sz="3100" dirty="0" smtClean="0"/>
              <a:t>Comunican los comportamientos esperados con anticipación.</a:t>
            </a:r>
          </a:p>
          <a:p>
            <a:r>
              <a:rPr lang="es-DO" sz="3100" dirty="0" smtClean="0"/>
              <a:t>Ponen las expectativas a la vista:</a:t>
            </a:r>
          </a:p>
          <a:p>
            <a:pPr lvl="1"/>
            <a:r>
              <a:rPr lang="es-DO" dirty="0" smtClean="0"/>
              <a:t>Al nivel de los ojos de los niños.</a:t>
            </a:r>
          </a:p>
          <a:p>
            <a:pPr lvl="1">
              <a:spcAft>
                <a:spcPts val="600"/>
              </a:spcAft>
            </a:pPr>
            <a:r>
              <a:rPr lang="es-DO" dirty="0" smtClean="0"/>
              <a:t>Con palabras simples e ilustraciones.</a:t>
            </a:r>
          </a:p>
          <a:p>
            <a:r>
              <a:rPr lang="es-DO" sz="3100" dirty="0" smtClean="0"/>
              <a:t>Repiten las expectativas a menudo</a:t>
            </a:r>
            <a:r>
              <a:rPr lang="en-US" sz="3100" dirty="0" smtClean="0"/>
              <a:t>.</a:t>
            </a:r>
            <a:endParaRPr lang="en-US" sz="3100" dirty="0"/>
          </a:p>
        </p:txBody>
      </p:sp>
    </p:spTree>
    <p:extLst>
      <p:ext uri="{BB962C8B-B14F-4D97-AF65-F5344CB8AC3E}">
        <p14:creationId xmlns:p14="http://schemas.microsoft.com/office/powerpoint/2010/main" val="2314587101"/>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5485334" y="4246880"/>
            <a:ext cx="3161787" cy="2107857"/>
          </a:xfrm>
          <a:prstGeom prst="rect">
            <a:avLst/>
          </a:prstGeom>
        </p:spPr>
      </p:pic>
      <p:pic>
        <p:nvPicPr>
          <p:cNvPr id="8" name="Picture 7"/>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3053469" y="3019042"/>
            <a:ext cx="3282321" cy="2188214"/>
          </a:xfrm>
          <a:prstGeom prst="rect">
            <a:avLst/>
          </a:prstGeom>
        </p:spPr>
      </p:pic>
      <p:sp>
        <p:nvSpPr>
          <p:cNvPr id="3" name="Title 2"/>
          <p:cNvSpPr>
            <a:spLocks noGrp="1"/>
          </p:cNvSpPr>
          <p:nvPr>
            <p:ph type="title"/>
          </p:nvPr>
        </p:nvSpPr>
        <p:spPr/>
        <p:txBody>
          <a:bodyPr>
            <a:noAutofit/>
          </a:bodyPr>
          <a:lstStyle/>
          <a:p>
            <a:r>
              <a:rPr lang="en-US" dirty="0" smtClean="0"/>
              <a:t> </a:t>
            </a:r>
            <a:r>
              <a:rPr lang="es-DO" dirty="0" smtClean="0"/>
              <a:t>Preparar a los niños: </a:t>
            </a:r>
            <a:br>
              <a:rPr lang="es-DO" dirty="0" smtClean="0"/>
            </a:br>
            <a:r>
              <a:rPr lang="es-DO" dirty="0" smtClean="0"/>
              <a:t>EL área de los libros</a:t>
            </a:r>
            <a:endParaRPr lang="es-DO" dirty="0"/>
          </a:p>
        </p:txBody>
      </p:sp>
      <p:pic>
        <p:nvPicPr>
          <p:cNvPr id="6" name="Content Placeholder 5"/>
          <p:cNvPicPr>
            <a:picLocks noGrp="1" noChangeAspect="1"/>
          </p:cNvPicPr>
          <p:nvPr>
            <p:ph idx="1"/>
          </p:nvPr>
        </p:nvPicPr>
        <p:blipFill>
          <a:blip r:embed="rId5" cstate="email">
            <a:extLst>
              <a:ext uri="{28A0092B-C50C-407E-A947-70E740481C1C}">
                <a14:useLocalDpi xmlns:a14="http://schemas.microsoft.com/office/drawing/2010/main" val="0"/>
              </a:ext>
            </a:extLst>
          </a:blip>
          <a:stretch>
            <a:fillRect/>
          </a:stretch>
        </p:blipFill>
        <p:spPr>
          <a:xfrm>
            <a:off x="502039" y="1984370"/>
            <a:ext cx="3260257" cy="2173504"/>
          </a:xfrm>
        </p:spPr>
      </p:pic>
      <p:sp>
        <p:nvSpPr>
          <p:cNvPr id="7" name="TextBox 6"/>
          <p:cNvSpPr txBox="1"/>
          <p:nvPr/>
        </p:nvSpPr>
        <p:spPr>
          <a:xfrm>
            <a:off x="-5129106" y="722222"/>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2837575966"/>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Group 40"/>
          <p:cNvGrpSpPr/>
          <p:nvPr/>
        </p:nvGrpSpPr>
        <p:grpSpPr>
          <a:xfrm>
            <a:off x="6085391" y="3090640"/>
            <a:ext cx="2428829" cy="3238438"/>
            <a:chOff x="6085391" y="3090640"/>
            <a:chExt cx="2428829" cy="3238438"/>
          </a:xfrm>
        </p:grpSpPr>
        <p:pic>
          <p:nvPicPr>
            <p:cNvPr id="8" name="Picture 5" descr="social emotional presentation 007.JP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6085391" y="3090640"/>
              <a:ext cx="2428829" cy="323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Oval 32"/>
            <p:cNvSpPr/>
            <p:nvPr/>
          </p:nvSpPr>
          <p:spPr>
            <a:xfrm>
              <a:off x="7463030" y="5360726"/>
              <a:ext cx="165701" cy="165701"/>
            </a:xfrm>
            <a:prstGeom prst="ellipse">
              <a:avLst/>
            </a:prstGeom>
            <a:solidFill>
              <a:schemeClr val="bg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Oval 33"/>
            <p:cNvSpPr/>
            <p:nvPr/>
          </p:nvSpPr>
          <p:spPr>
            <a:xfrm>
              <a:off x="7585535" y="5310907"/>
              <a:ext cx="165701" cy="165701"/>
            </a:xfrm>
            <a:prstGeom prst="ellipse">
              <a:avLst/>
            </a:prstGeom>
            <a:solidFill>
              <a:schemeClr val="bg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Oval 34"/>
            <p:cNvSpPr/>
            <p:nvPr/>
          </p:nvSpPr>
          <p:spPr>
            <a:xfrm>
              <a:off x="7668385" y="5360726"/>
              <a:ext cx="165701" cy="165701"/>
            </a:xfrm>
            <a:prstGeom prst="ellipse">
              <a:avLst/>
            </a:prstGeom>
            <a:solidFill>
              <a:schemeClr val="bg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 name="Oval 35"/>
            <p:cNvSpPr/>
            <p:nvPr/>
          </p:nvSpPr>
          <p:spPr>
            <a:xfrm>
              <a:off x="7751236" y="5443576"/>
              <a:ext cx="165701" cy="165701"/>
            </a:xfrm>
            <a:prstGeom prst="ellipse">
              <a:avLst/>
            </a:prstGeom>
            <a:solidFill>
              <a:schemeClr val="bg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 name="Oval 36"/>
            <p:cNvSpPr/>
            <p:nvPr/>
          </p:nvSpPr>
          <p:spPr>
            <a:xfrm>
              <a:off x="7038345" y="5736423"/>
              <a:ext cx="165701" cy="165701"/>
            </a:xfrm>
            <a:prstGeom prst="ellipse">
              <a:avLst/>
            </a:prstGeom>
            <a:solidFill>
              <a:schemeClr val="bg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 name="Oval 37"/>
            <p:cNvSpPr/>
            <p:nvPr/>
          </p:nvSpPr>
          <p:spPr>
            <a:xfrm>
              <a:off x="6955494" y="5691503"/>
              <a:ext cx="165701" cy="165701"/>
            </a:xfrm>
            <a:prstGeom prst="ellipse">
              <a:avLst/>
            </a:prstGeom>
            <a:solidFill>
              <a:schemeClr val="bg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 name="Oval 38"/>
            <p:cNvSpPr/>
            <p:nvPr/>
          </p:nvSpPr>
          <p:spPr>
            <a:xfrm>
              <a:off x="6872644" y="5653572"/>
              <a:ext cx="165701" cy="165701"/>
            </a:xfrm>
            <a:prstGeom prst="ellipse">
              <a:avLst/>
            </a:prstGeom>
            <a:solidFill>
              <a:schemeClr val="bg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Oval 39"/>
            <p:cNvSpPr/>
            <p:nvPr/>
          </p:nvSpPr>
          <p:spPr>
            <a:xfrm>
              <a:off x="6822353" y="5561947"/>
              <a:ext cx="133141" cy="133141"/>
            </a:xfrm>
            <a:prstGeom prst="ellipse">
              <a:avLst/>
            </a:prstGeom>
            <a:solidFill>
              <a:schemeClr val="bg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25" name="Group 24"/>
          <p:cNvGrpSpPr/>
          <p:nvPr/>
        </p:nvGrpSpPr>
        <p:grpSpPr>
          <a:xfrm>
            <a:off x="3933030" y="2009551"/>
            <a:ext cx="2443600" cy="3258133"/>
            <a:chOff x="3933030" y="2009551"/>
            <a:chExt cx="2443600" cy="3258133"/>
          </a:xfrm>
        </p:grpSpPr>
        <p:pic>
          <p:nvPicPr>
            <p:cNvPr id="12" name="Picture 4" descr="social emotional presentation 008.JPG"/>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3933030" y="2009551"/>
              <a:ext cx="2443600" cy="3258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TextBox 17"/>
            <p:cNvSpPr txBox="1"/>
            <p:nvPr/>
          </p:nvSpPr>
          <p:spPr>
            <a:xfrm rot="476177">
              <a:off x="4472172" y="4501561"/>
              <a:ext cx="392466" cy="230832"/>
            </a:xfrm>
            <a:prstGeom prst="rect">
              <a:avLst/>
            </a:prstGeom>
            <a:solidFill>
              <a:schemeClr val="bg1">
                <a:lumMod val="65000"/>
              </a:schemeClr>
            </a:solidFill>
          </p:spPr>
          <p:txBody>
            <a:bodyPr wrap="square" rtlCol="0">
              <a:spAutoFit/>
            </a:bodyPr>
            <a:lstStyle/>
            <a:p>
              <a:endParaRPr lang="en-US" sz="900" b="1" dirty="0">
                <a:solidFill>
                  <a:srgbClr val="FF0000"/>
                </a:solidFill>
              </a:endParaRPr>
            </a:p>
          </p:txBody>
        </p:sp>
        <p:sp>
          <p:nvSpPr>
            <p:cNvPr id="20" name="Oval 19"/>
            <p:cNvSpPr/>
            <p:nvPr/>
          </p:nvSpPr>
          <p:spPr>
            <a:xfrm>
              <a:off x="4375611" y="4487824"/>
              <a:ext cx="220639" cy="220639"/>
            </a:xfrm>
            <a:prstGeom prst="ellipse">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Oval 20"/>
            <p:cNvSpPr/>
            <p:nvPr/>
          </p:nvSpPr>
          <p:spPr>
            <a:xfrm>
              <a:off x="5044224" y="3818104"/>
              <a:ext cx="220639" cy="220639"/>
            </a:xfrm>
            <a:prstGeom prst="ellipse">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Oval 21"/>
            <p:cNvSpPr/>
            <p:nvPr/>
          </p:nvSpPr>
          <p:spPr>
            <a:xfrm>
              <a:off x="5154543" y="3744598"/>
              <a:ext cx="220639" cy="220639"/>
            </a:xfrm>
            <a:prstGeom prst="ellipse">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Oval 22"/>
            <p:cNvSpPr/>
            <p:nvPr/>
          </p:nvSpPr>
          <p:spPr>
            <a:xfrm>
              <a:off x="5264862" y="3744598"/>
              <a:ext cx="220639" cy="220639"/>
            </a:xfrm>
            <a:prstGeom prst="ellipse">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Oval 23"/>
            <p:cNvSpPr/>
            <p:nvPr/>
          </p:nvSpPr>
          <p:spPr>
            <a:xfrm>
              <a:off x="5416457" y="3873042"/>
              <a:ext cx="165701" cy="165701"/>
            </a:xfrm>
            <a:prstGeom prst="ellipse">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3" name="Title 2"/>
          <p:cNvSpPr>
            <a:spLocks noGrp="1"/>
          </p:cNvSpPr>
          <p:nvPr>
            <p:ph type="title"/>
          </p:nvPr>
        </p:nvSpPr>
        <p:spPr/>
        <p:txBody>
          <a:bodyPr>
            <a:noAutofit/>
          </a:bodyPr>
          <a:lstStyle/>
          <a:p>
            <a:r>
              <a:rPr lang="es-DO" dirty="0" smtClean="0"/>
              <a:t>Preparar a los niños: </a:t>
            </a:r>
            <a:br>
              <a:rPr lang="es-DO" dirty="0" smtClean="0"/>
            </a:br>
            <a:r>
              <a:rPr lang="es-DO" dirty="0" smtClean="0"/>
              <a:t>EL volumen de LA voz  </a:t>
            </a:r>
            <a:endParaRPr lang="es-DO" dirty="0"/>
          </a:p>
        </p:txBody>
      </p:sp>
      <p:sp>
        <p:nvSpPr>
          <p:cNvPr id="11" name="TextBox 10"/>
          <p:cNvSpPr txBox="1"/>
          <p:nvPr/>
        </p:nvSpPr>
        <p:spPr>
          <a:xfrm rot="476177">
            <a:off x="5006718" y="3749931"/>
            <a:ext cx="649679" cy="246221"/>
          </a:xfrm>
          <a:prstGeom prst="rect">
            <a:avLst/>
          </a:prstGeom>
          <a:noFill/>
        </p:spPr>
        <p:txBody>
          <a:bodyPr wrap="square" rtlCol="0">
            <a:spAutoFit/>
          </a:bodyPr>
          <a:lstStyle/>
          <a:p>
            <a:r>
              <a:rPr lang="en-US" sz="1000" b="1" dirty="0" smtClean="0">
                <a:solidFill>
                  <a:srgbClr val="FF0000"/>
                </a:solidFill>
              </a:rPr>
              <a:t>FUERTE</a:t>
            </a:r>
            <a:endParaRPr lang="en-US" sz="1000" b="1" dirty="0">
              <a:solidFill>
                <a:srgbClr val="FF0000"/>
              </a:solidFill>
            </a:endParaRPr>
          </a:p>
        </p:txBody>
      </p:sp>
      <p:pic>
        <p:nvPicPr>
          <p:cNvPr id="6" name="Picture 5" descr="ESP_Voice-Volume-chart.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1985" y="2258612"/>
            <a:ext cx="3401046" cy="3418622"/>
          </a:xfrm>
          <a:prstGeom prst="rect">
            <a:avLst/>
          </a:prstGeom>
        </p:spPr>
      </p:pic>
      <p:sp>
        <p:nvSpPr>
          <p:cNvPr id="15" name="TextBox 14"/>
          <p:cNvSpPr txBox="1"/>
          <p:nvPr/>
        </p:nvSpPr>
        <p:spPr>
          <a:xfrm rot="476177">
            <a:off x="4339627" y="4472569"/>
            <a:ext cx="603591" cy="261610"/>
          </a:xfrm>
          <a:prstGeom prst="rect">
            <a:avLst/>
          </a:prstGeom>
          <a:noFill/>
        </p:spPr>
        <p:txBody>
          <a:bodyPr wrap="square" rtlCol="0">
            <a:spAutoFit/>
          </a:bodyPr>
          <a:lstStyle/>
          <a:p>
            <a:r>
              <a:rPr lang="en-US" sz="1100" b="1" dirty="0" smtClean="0">
                <a:solidFill>
                  <a:schemeClr val="tx2">
                    <a:lumMod val="60000"/>
                    <a:lumOff val="40000"/>
                  </a:schemeClr>
                </a:solidFill>
              </a:rPr>
              <a:t>SUAVE</a:t>
            </a:r>
            <a:endParaRPr lang="en-US" sz="1100" b="1" dirty="0">
              <a:solidFill>
                <a:schemeClr val="tx2">
                  <a:lumMod val="60000"/>
                  <a:lumOff val="40000"/>
                </a:schemeClr>
              </a:solidFill>
            </a:endParaRPr>
          </a:p>
        </p:txBody>
      </p:sp>
      <p:sp>
        <p:nvSpPr>
          <p:cNvPr id="42" name="TextBox 41"/>
          <p:cNvSpPr txBox="1"/>
          <p:nvPr/>
        </p:nvSpPr>
        <p:spPr>
          <a:xfrm rot="1543361">
            <a:off x="7414144" y="5311356"/>
            <a:ext cx="649679" cy="246221"/>
          </a:xfrm>
          <a:prstGeom prst="rect">
            <a:avLst/>
          </a:prstGeom>
          <a:noFill/>
        </p:spPr>
        <p:txBody>
          <a:bodyPr wrap="square" rtlCol="0">
            <a:spAutoFit/>
          </a:bodyPr>
          <a:lstStyle/>
          <a:p>
            <a:r>
              <a:rPr lang="en-US" sz="1000" b="1" dirty="0" smtClean="0">
                <a:solidFill>
                  <a:schemeClr val="accent2">
                    <a:lumMod val="75000"/>
                  </a:schemeClr>
                </a:solidFill>
              </a:rPr>
              <a:t>FUERTE</a:t>
            </a:r>
            <a:endParaRPr lang="en-US" sz="1000" b="1" dirty="0">
              <a:solidFill>
                <a:schemeClr val="accent2">
                  <a:lumMod val="75000"/>
                </a:schemeClr>
              </a:solidFill>
            </a:endParaRPr>
          </a:p>
        </p:txBody>
      </p:sp>
      <p:sp>
        <p:nvSpPr>
          <p:cNvPr id="43" name="TextBox 42"/>
          <p:cNvSpPr txBox="1"/>
          <p:nvPr/>
        </p:nvSpPr>
        <p:spPr>
          <a:xfrm rot="1536208">
            <a:off x="6736549" y="5587725"/>
            <a:ext cx="603591" cy="261610"/>
          </a:xfrm>
          <a:prstGeom prst="rect">
            <a:avLst/>
          </a:prstGeom>
          <a:noFill/>
        </p:spPr>
        <p:txBody>
          <a:bodyPr wrap="square" rtlCol="0">
            <a:spAutoFit/>
          </a:bodyPr>
          <a:lstStyle/>
          <a:p>
            <a:r>
              <a:rPr lang="en-US" sz="1100" b="1" dirty="0" smtClean="0">
                <a:solidFill>
                  <a:schemeClr val="tx2">
                    <a:lumMod val="75000"/>
                  </a:schemeClr>
                </a:solidFill>
              </a:rPr>
              <a:t>SUAVE</a:t>
            </a:r>
            <a:endParaRPr lang="en-US" sz="1100" b="1" dirty="0">
              <a:solidFill>
                <a:schemeClr val="tx2">
                  <a:lumMod val="75000"/>
                </a:schemeClr>
              </a:solidFill>
            </a:endParaRPr>
          </a:p>
        </p:txBody>
      </p:sp>
    </p:spTree>
    <p:extLst>
      <p:ext uri="{BB962C8B-B14F-4D97-AF65-F5344CB8AC3E}">
        <p14:creationId xmlns:p14="http://schemas.microsoft.com/office/powerpoint/2010/main" val="3551569828"/>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s-DO" dirty="0" smtClean="0"/>
              <a:t>Preparar a los niños</a:t>
            </a:r>
            <a:endParaRPr lang="es-DO" dirty="0"/>
          </a:p>
        </p:txBody>
      </p:sp>
      <p:sp>
        <p:nvSpPr>
          <p:cNvPr id="2" name="Content Placeholder 1"/>
          <p:cNvSpPr>
            <a:spLocks noGrp="1"/>
          </p:cNvSpPr>
          <p:nvPr>
            <p:ph idx="1"/>
          </p:nvPr>
        </p:nvSpPr>
        <p:spPr>
          <a:xfrm>
            <a:off x="496080" y="1934626"/>
            <a:ext cx="8313640" cy="1420291"/>
          </a:xfrm>
        </p:spPr>
        <p:txBody>
          <a:bodyPr>
            <a:normAutofit fontScale="92500" lnSpcReduction="20000"/>
          </a:bodyPr>
          <a:lstStyle/>
          <a:p>
            <a:pPr marL="45720" indent="0">
              <a:buNone/>
            </a:pPr>
            <a:r>
              <a:rPr lang="es-DO" sz="3600" dirty="0" smtClean="0">
                <a:solidFill>
                  <a:srgbClr val="005DAA"/>
                </a:solidFill>
              </a:rPr>
              <a:t>Los maestros </a:t>
            </a:r>
            <a:r>
              <a:rPr lang="es-DO" sz="3600" b="1" dirty="0" smtClean="0">
                <a:solidFill>
                  <a:srgbClr val="005DAA"/>
                </a:solidFill>
              </a:rPr>
              <a:t>preparan  </a:t>
            </a:r>
            <a:r>
              <a:rPr lang="es-DO" sz="3600" dirty="0" smtClean="0">
                <a:solidFill>
                  <a:srgbClr val="005DAA"/>
                </a:solidFill>
              </a:rPr>
              <a:t>a los niños cuando:</a:t>
            </a:r>
          </a:p>
          <a:p>
            <a:r>
              <a:rPr lang="es-DO" sz="3600" dirty="0" smtClean="0"/>
              <a:t>Utilizan una variedad de estrategias</a:t>
            </a:r>
            <a:endParaRPr lang="es-DO" sz="3600" dirty="0"/>
          </a:p>
        </p:txBody>
      </p:sp>
      <p:pic>
        <p:nvPicPr>
          <p:cNvPr id="5" name="Picture 4" descr="Amanda_reading_book_1.JP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936750" y="3354917"/>
            <a:ext cx="5259917" cy="2958703"/>
          </a:xfrm>
          <a:prstGeom prst="rect">
            <a:avLst/>
          </a:prstGeom>
        </p:spPr>
      </p:pic>
    </p:spTree>
    <p:extLst>
      <p:ext uri="{BB962C8B-B14F-4D97-AF65-F5344CB8AC3E}">
        <p14:creationId xmlns:p14="http://schemas.microsoft.com/office/powerpoint/2010/main" val="694791872"/>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Expectations-For-Walking-In-Hall ESP_SUBS.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1"/>
            <a:ext cx="9144000" cy="6531768"/>
          </a:xfrm>
          <a:prstGeom prst="rect">
            <a:avLst/>
          </a:prstGeom>
        </p:spPr>
      </p:pic>
    </p:spTree>
    <p:extLst>
      <p:ext uri="{BB962C8B-B14F-4D97-AF65-F5344CB8AC3E}">
        <p14:creationId xmlns:p14="http://schemas.microsoft.com/office/powerpoint/2010/main" val="2172115160"/>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100000" mute="1">
                <p:cTn id="7" fill="hold" display="0">
                  <p:stCondLst>
                    <p:cond delay="indefinite"/>
                  </p:stCondLst>
                </p:cTn>
                <p:tgtEl>
                  <p:spTgt spid="2"/>
                </p:tgtEl>
              </p:cMediaNode>
            </p:vide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Expectations for Transistion ESP_SUBS.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9144000" cy="6496049"/>
          </a:xfrm>
          <a:prstGeom prst="rect">
            <a:avLst/>
          </a:prstGeom>
        </p:spPr>
      </p:pic>
    </p:spTree>
    <p:extLst>
      <p:ext uri="{BB962C8B-B14F-4D97-AF65-F5344CB8AC3E}">
        <p14:creationId xmlns:p14="http://schemas.microsoft.com/office/powerpoint/2010/main" val="2999382286"/>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0" y="400211"/>
            <a:ext cx="9144000" cy="1143000"/>
          </a:xfrm>
        </p:spPr>
        <p:txBody>
          <a:bodyPr>
            <a:noAutofit/>
          </a:bodyPr>
          <a:lstStyle/>
          <a:p>
            <a:r>
              <a:rPr lang="es-DO" sz="2900" dirty="0" smtClean="0"/>
              <a:t>Paso cuatro: Reconocer el comportamiento apropiado de los niños</a:t>
            </a:r>
            <a:endParaRPr lang="es-DO" sz="2900" dirty="0"/>
          </a:p>
        </p:txBody>
      </p:sp>
      <p:sp>
        <p:nvSpPr>
          <p:cNvPr id="2" name="Content Placeholder 1"/>
          <p:cNvSpPr>
            <a:spLocks noGrp="1"/>
          </p:cNvSpPr>
          <p:nvPr>
            <p:ph idx="1"/>
          </p:nvPr>
        </p:nvSpPr>
        <p:spPr>
          <a:xfrm>
            <a:off x="486159" y="1914783"/>
            <a:ext cx="8323561" cy="4441567"/>
          </a:xfrm>
        </p:spPr>
        <p:txBody>
          <a:bodyPr>
            <a:noAutofit/>
          </a:bodyPr>
          <a:lstStyle/>
          <a:p>
            <a:pPr marL="45720" indent="0">
              <a:buNone/>
            </a:pPr>
            <a:r>
              <a:rPr lang="es-DO" sz="3600" dirty="0" smtClean="0">
                <a:solidFill>
                  <a:srgbClr val="005DAA"/>
                </a:solidFill>
              </a:rPr>
              <a:t>Los maestros </a:t>
            </a:r>
            <a:r>
              <a:rPr lang="es-DO" sz="3600" b="1" dirty="0" smtClean="0">
                <a:solidFill>
                  <a:srgbClr val="005DAA"/>
                </a:solidFill>
              </a:rPr>
              <a:t>reconocen el comportamiento apropiado de los niños </a:t>
            </a:r>
            <a:r>
              <a:rPr lang="es-DO" sz="3600" dirty="0" smtClean="0">
                <a:solidFill>
                  <a:srgbClr val="005DAA"/>
                </a:solidFill>
              </a:rPr>
              <a:t>cuando:</a:t>
            </a:r>
          </a:p>
          <a:p>
            <a:pPr lvl="0"/>
            <a:r>
              <a:rPr lang="es-DO" sz="3600" dirty="0" smtClean="0"/>
              <a:t>Agradecen el comportamiento apropiado.</a:t>
            </a:r>
          </a:p>
          <a:p>
            <a:pPr lvl="0"/>
            <a:r>
              <a:rPr lang="es-DO" sz="3600" dirty="0" smtClean="0"/>
              <a:t>Alientan a los niños para que ese comportamiento continúe. </a:t>
            </a:r>
          </a:p>
          <a:p>
            <a:pPr marL="365760" lvl="1" indent="0">
              <a:buNone/>
            </a:pPr>
            <a:endParaRPr lang="es-DO" sz="3600" dirty="0" smtClean="0"/>
          </a:p>
          <a:p>
            <a:pPr lvl="1"/>
            <a:endParaRPr lang="es-DO" sz="3600" dirty="0"/>
          </a:p>
        </p:txBody>
      </p:sp>
    </p:spTree>
    <p:extLst>
      <p:ext uri="{BB962C8B-B14F-4D97-AF65-F5344CB8AC3E}">
        <p14:creationId xmlns:p14="http://schemas.microsoft.com/office/powerpoint/2010/main" val="1178783992"/>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Expectations-At-Circle ESP_SUBS.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9144000" cy="6479382"/>
          </a:xfrm>
          <a:prstGeom prst="rect">
            <a:avLst/>
          </a:prstGeom>
        </p:spPr>
      </p:pic>
    </p:spTree>
    <p:extLst>
      <p:ext uri="{BB962C8B-B14F-4D97-AF65-F5344CB8AC3E}">
        <p14:creationId xmlns:p14="http://schemas.microsoft.com/office/powerpoint/2010/main" val="3414491290"/>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r>
              <a:rPr lang="es-DO" dirty="0" smtClean="0"/>
              <a:t>Repaso: Comunicar las Expectativas de conducta</a:t>
            </a:r>
            <a:endParaRPr lang="es-DO" strike="sngStrike" dirty="0"/>
          </a:p>
        </p:txBody>
      </p:sp>
      <p:sp>
        <p:nvSpPr>
          <p:cNvPr id="2" name="Content Placeholder 1"/>
          <p:cNvSpPr>
            <a:spLocks noGrp="1"/>
          </p:cNvSpPr>
          <p:nvPr>
            <p:ph idx="1"/>
          </p:nvPr>
        </p:nvSpPr>
        <p:spPr>
          <a:xfrm>
            <a:off x="486159" y="1815572"/>
            <a:ext cx="8323561" cy="4540779"/>
          </a:xfrm>
        </p:spPr>
        <p:txBody>
          <a:bodyPr>
            <a:noAutofit/>
          </a:bodyPr>
          <a:lstStyle/>
          <a:p>
            <a:pPr marL="45720" indent="0">
              <a:buNone/>
            </a:pPr>
            <a:r>
              <a:rPr lang="en-US" sz="3400" b="1" dirty="0">
                <a:solidFill>
                  <a:srgbClr val="005DAA"/>
                </a:solidFill>
              </a:rPr>
              <a:t>	</a:t>
            </a:r>
            <a:r>
              <a:rPr lang="en-US" sz="3400" b="1" dirty="0" smtClean="0">
                <a:solidFill>
                  <a:srgbClr val="005DAA"/>
                </a:solidFill>
              </a:rPr>
              <a:t>PASOS:</a:t>
            </a:r>
            <a:endParaRPr lang="en-US" sz="3400" b="1" dirty="0">
              <a:solidFill>
                <a:srgbClr val="005DAA"/>
              </a:solidFill>
            </a:endParaRPr>
          </a:p>
          <a:p>
            <a:pPr marL="502920" indent="-457200">
              <a:buFont typeface="+mj-lt"/>
              <a:buAutoNum type="arabicPeriod"/>
            </a:pPr>
            <a:r>
              <a:rPr lang="es-DO" sz="3400" dirty="0" smtClean="0"/>
              <a:t>Anticipar comportamientos.</a:t>
            </a:r>
          </a:p>
          <a:p>
            <a:pPr marL="502920" indent="-457200">
              <a:buFont typeface="+mj-lt"/>
              <a:buAutoNum type="arabicPeriod"/>
            </a:pPr>
            <a:r>
              <a:rPr lang="es-DO" sz="3400" dirty="0" smtClean="0"/>
              <a:t>Planificar para la conducta apropiada.</a:t>
            </a:r>
          </a:p>
          <a:p>
            <a:pPr marL="502920" indent="-457200">
              <a:buFont typeface="+mj-lt"/>
              <a:buAutoNum type="arabicPeriod"/>
            </a:pPr>
            <a:r>
              <a:rPr lang="es-DO" sz="3400" dirty="0" smtClean="0"/>
              <a:t>Preparar a los niños para lo que usted quiere ver.</a:t>
            </a:r>
          </a:p>
          <a:p>
            <a:pPr marL="502920" indent="-457200">
              <a:buFont typeface="+mj-lt"/>
              <a:buAutoNum type="arabicPeriod"/>
            </a:pPr>
            <a:r>
              <a:rPr lang="es-DO" sz="3400" dirty="0" smtClean="0"/>
              <a:t>Reconocer el comportamiento apropiado </a:t>
            </a:r>
            <a:r>
              <a:rPr lang="en-US" sz="3400" dirty="0" smtClean="0"/>
              <a:t>de los </a:t>
            </a:r>
            <a:r>
              <a:rPr lang="es-DO" sz="3400" dirty="0" smtClean="0"/>
              <a:t>niños.</a:t>
            </a:r>
            <a:endParaRPr lang="es-DO" sz="3400" dirty="0"/>
          </a:p>
        </p:txBody>
      </p:sp>
    </p:spTree>
    <p:extLst>
      <p:ext uri="{BB962C8B-B14F-4D97-AF65-F5344CB8AC3E}">
        <p14:creationId xmlns:p14="http://schemas.microsoft.com/office/powerpoint/2010/main" val="2258144125"/>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ESP-House.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662544" y="1893455"/>
            <a:ext cx="5473219" cy="4679602"/>
          </a:xfrm>
          <a:prstGeom prst="rect">
            <a:avLst/>
          </a:prstGeom>
        </p:spPr>
      </p:pic>
      <p:sp>
        <p:nvSpPr>
          <p:cNvPr id="2" name="Title 1"/>
          <p:cNvSpPr>
            <a:spLocks noGrp="1"/>
          </p:cNvSpPr>
          <p:nvPr>
            <p:ph type="title"/>
          </p:nvPr>
        </p:nvSpPr>
        <p:spPr>
          <a:xfrm>
            <a:off x="331984" y="457200"/>
            <a:ext cx="8477737" cy="1143000"/>
          </a:xfrm>
        </p:spPr>
        <p:txBody>
          <a:bodyPr>
            <a:normAutofit fontScale="90000"/>
          </a:bodyPr>
          <a:lstStyle/>
          <a:p>
            <a:pPr>
              <a:lnSpc>
                <a:spcPct val="90000"/>
              </a:lnSpc>
            </a:pPr>
            <a:r>
              <a:rPr lang="es-MX" sz="3200" b="1" dirty="0" smtClean="0"/>
              <a:t>MARCO DE REFERENCIA PARA </a:t>
            </a:r>
            <a:br>
              <a:rPr lang="es-MX" sz="3200" b="1" dirty="0" smtClean="0"/>
            </a:br>
            <a:r>
              <a:rPr lang="es-MX" sz="3200" b="1" dirty="0" smtClean="0"/>
              <a:t>LA PRÁCTICA EFECTIVA </a:t>
            </a:r>
            <a:br>
              <a:rPr lang="es-MX" sz="3200" b="1" dirty="0" smtClean="0"/>
            </a:br>
            <a:r>
              <a:rPr lang="es-MX" sz="2000" dirty="0" smtClean="0"/>
              <a:t>EN APOYO A LA PREPARACIÓN PARA LA ESCUELA PARA TODOS LOS NIÑOS</a:t>
            </a:r>
            <a:endParaRPr lang="es-MX" sz="1700" dirty="0"/>
          </a:p>
        </p:txBody>
      </p:sp>
      <p:grpSp>
        <p:nvGrpSpPr>
          <p:cNvPr id="25" name="Group 24"/>
          <p:cNvGrpSpPr/>
          <p:nvPr/>
        </p:nvGrpSpPr>
        <p:grpSpPr>
          <a:xfrm>
            <a:off x="1363435" y="1811042"/>
            <a:ext cx="6985000" cy="4615942"/>
            <a:chOff x="1398070" y="1857224"/>
            <a:chExt cx="6985000" cy="4615942"/>
          </a:xfrm>
        </p:grpSpPr>
        <p:sp>
          <p:nvSpPr>
            <p:cNvPr id="20" name="Rectangle 19"/>
            <p:cNvSpPr/>
            <p:nvPr/>
          </p:nvSpPr>
          <p:spPr bwMode="auto">
            <a:xfrm>
              <a:off x="1971636" y="5523587"/>
              <a:ext cx="5212905" cy="949579"/>
            </a:xfrm>
            <a:prstGeom prst="rect">
              <a:avLst/>
            </a:prstGeom>
            <a:solidFill>
              <a:schemeClr val="bg1"/>
            </a:solidFill>
            <a:ln>
              <a:noFill/>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defRPr/>
              </a:pPr>
              <a:endParaRPr lang="en-US" dirty="0">
                <a:solidFill>
                  <a:prstClr val="white"/>
                </a:solidFill>
              </a:endParaRPr>
            </a:p>
          </p:txBody>
        </p:sp>
        <p:sp>
          <p:nvSpPr>
            <p:cNvPr id="19" name="Rectangle 18"/>
            <p:cNvSpPr/>
            <p:nvPr/>
          </p:nvSpPr>
          <p:spPr>
            <a:xfrm>
              <a:off x="1398070" y="1857224"/>
              <a:ext cx="6985000" cy="3704726"/>
            </a:xfrm>
            <a:prstGeom prst="rect">
              <a:avLst/>
            </a:prstGeom>
            <a:solidFill>
              <a:schemeClr val="bg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US" dirty="0">
                <a:solidFill>
                  <a:prstClr val="white"/>
                </a:solidFill>
              </a:endParaRPr>
            </a:p>
          </p:txBody>
        </p:sp>
        <p:sp>
          <p:nvSpPr>
            <p:cNvPr id="15" name="TextBox 14"/>
            <p:cNvSpPr txBox="1"/>
            <p:nvPr/>
          </p:nvSpPr>
          <p:spPr>
            <a:xfrm>
              <a:off x="2222401" y="4482009"/>
              <a:ext cx="4640178" cy="1098762"/>
            </a:xfrm>
            <a:prstGeom prst="rect">
              <a:avLst/>
            </a:prstGeom>
            <a:noFill/>
          </p:spPr>
          <p:txBody>
            <a:bodyPr wrap="square" rtlCol="0">
              <a:spAutoFit/>
            </a:bodyPr>
            <a:lstStyle/>
            <a:p>
              <a:pPr algn="ctr" fontAlgn="base">
                <a:lnSpc>
                  <a:spcPct val="90000"/>
                </a:lnSpc>
                <a:spcBef>
                  <a:spcPct val="0"/>
                </a:spcBef>
                <a:spcAft>
                  <a:spcPct val="0"/>
                </a:spcAft>
              </a:pPr>
              <a:r>
                <a:rPr lang="es-MX" sz="3600" dirty="0">
                  <a:solidFill>
                    <a:srgbClr val="005DAA"/>
                  </a:solidFill>
                  <a:latin typeface="Century Gothic"/>
                  <a:ea typeface="ＭＳ Ｐゴシック" charset="0"/>
                  <a:cs typeface="Century Gothic"/>
                </a:rPr>
                <a:t>ENFOCARSE EN</a:t>
              </a:r>
            </a:p>
            <a:p>
              <a:pPr algn="ctr" fontAlgn="base">
                <a:lnSpc>
                  <a:spcPct val="90000"/>
                </a:lnSpc>
                <a:spcBef>
                  <a:spcPct val="0"/>
                </a:spcBef>
                <a:spcAft>
                  <a:spcPct val="0"/>
                </a:spcAft>
              </a:pPr>
              <a:r>
                <a:rPr lang="es-MX" sz="3600" dirty="0">
                  <a:solidFill>
                    <a:srgbClr val="005DAA"/>
                  </a:solidFill>
                  <a:latin typeface="Century Gothic"/>
                  <a:ea typeface="ＭＳ Ｐゴシック" charset="0"/>
                  <a:cs typeface="Century Gothic"/>
                </a:rPr>
                <a:t>LA BASE</a:t>
              </a:r>
            </a:p>
          </p:txBody>
        </p:sp>
        <p:sp>
          <p:nvSpPr>
            <p:cNvPr id="22" name="Rounded Rectangle 21"/>
            <p:cNvSpPr/>
            <p:nvPr/>
          </p:nvSpPr>
          <p:spPr>
            <a:xfrm>
              <a:off x="1996631" y="5575220"/>
              <a:ext cx="1648492" cy="850534"/>
            </a:xfrm>
            <a:prstGeom prst="roundRect">
              <a:avLst>
                <a:gd name="adj" fmla="val 5663"/>
              </a:avLst>
            </a:prstGeom>
            <a:solidFill>
              <a:srgbClr val="0B469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US">
                <a:solidFill>
                  <a:prstClr val="white"/>
                </a:solidFill>
              </a:endParaRPr>
            </a:p>
          </p:txBody>
        </p:sp>
        <p:sp>
          <p:nvSpPr>
            <p:cNvPr id="23" name="Rounded Rectangle 22"/>
            <p:cNvSpPr/>
            <p:nvPr/>
          </p:nvSpPr>
          <p:spPr>
            <a:xfrm>
              <a:off x="3730069" y="5575220"/>
              <a:ext cx="1648492" cy="850534"/>
            </a:xfrm>
            <a:prstGeom prst="roundRect">
              <a:avLst>
                <a:gd name="adj" fmla="val 5663"/>
              </a:avLst>
            </a:prstGeom>
            <a:solidFill>
              <a:srgbClr val="0B469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US">
                <a:solidFill>
                  <a:prstClr val="white"/>
                </a:solidFill>
              </a:endParaRPr>
            </a:p>
          </p:txBody>
        </p:sp>
        <p:sp>
          <p:nvSpPr>
            <p:cNvPr id="24" name="Rounded Rectangle 23"/>
            <p:cNvSpPr/>
            <p:nvPr/>
          </p:nvSpPr>
          <p:spPr>
            <a:xfrm>
              <a:off x="5463508" y="5575220"/>
              <a:ext cx="1648492" cy="850534"/>
            </a:xfrm>
            <a:prstGeom prst="roundRect">
              <a:avLst>
                <a:gd name="adj" fmla="val 5663"/>
              </a:avLst>
            </a:prstGeom>
            <a:solidFill>
              <a:srgbClr val="0B469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US">
                <a:solidFill>
                  <a:prstClr val="white"/>
                </a:solidFill>
              </a:endParaRPr>
            </a:p>
          </p:txBody>
        </p:sp>
        <p:sp>
          <p:nvSpPr>
            <p:cNvPr id="11" name="TextBox 21"/>
            <p:cNvSpPr txBox="1">
              <a:spLocks noChangeArrowheads="1"/>
            </p:cNvSpPr>
            <p:nvPr/>
          </p:nvSpPr>
          <p:spPr bwMode="auto">
            <a:xfrm>
              <a:off x="2003531" y="5717031"/>
              <a:ext cx="1653570" cy="539635"/>
            </a:xfrm>
            <a:prstGeom prst="rect">
              <a:avLst/>
            </a:prstGeom>
            <a:noFill/>
            <a:ln w="9525">
              <a:noFill/>
              <a:miter lim="800000"/>
              <a:headEnd/>
              <a:tailEnd/>
            </a:ln>
          </p:spPr>
          <p:txBody>
            <a:bodyPr wrap="square">
              <a:spAutoFit/>
            </a:bodyPr>
            <a:lstStyle/>
            <a:p>
              <a:pPr marL="0" lvl="1" algn="ctr" fontAlgn="base">
                <a:lnSpc>
                  <a:spcPct val="90000"/>
                </a:lnSpc>
                <a:spcBef>
                  <a:spcPct val="0"/>
                </a:spcBef>
                <a:spcAft>
                  <a:spcPct val="0"/>
                </a:spcAft>
              </a:pPr>
              <a:r>
                <a:rPr lang="es-MX" sz="1600" dirty="0">
                  <a:solidFill>
                    <a:prstClr val="white"/>
                  </a:solidFill>
                  <a:latin typeface="Century Gothic" pitchFamily="34" charset="0"/>
                  <a:ea typeface="ＭＳ Ｐゴシック" charset="0"/>
                </a:rPr>
                <a:t>Apoyo social y emocional</a:t>
              </a:r>
            </a:p>
          </p:txBody>
        </p:sp>
        <p:sp>
          <p:nvSpPr>
            <p:cNvPr id="13" name="TextBox 23"/>
            <p:cNvSpPr txBox="1">
              <a:spLocks noChangeArrowheads="1"/>
            </p:cNvSpPr>
            <p:nvPr/>
          </p:nvSpPr>
          <p:spPr bwMode="auto">
            <a:xfrm>
              <a:off x="3738947" y="5702932"/>
              <a:ext cx="1643641" cy="539635"/>
            </a:xfrm>
            <a:prstGeom prst="rect">
              <a:avLst/>
            </a:prstGeom>
            <a:noFill/>
            <a:ln w="9525">
              <a:noFill/>
              <a:miter lim="800000"/>
              <a:headEnd/>
              <a:tailEnd/>
            </a:ln>
          </p:spPr>
          <p:txBody>
            <a:bodyPr wrap="square">
              <a:spAutoFit/>
            </a:bodyPr>
            <a:lstStyle/>
            <a:p>
              <a:pPr marL="0" lvl="1" algn="ctr" fontAlgn="base">
                <a:lnSpc>
                  <a:spcPct val="90000"/>
                </a:lnSpc>
                <a:spcBef>
                  <a:spcPct val="0"/>
                </a:spcBef>
                <a:spcAft>
                  <a:spcPct val="0"/>
                </a:spcAft>
              </a:pPr>
              <a:r>
                <a:rPr lang="es-MX" sz="1600" dirty="0">
                  <a:solidFill>
                    <a:prstClr val="white"/>
                  </a:solidFill>
                  <a:latin typeface="Century Gothic" pitchFamily="34" charset="0"/>
                  <a:ea typeface="ＭＳ Ｐゴシック" charset="0"/>
                </a:rPr>
                <a:t>Aulas bien organizadas</a:t>
              </a:r>
            </a:p>
          </p:txBody>
        </p:sp>
        <p:sp>
          <p:nvSpPr>
            <p:cNvPr id="10" name="TextBox 20"/>
            <p:cNvSpPr txBox="1">
              <a:spLocks noChangeArrowheads="1"/>
            </p:cNvSpPr>
            <p:nvPr/>
          </p:nvSpPr>
          <p:spPr bwMode="auto">
            <a:xfrm>
              <a:off x="5467568" y="5702933"/>
              <a:ext cx="1647155" cy="539635"/>
            </a:xfrm>
            <a:prstGeom prst="rect">
              <a:avLst/>
            </a:prstGeom>
            <a:noFill/>
            <a:ln w="9525">
              <a:noFill/>
              <a:miter lim="800000"/>
              <a:headEnd/>
              <a:tailEnd/>
            </a:ln>
          </p:spPr>
          <p:txBody>
            <a:bodyPr wrap="square">
              <a:spAutoFit/>
            </a:bodyPr>
            <a:lstStyle/>
            <a:p>
              <a:pPr marL="0" lvl="1" algn="ctr" fontAlgn="base">
                <a:lnSpc>
                  <a:spcPct val="90000"/>
                </a:lnSpc>
                <a:spcBef>
                  <a:spcPct val="0"/>
                </a:spcBef>
                <a:spcAft>
                  <a:spcPct val="0"/>
                </a:spcAft>
              </a:pPr>
              <a:r>
                <a:rPr lang="es-MX" sz="1600" dirty="0">
                  <a:solidFill>
                    <a:prstClr val="white"/>
                  </a:solidFill>
                  <a:latin typeface="Century Gothic" pitchFamily="34" charset="0"/>
                  <a:ea typeface="ＭＳ Ｐゴシック" charset="0"/>
                </a:rPr>
                <a:t>Interacciones didácticas</a:t>
              </a:r>
            </a:p>
          </p:txBody>
        </p:sp>
      </p:grpSp>
    </p:spTree>
    <p:extLst>
      <p:ext uri="{BB962C8B-B14F-4D97-AF65-F5344CB8AC3E}">
        <p14:creationId xmlns:p14="http://schemas.microsoft.com/office/powerpoint/2010/main" val="275251032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267450" y="6252031"/>
            <a:ext cx="1676400" cy="215444"/>
          </a:xfrm>
          <a:prstGeom prst="rect">
            <a:avLst/>
          </a:prstGeom>
          <a:noFill/>
        </p:spPr>
        <p:txBody>
          <a:bodyPr wrap="square" rtlCol="0">
            <a:spAutoFit/>
          </a:bodyPr>
          <a:lstStyle/>
          <a:p>
            <a:pPr algn="r"/>
            <a:r>
              <a:rPr lang="es-MX" sz="800" dirty="0" smtClean="0">
                <a:solidFill>
                  <a:schemeClr val="tx1">
                    <a:lumMod val="50000"/>
                    <a:lumOff val="50000"/>
                  </a:schemeClr>
                </a:solidFill>
              </a:rPr>
              <a:t>OTOÑO 2012</a:t>
            </a:r>
            <a:endParaRPr lang="es-MX" sz="800" dirty="0">
              <a:solidFill>
                <a:schemeClr val="tx1">
                  <a:lumMod val="50000"/>
                  <a:lumOff val="50000"/>
                </a:schemeClr>
              </a:solidFill>
            </a:endParaRPr>
          </a:p>
        </p:txBody>
      </p:sp>
      <p:sp>
        <p:nvSpPr>
          <p:cNvPr id="4" name="TextBox 3"/>
          <p:cNvSpPr txBox="1"/>
          <p:nvPr/>
        </p:nvSpPr>
        <p:spPr>
          <a:xfrm>
            <a:off x="381000" y="5675100"/>
            <a:ext cx="8382000" cy="600164"/>
          </a:xfrm>
          <a:prstGeom prst="rect">
            <a:avLst/>
          </a:prstGeom>
          <a:solidFill>
            <a:schemeClr val="bg1"/>
          </a:solidFill>
        </p:spPr>
        <p:txBody>
          <a:bodyPr wrap="square" rtlCol="0">
            <a:spAutoFit/>
          </a:bodyPr>
          <a:lstStyle/>
          <a:p>
            <a:pPr algn="ctr" fontAlgn="base">
              <a:spcBef>
                <a:spcPct val="0"/>
              </a:spcBef>
              <a:spcAft>
                <a:spcPct val="0"/>
              </a:spcAft>
            </a:pPr>
            <a:r>
              <a:rPr lang="es-ES" sz="1300" dirty="0">
                <a:solidFill>
                  <a:prstClr val="black"/>
                </a:solidFill>
                <a:latin typeface="Century Gothic" pitchFamily="34" charset="0"/>
                <a:ea typeface="ＭＳ Ｐゴシック" charset="0"/>
              </a:rPr>
              <a:t>Si desea más información, </a:t>
            </a:r>
            <a:r>
              <a:rPr lang="es-ES" sz="1300" dirty="0" smtClean="0">
                <a:solidFill>
                  <a:prstClr val="black"/>
                </a:solidFill>
                <a:latin typeface="Century Gothic" pitchFamily="34" charset="0"/>
                <a:ea typeface="ＭＳ Ｐゴシック" charset="0"/>
              </a:rPr>
              <a:t>por favor escríbanos </a:t>
            </a:r>
            <a:r>
              <a:rPr lang="es-ES" sz="1300" dirty="0">
                <a:solidFill>
                  <a:prstClr val="black"/>
                </a:solidFill>
                <a:latin typeface="Century Gothic" pitchFamily="34" charset="0"/>
                <a:ea typeface="ＭＳ Ｐゴシック" charset="0"/>
              </a:rPr>
              <a:t>a: </a:t>
            </a:r>
            <a:r>
              <a:rPr lang="es-ES" sz="1300" b="1" dirty="0">
                <a:solidFill>
                  <a:prstClr val="black"/>
                </a:solidFill>
                <a:latin typeface="Century Gothic" pitchFamily="34" charset="0"/>
                <a:ea typeface="ＭＳ Ｐゴシック" charset="0"/>
              </a:rPr>
              <a:t>NCQTL@UW.EDU</a:t>
            </a:r>
            <a:r>
              <a:rPr lang="es-ES" sz="1300" dirty="0">
                <a:solidFill>
                  <a:prstClr val="black"/>
                </a:solidFill>
                <a:latin typeface="Century Gothic" pitchFamily="34" charset="0"/>
                <a:ea typeface="ＭＳ Ｐゴシック" charset="0"/>
              </a:rPr>
              <a:t> o llámenos al 877-731-0764</a:t>
            </a:r>
          </a:p>
          <a:p>
            <a:pPr algn="ctr" fontAlgn="base">
              <a:spcBef>
                <a:spcPct val="0"/>
              </a:spcBef>
              <a:spcAft>
                <a:spcPct val="0"/>
              </a:spcAft>
            </a:pPr>
            <a:endParaRPr lang="es-ES" sz="400" dirty="0">
              <a:solidFill>
                <a:prstClr val="black"/>
              </a:solidFill>
              <a:latin typeface="Century Gothic" pitchFamily="34" charset="0"/>
              <a:ea typeface="ＭＳ Ｐゴシック" charset="0"/>
            </a:endParaRPr>
          </a:p>
          <a:p>
            <a:pPr algn="ctr" fontAlgn="base">
              <a:spcBef>
                <a:spcPct val="0"/>
              </a:spcBef>
              <a:spcAft>
                <a:spcPct val="0"/>
              </a:spcAft>
            </a:pPr>
            <a:r>
              <a:rPr lang="es-MX" sz="800" dirty="0">
                <a:solidFill>
                  <a:prstClr val="black"/>
                </a:solidFill>
                <a:latin typeface="Century Gothic" pitchFamily="34" charset="0"/>
                <a:ea typeface="ＭＳ Ｐゴシック" charset="0"/>
              </a:rPr>
              <a:t>Este documento fue preparado por el Centro Nacional para la Enseñanza y el Aprendizaje de Calidad para el Departamento de Salud y Servicios Humanos </a:t>
            </a:r>
            <a:br>
              <a:rPr lang="es-MX" sz="800" dirty="0">
                <a:solidFill>
                  <a:prstClr val="black"/>
                </a:solidFill>
                <a:latin typeface="Century Gothic" pitchFamily="34" charset="0"/>
                <a:ea typeface="ＭＳ Ｐゴシック" charset="0"/>
              </a:rPr>
            </a:br>
            <a:r>
              <a:rPr lang="es-MX" sz="800" dirty="0">
                <a:solidFill>
                  <a:prstClr val="black"/>
                </a:solidFill>
                <a:latin typeface="Century Gothic" pitchFamily="34" charset="0"/>
                <a:ea typeface="ＭＳ Ｐゴシック" charset="0"/>
              </a:rPr>
              <a:t>de los Estados Unidos, Administración para Niños y Familias, Oficina Nacional de Head Start, con la subvención #90HC0002.</a:t>
            </a:r>
            <a:endParaRPr lang="en-US" sz="800" dirty="0">
              <a:solidFill>
                <a:prstClr val="black"/>
              </a:solidFill>
              <a:latin typeface="Century Gothic" pitchFamily="34" charset="0"/>
              <a:ea typeface="ＭＳ Ｐゴシック" charset="0"/>
            </a:endParaRPr>
          </a:p>
        </p:txBody>
      </p:sp>
      <p:sp>
        <p:nvSpPr>
          <p:cNvPr id="5" name="Rectangle 4"/>
          <p:cNvSpPr/>
          <p:nvPr/>
        </p:nvSpPr>
        <p:spPr>
          <a:xfrm>
            <a:off x="1935958" y="2957700"/>
            <a:ext cx="2486025" cy="89217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US">
              <a:solidFill>
                <a:prstClr val="white"/>
              </a:solidFill>
            </a:endParaRPr>
          </a:p>
        </p:txBody>
      </p:sp>
      <p:pic>
        <p:nvPicPr>
          <p:cNvPr id="6" name="Picture 5" descr="NCQTL_Logo_SPANISH.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949991" y="3071440"/>
            <a:ext cx="2223701" cy="673660"/>
          </a:xfrm>
          <a:prstGeom prst="rect">
            <a:avLst/>
          </a:prstGeom>
        </p:spPr>
      </p:pic>
    </p:spTree>
    <p:extLst>
      <p:ext uri="{BB962C8B-B14F-4D97-AF65-F5344CB8AC3E}">
        <p14:creationId xmlns:p14="http://schemas.microsoft.com/office/powerpoint/2010/main" val="1969946895"/>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smtClean="0"/>
              <a:t>¿</a:t>
            </a:r>
            <a:r>
              <a:rPr lang="es-DO" dirty="0" smtClean="0"/>
              <a:t>Qué</a:t>
            </a:r>
            <a:r>
              <a:rPr lang="en-US" dirty="0" smtClean="0"/>
              <a:t> </a:t>
            </a:r>
            <a:r>
              <a:rPr lang="es-DO" dirty="0" smtClean="0"/>
              <a:t>voy a aprender</a:t>
            </a:r>
            <a:r>
              <a:rPr lang="en-US" dirty="0" smtClean="0"/>
              <a:t>?</a:t>
            </a:r>
            <a:endParaRPr lang="en-US" dirty="0"/>
          </a:p>
        </p:txBody>
      </p:sp>
      <p:sp>
        <p:nvSpPr>
          <p:cNvPr id="2" name="Content Placeholder 1"/>
          <p:cNvSpPr>
            <a:spLocks noGrp="1"/>
          </p:cNvSpPr>
          <p:nvPr>
            <p:ph idx="1"/>
          </p:nvPr>
        </p:nvSpPr>
        <p:spPr>
          <a:xfrm>
            <a:off x="450628" y="1885007"/>
            <a:ext cx="8234209" cy="4525963"/>
          </a:xfrm>
        </p:spPr>
        <p:txBody>
          <a:bodyPr>
            <a:noAutofit/>
          </a:bodyPr>
          <a:lstStyle/>
          <a:p>
            <a:pPr>
              <a:spcAft>
                <a:spcPts val="1200"/>
              </a:spcAft>
            </a:pPr>
            <a:r>
              <a:rPr lang="es-DO" sz="3100" dirty="0" smtClean="0"/>
              <a:t>A definir las expectativas de conducta </a:t>
            </a:r>
          </a:p>
          <a:p>
            <a:pPr>
              <a:spcAft>
                <a:spcPts val="1200"/>
              </a:spcAft>
            </a:pPr>
            <a:r>
              <a:rPr lang="es-DO" sz="3100" dirty="0" smtClean="0"/>
              <a:t>A identificar los beneficios de comunicar las expectativas de conducta con </a:t>
            </a:r>
            <a:r>
              <a:rPr lang="es-MX" sz="3100" dirty="0" smtClean="0"/>
              <a:t>anticipación</a:t>
            </a:r>
          </a:p>
          <a:p>
            <a:pPr>
              <a:spcAft>
                <a:spcPts val="1200"/>
              </a:spcAft>
            </a:pPr>
            <a:r>
              <a:rPr lang="es-DO" sz="3100" dirty="0" smtClean="0"/>
              <a:t>A aprender los pasos para desarrollar </a:t>
            </a:r>
            <a:br>
              <a:rPr lang="es-DO" sz="3100" dirty="0" smtClean="0"/>
            </a:br>
            <a:r>
              <a:rPr lang="es-DO" sz="3100" dirty="0" smtClean="0"/>
              <a:t>y enseñar las  expectativas para los comportamientos de los niños</a:t>
            </a:r>
            <a:endParaRPr lang="en-US" sz="3100" dirty="0"/>
          </a:p>
        </p:txBody>
      </p:sp>
    </p:spTree>
    <p:extLst>
      <p:ext uri="{BB962C8B-B14F-4D97-AF65-F5344CB8AC3E}">
        <p14:creationId xmlns:p14="http://schemas.microsoft.com/office/powerpoint/2010/main" val="595448684"/>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r>
              <a:rPr lang="es-DO" dirty="0" smtClean="0"/>
              <a:t>¿qué son las Expectativas </a:t>
            </a:r>
            <a:br>
              <a:rPr lang="es-DO" dirty="0" smtClean="0"/>
            </a:br>
            <a:r>
              <a:rPr lang="es-DO" dirty="0" smtClean="0"/>
              <a:t>de conducta</a:t>
            </a:r>
            <a:r>
              <a:rPr lang="en-US" dirty="0" smtClean="0"/>
              <a:t>?</a:t>
            </a:r>
            <a:endParaRPr lang="en-US" dirty="0"/>
          </a:p>
        </p:txBody>
      </p:sp>
      <p:sp>
        <p:nvSpPr>
          <p:cNvPr id="2" name="Content Placeholder 1"/>
          <p:cNvSpPr>
            <a:spLocks noGrp="1"/>
          </p:cNvSpPr>
          <p:nvPr>
            <p:ph idx="1"/>
          </p:nvPr>
        </p:nvSpPr>
        <p:spPr>
          <a:xfrm>
            <a:off x="477939" y="1914783"/>
            <a:ext cx="8331782" cy="4441567"/>
          </a:xfrm>
        </p:spPr>
        <p:txBody>
          <a:bodyPr>
            <a:noAutofit/>
          </a:bodyPr>
          <a:lstStyle/>
          <a:p>
            <a:pPr>
              <a:spcAft>
                <a:spcPts val="1200"/>
              </a:spcAft>
            </a:pPr>
            <a:r>
              <a:rPr lang="es-DO" dirty="0" smtClean="0"/>
              <a:t>Comportamientos apropiados que se esperan de los niños durante actividades y rutinas específicas</a:t>
            </a:r>
          </a:p>
          <a:p>
            <a:pPr>
              <a:spcAft>
                <a:spcPts val="1200"/>
              </a:spcAft>
            </a:pPr>
            <a:r>
              <a:rPr lang="es-DO" dirty="0" smtClean="0"/>
              <a:t>La práctica docente continua, de momento-a-momento</a:t>
            </a:r>
          </a:p>
          <a:p>
            <a:pPr>
              <a:spcAft>
                <a:spcPts val="1200"/>
              </a:spcAft>
            </a:pPr>
            <a:r>
              <a:rPr lang="es-DO" dirty="0" smtClean="0"/>
              <a:t>Los maestros DICEN lo que quieren VER</a:t>
            </a:r>
            <a:endParaRPr lang="es-DO" dirty="0"/>
          </a:p>
        </p:txBody>
      </p:sp>
    </p:spTree>
    <p:extLst>
      <p:ext uri="{BB962C8B-B14F-4D97-AF65-F5344CB8AC3E}">
        <p14:creationId xmlns:p14="http://schemas.microsoft.com/office/powerpoint/2010/main" val="3225506834"/>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r>
              <a:rPr lang="es-DO" dirty="0" smtClean="0"/>
              <a:t>LOS Beneficios de las Expectativas de conducta</a:t>
            </a:r>
            <a:endParaRPr lang="es-DO" dirty="0"/>
          </a:p>
        </p:txBody>
      </p:sp>
      <p:sp>
        <p:nvSpPr>
          <p:cNvPr id="2" name="Content Placeholder 1"/>
          <p:cNvSpPr>
            <a:spLocks noGrp="1"/>
          </p:cNvSpPr>
          <p:nvPr>
            <p:ph idx="1"/>
          </p:nvPr>
        </p:nvSpPr>
        <p:spPr>
          <a:xfrm>
            <a:off x="566802" y="1993565"/>
            <a:ext cx="8422014" cy="4349130"/>
          </a:xfrm>
        </p:spPr>
        <p:txBody>
          <a:bodyPr>
            <a:noAutofit/>
          </a:bodyPr>
          <a:lstStyle/>
          <a:p>
            <a:pPr marL="274320" indent="-274320">
              <a:spcAft>
                <a:spcPts val="600"/>
              </a:spcAft>
            </a:pPr>
            <a:r>
              <a:rPr lang="en-US" sz="2800" dirty="0" smtClean="0"/>
              <a:t>¡</a:t>
            </a:r>
            <a:r>
              <a:rPr lang="es-DO" sz="2800" dirty="0" smtClean="0"/>
              <a:t>Prepara a los niños para el éxito!</a:t>
            </a:r>
          </a:p>
          <a:p>
            <a:pPr marL="274320" indent="-274320">
              <a:spcAft>
                <a:spcPts val="600"/>
              </a:spcAft>
            </a:pPr>
            <a:r>
              <a:rPr lang="es-DO" sz="2800" dirty="0" smtClean="0"/>
              <a:t>Maximiza el tiempo de aprendizaje de los niños. </a:t>
            </a:r>
          </a:p>
          <a:p>
            <a:pPr marL="274320" indent="-274320">
              <a:spcAft>
                <a:spcPts val="600"/>
              </a:spcAft>
            </a:pPr>
            <a:r>
              <a:rPr lang="es-DO" sz="2800" dirty="0" smtClean="0"/>
              <a:t>Construye un lenguaje comú</a:t>
            </a:r>
            <a:r>
              <a:rPr lang="es-DO" sz="2800" dirty="0"/>
              <a:t>n</a:t>
            </a:r>
            <a:r>
              <a:rPr lang="es-DO" sz="2800" dirty="0" smtClean="0"/>
              <a:t>.</a:t>
            </a:r>
          </a:p>
          <a:p>
            <a:pPr marL="274320" indent="-274320">
              <a:spcAft>
                <a:spcPts val="600"/>
              </a:spcAft>
            </a:pPr>
            <a:r>
              <a:rPr lang="es-DO" sz="2800" dirty="0" smtClean="0"/>
              <a:t>Provee un mensaje congruente a los niños.</a:t>
            </a:r>
          </a:p>
          <a:p>
            <a:pPr marL="274320" indent="-274320">
              <a:spcAft>
                <a:spcPts val="600"/>
              </a:spcAft>
            </a:pPr>
            <a:r>
              <a:rPr lang="es-DO" sz="2800" dirty="0" smtClean="0"/>
              <a:t>Prepara el escenario para el aprendizaje. </a:t>
            </a:r>
          </a:p>
          <a:p>
            <a:pPr marL="274320" indent="-274320">
              <a:spcAft>
                <a:spcPts val="600"/>
              </a:spcAft>
            </a:pPr>
            <a:r>
              <a:rPr lang="es-DO" sz="2800" dirty="0" smtClean="0"/>
              <a:t>Ayuda a prevenir problemas de conducta antes de que sucedan.</a:t>
            </a:r>
          </a:p>
        </p:txBody>
      </p:sp>
    </p:spTree>
    <p:extLst>
      <p:ext uri="{BB962C8B-B14F-4D97-AF65-F5344CB8AC3E}">
        <p14:creationId xmlns:p14="http://schemas.microsoft.com/office/powerpoint/2010/main" val="4150832671"/>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r>
              <a:rPr lang="es-DO" dirty="0" smtClean="0"/>
              <a:t>Desarrollar y enseñar </a:t>
            </a:r>
            <a:br>
              <a:rPr lang="es-DO" dirty="0" smtClean="0"/>
            </a:br>
            <a:r>
              <a:rPr lang="es-DO" dirty="0" smtClean="0"/>
              <a:t>las Expectativas </a:t>
            </a:r>
            <a:endParaRPr lang="es-DO" dirty="0"/>
          </a:p>
        </p:txBody>
      </p:sp>
      <p:sp>
        <p:nvSpPr>
          <p:cNvPr id="2" name="Content Placeholder 1"/>
          <p:cNvSpPr>
            <a:spLocks noGrp="1"/>
          </p:cNvSpPr>
          <p:nvPr>
            <p:ph idx="1"/>
          </p:nvPr>
        </p:nvSpPr>
        <p:spPr>
          <a:xfrm>
            <a:off x="505250" y="1929480"/>
            <a:ext cx="8304470" cy="4426870"/>
          </a:xfrm>
        </p:spPr>
        <p:txBody>
          <a:bodyPr>
            <a:noAutofit/>
          </a:bodyPr>
          <a:lstStyle/>
          <a:p>
            <a:pPr marL="45720" indent="0">
              <a:spcAft>
                <a:spcPts val="600"/>
              </a:spcAft>
              <a:buNone/>
            </a:pPr>
            <a:r>
              <a:rPr lang="en-US" sz="3000" b="1" dirty="0" smtClean="0">
                <a:solidFill>
                  <a:srgbClr val="005DAA"/>
                </a:solidFill>
              </a:rPr>
              <a:t>	PASOS:</a:t>
            </a:r>
            <a:endParaRPr lang="en-US" sz="3000" b="1" dirty="0">
              <a:solidFill>
                <a:srgbClr val="005DAA"/>
              </a:solidFill>
            </a:endParaRPr>
          </a:p>
          <a:p>
            <a:pPr marL="502920" indent="-457200">
              <a:spcAft>
                <a:spcPts val="600"/>
              </a:spcAft>
              <a:buFont typeface="+mj-lt"/>
              <a:buAutoNum type="arabicPeriod"/>
            </a:pPr>
            <a:r>
              <a:rPr lang="es-DO" sz="3000" dirty="0" smtClean="0"/>
              <a:t>Anticipar actividades poco conocidas.</a:t>
            </a:r>
          </a:p>
          <a:p>
            <a:pPr marL="502920" indent="-457200">
              <a:spcAft>
                <a:spcPts val="600"/>
              </a:spcAft>
              <a:buFont typeface="+mj-lt"/>
              <a:buAutoNum type="arabicPeriod"/>
            </a:pPr>
            <a:r>
              <a:rPr lang="es-DO" sz="3000" dirty="0" smtClean="0"/>
              <a:t>Planificar para la conducta apropiada.</a:t>
            </a:r>
          </a:p>
          <a:p>
            <a:pPr marL="502920" indent="-457200">
              <a:spcAft>
                <a:spcPts val="600"/>
              </a:spcAft>
              <a:buFont typeface="+mj-lt"/>
              <a:buAutoNum type="arabicPeriod"/>
            </a:pPr>
            <a:r>
              <a:rPr lang="es-DO" sz="3000" dirty="0" smtClean="0"/>
              <a:t>Preparar a los niños para lo que usted quiere ver.</a:t>
            </a:r>
          </a:p>
          <a:p>
            <a:pPr marL="502920" indent="-457200">
              <a:spcAft>
                <a:spcPts val="600"/>
              </a:spcAft>
              <a:buFont typeface="+mj-lt"/>
              <a:buAutoNum type="arabicPeriod"/>
            </a:pPr>
            <a:r>
              <a:rPr lang="es-DO" sz="3000" dirty="0" smtClean="0"/>
              <a:t>Reconocer el comportamiento apropiado de los niños</a:t>
            </a:r>
            <a:r>
              <a:rPr lang="en-US" sz="3000" dirty="0" smtClean="0"/>
              <a:t>.</a:t>
            </a:r>
            <a:endParaRPr lang="en-US" sz="3000" dirty="0"/>
          </a:p>
        </p:txBody>
      </p:sp>
    </p:spTree>
    <p:extLst>
      <p:ext uri="{BB962C8B-B14F-4D97-AF65-F5344CB8AC3E}">
        <p14:creationId xmlns:p14="http://schemas.microsoft.com/office/powerpoint/2010/main" val="1677078962"/>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31984" y="238539"/>
            <a:ext cx="8477737" cy="1436642"/>
          </a:xfrm>
        </p:spPr>
        <p:txBody>
          <a:bodyPr>
            <a:noAutofit/>
          </a:bodyPr>
          <a:lstStyle/>
          <a:p>
            <a:r>
              <a:rPr lang="es-DO" dirty="0" smtClean="0"/>
              <a:t>Paso uno: Anticipar actividades POCO conocidas</a:t>
            </a:r>
            <a:endParaRPr lang="es-DO" dirty="0"/>
          </a:p>
        </p:txBody>
      </p:sp>
      <p:sp>
        <p:nvSpPr>
          <p:cNvPr id="2" name="Content Placeholder 1"/>
          <p:cNvSpPr>
            <a:spLocks noGrp="1"/>
          </p:cNvSpPr>
          <p:nvPr>
            <p:ph idx="1"/>
          </p:nvPr>
        </p:nvSpPr>
        <p:spPr>
          <a:xfrm>
            <a:off x="496080" y="1934626"/>
            <a:ext cx="8313640" cy="4285302"/>
          </a:xfrm>
        </p:spPr>
        <p:txBody>
          <a:bodyPr>
            <a:noAutofit/>
          </a:bodyPr>
          <a:lstStyle/>
          <a:p>
            <a:pPr marL="0" indent="0">
              <a:buNone/>
            </a:pPr>
            <a:r>
              <a:rPr lang="es-DO" sz="3600" dirty="0" smtClean="0">
                <a:solidFill>
                  <a:srgbClr val="0070C0"/>
                </a:solidFill>
              </a:rPr>
              <a:t>Los maestros </a:t>
            </a:r>
            <a:br>
              <a:rPr lang="es-DO" sz="3600" dirty="0" smtClean="0">
                <a:solidFill>
                  <a:srgbClr val="0070C0"/>
                </a:solidFill>
              </a:rPr>
            </a:br>
            <a:r>
              <a:rPr lang="es-DO" sz="3600" b="1" dirty="0" smtClean="0">
                <a:solidFill>
                  <a:srgbClr val="0070C0"/>
                </a:solidFill>
              </a:rPr>
              <a:t>anticipan</a:t>
            </a:r>
            <a:r>
              <a:rPr lang="es-DO" sz="3600" dirty="0" smtClean="0">
                <a:solidFill>
                  <a:srgbClr val="0070C0"/>
                </a:solidFill>
              </a:rPr>
              <a:t> cuando: </a:t>
            </a:r>
          </a:p>
          <a:p>
            <a:pPr marL="0" indent="0">
              <a:buNone/>
            </a:pPr>
            <a:r>
              <a:rPr lang="es-DO" sz="3600" dirty="0" smtClean="0"/>
              <a:t>Piensan en detalle </a:t>
            </a:r>
            <a:br>
              <a:rPr lang="es-DO" sz="3600" dirty="0" smtClean="0"/>
            </a:br>
            <a:r>
              <a:rPr lang="es-DO" sz="3600" dirty="0" smtClean="0"/>
              <a:t>en las actividades </a:t>
            </a:r>
            <a:br>
              <a:rPr lang="es-DO" sz="3600" dirty="0" smtClean="0"/>
            </a:br>
            <a:r>
              <a:rPr lang="es-DO" sz="3600" dirty="0" smtClean="0"/>
              <a:t>del día que </a:t>
            </a:r>
            <a:br>
              <a:rPr lang="es-DO" sz="3600" dirty="0" smtClean="0"/>
            </a:br>
            <a:r>
              <a:rPr lang="es-DO" sz="3600" dirty="0" smtClean="0"/>
              <a:t>pueden ser poco conocidas para los niños.</a:t>
            </a:r>
            <a:endParaRPr lang="es-DO" sz="3600" dirty="0" smtClean="0">
              <a:solidFill>
                <a:prstClr val="black"/>
              </a:solidFill>
            </a:endParaRPr>
          </a:p>
          <a:p>
            <a:pPr marL="0" indent="0">
              <a:buNone/>
            </a:pPr>
            <a:endParaRPr lang="es-DO" sz="3600" dirty="0" smtClean="0"/>
          </a:p>
        </p:txBody>
      </p:sp>
      <p:pic>
        <p:nvPicPr>
          <p:cNvPr id="5" name="Picture 4" descr="Teachers_planning_1.jpg"/>
          <p:cNvPicPr>
            <a:picLocks noChangeAspect="1"/>
          </p:cNvPicPr>
          <p:nvPr/>
        </p:nvPicPr>
        <p:blipFill rotWithShape="1">
          <a:blip r:embed="rId3" cstate="email">
            <a:extLst>
              <a:ext uri="{28A0092B-C50C-407E-A947-70E740481C1C}">
                <a14:useLocalDpi xmlns:a14="http://schemas.microsoft.com/office/drawing/2010/main" val="0"/>
              </a:ext>
            </a:extLst>
          </a:blip>
          <a:srcRect l="6046" t="15227" r="11663"/>
          <a:stretch/>
        </p:blipFill>
        <p:spPr>
          <a:xfrm>
            <a:off x="4894532" y="1980972"/>
            <a:ext cx="3726440" cy="2559278"/>
          </a:xfrm>
          <a:prstGeom prst="rect">
            <a:avLst/>
          </a:prstGeom>
        </p:spPr>
      </p:pic>
    </p:spTree>
    <p:extLst>
      <p:ext uri="{BB962C8B-B14F-4D97-AF65-F5344CB8AC3E}">
        <p14:creationId xmlns:p14="http://schemas.microsoft.com/office/powerpoint/2010/main" val="1884141549"/>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Expectations-Before-Bus-Ride ESP_SUBS.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9144000" cy="6450806"/>
          </a:xfrm>
          <a:prstGeom prst="rect">
            <a:avLst/>
          </a:prstGeom>
        </p:spPr>
      </p:pic>
    </p:spTree>
    <p:extLst>
      <p:ext uri="{BB962C8B-B14F-4D97-AF65-F5344CB8AC3E}">
        <p14:creationId xmlns:p14="http://schemas.microsoft.com/office/powerpoint/2010/main" val="1310259930"/>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47170" mute="1">
                <p:cTn id="7" fill="hold" display="0">
                  <p:stCondLst>
                    <p:cond delay="indefinite"/>
                  </p:stCondLst>
                </p:cTn>
                <p:tgtEl>
                  <p:spTgt spid="2"/>
                </p:tgtEl>
              </p:cMediaNode>
            </p:vide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Paso dos</a:t>
            </a:r>
            <a:r>
              <a:rPr lang="es-DO" dirty="0" smtClean="0"/>
              <a:t>: Planificar</a:t>
            </a:r>
            <a:endParaRPr lang="es-DO" dirty="0"/>
          </a:p>
        </p:txBody>
      </p:sp>
      <p:sp>
        <p:nvSpPr>
          <p:cNvPr id="2" name="Content Placeholder 1"/>
          <p:cNvSpPr>
            <a:spLocks noGrp="1"/>
          </p:cNvSpPr>
          <p:nvPr>
            <p:ph idx="1"/>
          </p:nvPr>
        </p:nvSpPr>
        <p:spPr>
          <a:xfrm>
            <a:off x="929317" y="1944547"/>
            <a:ext cx="7553255" cy="4133078"/>
          </a:xfrm>
        </p:spPr>
        <p:txBody>
          <a:bodyPr>
            <a:normAutofit/>
          </a:bodyPr>
          <a:lstStyle/>
          <a:p>
            <a:pPr marL="45720" indent="0">
              <a:spcAft>
                <a:spcPts val="600"/>
              </a:spcAft>
              <a:buNone/>
            </a:pPr>
            <a:r>
              <a:rPr lang="en-US" sz="3600" dirty="0" smtClean="0">
                <a:solidFill>
                  <a:srgbClr val="005DAA"/>
                </a:solidFill>
              </a:rPr>
              <a:t>Los maestros </a:t>
            </a:r>
            <a:r>
              <a:rPr lang="es-DO" sz="3600" b="1" dirty="0" smtClean="0">
                <a:solidFill>
                  <a:srgbClr val="005DAA"/>
                </a:solidFill>
              </a:rPr>
              <a:t>planifican</a:t>
            </a:r>
            <a:r>
              <a:rPr lang="en-US" sz="3600" b="1" dirty="0" smtClean="0">
                <a:solidFill>
                  <a:srgbClr val="005DAA"/>
                </a:solidFill>
              </a:rPr>
              <a:t> </a:t>
            </a:r>
            <a:r>
              <a:rPr lang="es-DO" sz="3600" dirty="0" smtClean="0">
                <a:solidFill>
                  <a:srgbClr val="005DAA"/>
                </a:solidFill>
              </a:rPr>
              <a:t>cuando</a:t>
            </a:r>
            <a:r>
              <a:rPr lang="en-US" sz="3600" dirty="0" smtClean="0">
                <a:solidFill>
                  <a:srgbClr val="005DAA"/>
                </a:solidFill>
              </a:rPr>
              <a:t>:</a:t>
            </a:r>
            <a:endParaRPr lang="en-US" sz="3600" dirty="0">
              <a:solidFill>
                <a:srgbClr val="005DAA"/>
              </a:solidFill>
            </a:endParaRPr>
          </a:p>
          <a:p>
            <a:r>
              <a:rPr lang="es-DO" sz="3600" dirty="0" smtClean="0"/>
              <a:t>Escriben las expectativas en términos positivos. </a:t>
            </a:r>
          </a:p>
          <a:p>
            <a:pPr lvl="1">
              <a:spcAft>
                <a:spcPts val="600"/>
              </a:spcAft>
            </a:pPr>
            <a:r>
              <a:rPr lang="es-DO" dirty="0" smtClean="0"/>
              <a:t>“Diga lo que usted quiere ver.”</a:t>
            </a:r>
            <a:endParaRPr lang="es-DO" sz="3600" dirty="0" smtClean="0"/>
          </a:p>
          <a:p>
            <a:r>
              <a:rPr lang="es-DO" sz="3600" dirty="0" smtClean="0"/>
              <a:t>Preparan los materiales necesarios.</a:t>
            </a:r>
          </a:p>
        </p:txBody>
      </p:sp>
    </p:spTree>
    <p:extLst>
      <p:ext uri="{BB962C8B-B14F-4D97-AF65-F5344CB8AC3E}">
        <p14:creationId xmlns:p14="http://schemas.microsoft.com/office/powerpoint/2010/main" val="3847659372"/>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Powerpoint_template NCQTL_12201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Powerpoint_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1_Powerpoint_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6708</TotalTime>
  <Words>374</Words>
  <Application>Microsoft Macintosh PowerPoint</Application>
  <PresentationFormat>On-screen Show (4:3)</PresentationFormat>
  <Paragraphs>81</Paragraphs>
  <Slides>20</Slides>
  <Notes>14</Notes>
  <HiddenSlides>0</HiddenSlides>
  <MMClips>5</MMClips>
  <ScaleCrop>false</ScaleCrop>
  <HeadingPairs>
    <vt:vector size="4" baseType="variant">
      <vt:variant>
        <vt:lpstr>Theme</vt:lpstr>
      </vt:variant>
      <vt:variant>
        <vt:i4>3</vt:i4>
      </vt:variant>
      <vt:variant>
        <vt:lpstr>Slide Titles</vt:lpstr>
      </vt:variant>
      <vt:variant>
        <vt:i4>20</vt:i4>
      </vt:variant>
    </vt:vector>
  </HeadingPairs>
  <TitlesOfParts>
    <vt:vector size="23" baseType="lpstr">
      <vt:lpstr>Powerpoint_template NCQTL_122011</vt:lpstr>
      <vt:lpstr>Powerpoint_template</vt:lpstr>
      <vt:lpstr>1_Powerpoint_template</vt:lpstr>
      <vt:lpstr>Orientación de LA conducta:  comunicar las expectativas de conducta</vt:lpstr>
      <vt:lpstr>MARCO DE REFERENCIA PARA  LA PRÁCTICA EFECTIVA  EN APOYO A LA PREPARACIÓN PARA LA ESCUELA PARA TODOS LOS NIÑOS</vt:lpstr>
      <vt:lpstr>¿Qué voy a aprender?</vt:lpstr>
      <vt:lpstr>¿qué son las Expectativas  de conducta?</vt:lpstr>
      <vt:lpstr>LOS Beneficios de las Expectativas de conducta</vt:lpstr>
      <vt:lpstr>Desarrollar y enseñar  las Expectativas </vt:lpstr>
      <vt:lpstr>Paso uno: Anticipar actividades POCO conocidas</vt:lpstr>
      <vt:lpstr>PowerPoint Presentation</vt:lpstr>
      <vt:lpstr>Paso dos: Planificar</vt:lpstr>
      <vt:lpstr>PowerPoint Presentation</vt:lpstr>
      <vt:lpstr>Paso tres: Preparar a los niños</vt:lpstr>
      <vt:lpstr> Preparar a los niños:  EL área de los libros</vt:lpstr>
      <vt:lpstr>Preparar a los niños:  EL volumen de LA voz  </vt:lpstr>
      <vt:lpstr>Preparar a los niños</vt:lpstr>
      <vt:lpstr>PowerPoint Presentation</vt:lpstr>
      <vt:lpstr>PowerPoint Presentation</vt:lpstr>
      <vt:lpstr>Paso cuatro: Reconocer el comportamiento apropiado de los niños</vt:lpstr>
      <vt:lpstr>PowerPoint Presentation</vt:lpstr>
      <vt:lpstr>Repaso: Comunicar las Expectativas de conducta</vt:lpstr>
      <vt:lpstr>PowerPoint Presentation</vt:lpstr>
    </vt:vector>
  </TitlesOfParts>
  <Company>University of Washington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Joan M. Davis</dc:creator>
  <cp:lastModifiedBy>Jody Marx</cp:lastModifiedBy>
  <cp:revision>428</cp:revision>
  <cp:lastPrinted>2011-07-07T20:36:09Z</cp:lastPrinted>
  <dcterms:created xsi:type="dcterms:W3CDTF">2011-03-22T22:20:26Z</dcterms:created>
  <dcterms:modified xsi:type="dcterms:W3CDTF">2014-06-05T00:10:25Z</dcterms:modified>
</cp:coreProperties>
</file>