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18"/>
  </p:notesMasterIdLst>
  <p:handoutMasterIdLst>
    <p:handoutMasterId r:id="rId19"/>
  </p:handoutMasterIdLst>
  <p:sldIdLst>
    <p:sldId id="274" r:id="rId2"/>
    <p:sldId id="302" r:id="rId3"/>
    <p:sldId id="310" r:id="rId4"/>
    <p:sldId id="307" r:id="rId5"/>
    <p:sldId id="261" r:id="rId6"/>
    <p:sldId id="295" r:id="rId7"/>
    <p:sldId id="294" r:id="rId8"/>
    <p:sldId id="298" r:id="rId9"/>
    <p:sldId id="313" r:id="rId10"/>
    <p:sldId id="296" r:id="rId11"/>
    <p:sldId id="287" r:id="rId12"/>
    <p:sldId id="301" r:id="rId13"/>
    <p:sldId id="312" r:id="rId14"/>
    <p:sldId id="311" r:id="rId15"/>
    <p:sldId id="268" r:id="rId16"/>
    <p:sldId id="306" r:id="rId17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i J Rohde" initials="R" lastIdx="19" clrIdx="0"/>
  <p:cmAuthor id="1" name="Angela Notari Syverson" initials="" lastIdx="2" clrIdx="1"/>
  <p:cmAuthor id="2" name="Sue Cook" initials="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2" autoAdjust="0"/>
    <p:restoredTop sz="94210" autoAdjust="0"/>
  </p:normalViewPr>
  <p:slideViewPr>
    <p:cSldViewPr snapToGrid="0">
      <p:cViewPr>
        <p:scale>
          <a:sx n="178" d="100"/>
          <a:sy n="178" d="100"/>
        </p:scale>
        <p:origin x="-94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28" y="-9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C564B-850C-0E43-89F2-EDEBEC91F69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ECD46-D719-3D44-A173-65F1E2CE0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47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135DD92-0E65-4597-8EFA-F9098A31B29C}" type="datetimeFigureOut">
              <a:rPr lang="en-US"/>
              <a:pPr>
                <a:defRPr/>
              </a:pPr>
              <a:t>4/23/14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E51440-1CE8-4301-A55B-09133B32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ea typeface="ＭＳ Ｐゴシック" pitchFamily="1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BF1670-5F2A-4506-9C0B-B6D5B21ABE5D}" type="slidenum">
              <a:rPr lang="en-US" smtClean="0">
                <a:latin typeface="Calibri" pitchFamily="34" charset="0"/>
                <a:ea typeface="ＭＳ Ｐゴシック" pitchFamily="1" charset="-128"/>
              </a:rPr>
              <a:pPr/>
              <a:t>1</a:t>
            </a:fld>
            <a:endParaRPr lang="en-US" smtClean="0">
              <a:latin typeface="Calibri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E51440-1CE8-4301-A55B-09133B3280D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E51440-1CE8-4301-A55B-09133B3280D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81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70C0"/>
              </a:solidFill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B87416-B0F1-46D8-AFE7-BBC262FE6AA9}" type="slidenum">
              <a:rPr lang="en-US" smtClean="0">
                <a:latin typeface="Arial" pitchFamily="34" charset="0"/>
                <a:ea typeface="ＭＳ Ｐゴシック" pitchFamily="1" charset="-128"/>
              </a:rPr>
              <a:pPr/>
              <a:t>15</a:t>
            </a:fld>
            <a:endParaRPr lang="en-US" smtClean="0">
              <a:latin typeface="Arial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ED2B9CD1-6EB7-3940-8C2B-98AA6DDFC85A}" type="slidenum">
              <a:rPr lang="en-US" sz="1200">
                <a:latin typeface="Calibri" charset="0"/>
              </a:rPr>
              <a:pPr eaLnBrk="1" hangingPunct="1"/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4937B5-BD5C-400F-B96A-CAFAA6CF5FE4}" type="slidenum">
              <a:rPr lang="en-US" smtClean="0">
                <a:latin typeface="Arial" pitchFamily="34" charset="0"/>
                <a:ea typeface="ＭＳ Ｐゴシック" pitchFamily="1" charset="-128"/>
              </a:rPr>
              <a:pPr/>
              <a:t>5</a:t>
            </a:fld>
            <a:endParaRPr lang="en-US" smtClean="0">
              <a:latin typeface="Arial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18CC2D-7E41-4A27-87A1-6E435D473F03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1E231-5C62-4592-87AF-55D5B40B53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D47BD-3A43-45E1-BD18-75280989C5AE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9C5F3-B302-42C0-AA46-E88A1C7E28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2465B8-67CD-4EFC-82C1-DA698FE510A0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8B8F1-146F-4046-B20C-D927B2E403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581BE-1021-423F-89AD-04ED0E0845DB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14DA70-D580-4262-9274-9A0672EF6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EE11A5-6637-40D2-BD8F-E0257C46E81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E0D57-6518-434E-A7C4-5B9AED5D08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5FB7A-71F6-4C00-B379-BBBDD5B7CFB8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274320" indent="-27432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640080" indent="-27432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0437" y="2723177"/>
            <a:ext cx="5891163" cy="1467823"/>
          </a:xfrm>
          <a:prstGeom prst="rect">
            <a:avLst/>
          </a:prstGeom>
          <a:solidFill>
            <a:srgbClr val="FF54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sz="1900" cap="none" dirty="0" smtClean="0"/>
              <a:t>ONGOING CHILD ASSESSMENT:</a:t>
            </a:r>
            <a:br>
              <a:rPr lang="en-US" sz="1900" cap="none" dirty="0" smtClean="0"/>
            </a:br>
            <a:r>
              <a:rPr lang="en-US" sz="2900" cap="none" dirty="0" smtClean="0"/>
              <a:t>COLLECTING AND USING VIDEO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SPRING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dirty="0" smtClean="0"/>
              <a:t>HOW TO CAPTURE VIDEO</a:t>
            </a:r>
          </a:p>
        </p:txBody>
      </p:sp>
      <p:sp>
        <p:nvSpPr>
          <p:cNvPr id="100355" name="Rectangle 3"/>
          <p:cNvSpPr>
            <a:spLocks noGrp="1"/>
          </p:cNvSpPr>
          <p:nvPr>
            <p:ph idx="1"/>
          </p:nvPr>
        </p:nvSpPr>
        <p:spPr bwMode="auto">
          <a:xfrm>
            <a:off x="3599050" y="1905990"/>
            <a:ext cx="5133813" cy="4525963"/>
          </a:xfrm>
        </p:spPr>
        <p:txBody>
          <a:bodyPr>
            <a:noAutofit/>
          </a:bodyPr>
          <a:lstStyle/>
          <a:p>
            <a:pPr>
              <a:spcBef>
                <a:spcPts val="1400"/>
              </a:spcBef>
            </a:pPr>
            <a:r>
              <a:rPr lang="en-US" sz="2400" dirty="0" smtClean="0"/>
              <a:t>Refer to the camera’s instruction manual.</a:t>
            </a:r>
          </a:p>
          <a:p>
            <a:pPr>
              <a:spcBef>
                <a:spcPts val="1400"/>
              </a:spcBef>
            </a:pPr>
            <a:r>
              <a:rPr lang="en-US" sz="2400" dirty="0" smtClean="0"/>
              <a:t>Let the children see and touch the camera.</a:t>
            </a:r>
          </a:p>
          <a:p>
            <a:pPr>
              <a:spcBef>
                <a:spcPts val="1400"/>
              </a:spcBef>
            </a:pPr>
            <a:r>
              <a:rPr lang="en-US" sz="2400" dirty="0" smtClean="0"/>
              <a:t>Get close enough to capture both the visuals and audio.</a:t>
            </a:r>
          </a:p>
          <a:p>
            <a:pPr>
              <a:spcBef>
                <a:spcPts val="1400"/>
              </a:spcBef>
            </a:pPr>
            <a:r>
              <a:rPr lang="en-US" sz="2400" dirty="0" smtClean="0"/>
              <a:t>Use a tripod or brace your arm to keep </a:t>
            </a:r>
            <a:r>
              <a:rPr lang="en-US" sz="2400" dirty="0"/>
              <a:t>the</a:t>
            </a:r>
            <a:r>
              <a:rPr lang="en-US" sz="2400" dirty="0" smtClean="0"/>
              <a:t> camera steady.</a:t>
            </a:r>
          </a:p>
          <a:p>
            <a:pPr>
              <a:spcBef>
                <a:spcPts val="1400"/>
              </a:spcBef>
            </a:pPr>
            <a:r>
              <a:rPr lang="en-US" sz="2400" dirty="0" smtClean="0"/>
              <a:t>Keep the camera close by </a:t>
            </a:r>
            <a:br>
              <a:rPr lang="en-US" sz="2400" dirty="0" smtClean="0"/>
            </a:br>
            <a:r>
              <a:rPr lang="en-US" sz="2400" dirty="0" smtClean="0"/>
              <a:t>and charged.</a:t>
            </a:r>
          </a:p>
        </p:txBody>
      </p:sp>
      <p:pic>
        <p:nvPicPr>
          <p:cNvPr id="2" name="Picture 1" descr="children and camer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5" y="1970063"/>
            <a:ext cx="3005414" cy="2564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6270" y="1895473"/>
            <a:ext cx="8183314" cy="120092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61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cap="none" dirty="0" smtClean="0"/>
              <a:t>ORGANIZING VIDEO FILES</a:t>
            </a:r>
          </a:p>
        </p:txBody>
      </p:sp>
      <p:sp>
        <p:nvSpPr>
          <p:cNvPr id="68611" name="Rectangle 3"/>
          <p:cNvSpPr>
            <a:spLocks noGrp="1"/>
          </p:cNvSpPr>
          <p:nvPr>
            <p:ph idx="1"/>
          </p:nvPr>
        </p:nvSpPr>
        <p:spPr bwMode="auto">
          <a:xfrm>
            <a:off x="625846" y="3142806"/>
            <a:ext cx="4611291" cy="3217935"/>
          </a:xfrm>
        </p:spPr>
        <p:txBody>
          <a:bodyPr>
            <a:noAutofit/>
          </a:bodyPr>
          <a:lstStyle/>
          <a:p>
            <a:pPr>
              <a:spcBef>
                <a:spcPts val="1128"/>
              </a:spcBef>
              <a:defRPr/>
            </a:pPr>
            <a:r>
              <a:rPr lang="en-US" sz="2200" dirty="0" smtClean="0"/>
              <a:t>Copy files from the camera to the computer promptly.</a:t>
            </a:r>
          </a:p>
          <a:p>
            <a:pPr>
              <a:spcBef>
                <a:spcPts val="1128"/>
              </a:spcBef>
              <a:defRPr/>
            </a:pPr>
            <a:r>
              <a:rPr lang="en-US" sz="2200" dirty="0" smtClean="0"/>
              <a:t>Name the files in a </a:t>
            </a:r>
            <a:r>
              <a:rPr lang="en-US" sz="2200" dirty="0"/>
              <a:t>consistent and logical </a:t>
            </a:r>
            <a:r>
              <a:rPr lang="en-US" sz="2200" dirty="0" smtClean="0"/>
              <a:t>way.</a:t>
            </a:r>
          </a:p>
          <a:p>
            <a:pPr>
              <a:spcBef>
                <a:spcPts val="1128"/>
              </a:spcBef>
              <a:defRPr/>
            </a:pPr>
            <a:r>
              <a:rPr lang="en-US" sz="2200" dirty="0" smtClean="0"/>
              <a:t>Organize them into folders by: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dirty="0"/>
              <a:t> Child’s </a:t>
            </a:r>
            <a:r>
              <a:rPr lang="en-US" sz="2200" dirty="0" smtClean="0"/>
              <a:t>name, </a:t>
            </a:r>
            <a:r>
              <a:rPr lang="en-US" sz="2200" dirty="0"/>
              <a:t>or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dirty="0" smtClean="0"/>
              <a:t> Domain area</a:t>
            </a:r>
          </a:p>
        </p:txBody>
      </p:sp>
      <p:pic>
        <p:nvPicPr>
          <p:cNvPr id="2" name="Picture 1" descr="organizing electronic fil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8659"/>
          <a:stretch/>
        </p:blipFill>
        <p:spPr>
          <a:xfrm>
            <a:off x="5196443" y="2844487"/>
            <a:ext cx="3331130" cy="2687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281" y="2036121"/>
            <a:ext cx="7874884" cy="94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Choose a simple way to </a:t>
            </a:r>
            <a:r>
              <a:rPr lang="en-US" sz="2800" dirty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organize </a:t>
            </a:r>
            <a:r>
              <a:rPr lang="en-US" sz="28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video files on the computer.</a:t>
            </a:r>
            <a:endParaRPr lang="en-US" sz="2800" dirty="0">
              <a:solidFill>
                <a:schemeClr val="bg1"/>
              </a:solidFill>
              <a:latin typeface="Century Gothic"/>
              <a:ea typeface="+mn-ea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6270" y="1895472"/>
            <a:ext cx="8183314" cy="128649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6280" y="1952153"/>
            <a:ext cx="8113717" cy="94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Schedule time to review</a:t>
            </a:r>
            <a:r>
              <a:rPr lang="en-US" sz="2800" dirty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, discuss, and interpret the videos regularly.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INTERPRETING VIDEOS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6470" y="3159318"/>
            <a:ext cx="4738933" cy="3055444"/>
          </a:xfrm>
        </p:spPr>
        <p:txBody>
          <a:bodyPr>
            <a:noAutofit/>
          </a:bodyPr>
          <a:lstStyle/>
          <a:p>
            <a:pPr marL="0" lvl="1" indent="0">
              <a:spcBef>
                <a:spcPts val="1200"/>
              </a:spcBef>
              <a:buNone/>
              <a:defRPr/>
            </a:pPr>
            <a:r>
              <a:rPr lang="en-US" sz="2400" dirty="0"/>
              <a:t>Interpret children’s behaviors and assess learning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2400" dirty="0" smtClean="0"/>
              <a:t>Interpret children’s progress in curriculum goals:</a:t>
            </a:r>
          </a:p>
          <a:p>
            <a:pPr>
              <a:spcBef>
                <a:spcPts val="1200"/>
              </a:spcBef>
              <a:defRPr/>
            </a:pPr>
            <a:r>
              <a:rPr lang="en-US" sz="2400" dirty="0" smtClean="0"/>
              <a:t>Review multiple videos of a same skill over time.</a:t>
            </a:r>
          </a:p>
          <a:p>
            <a:pPr marL="0" lvl="1" indent="0">
              <a:spcBef>
                <a:spcPts val="1200"/>
              </a:spcBef>
              <a:buNone/>
              <a:defRPr/>
            </a:pPr>
            <a:endParaRPr lang="en-US" sz="2400" dirty="0" smtClean="0"/>
          </a:p>
        </p:txBody>
      </p:sp>
      <p:pic>
        <p:nvPicPr>
          <p:cNvPr id="4" name="Picture 3" descr="teachers_shar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62" y="2956099"/>
            <a:ext cx="3253645" cy="319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36208"/>
            <a:ext cx="8477737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USING VIDEO IN the </a:t>
            </a:r>
            <a:br>
              <a:rPr lang="en-US" dirty="0" smtClean="0"/>
            </a:br>
            <a:r>
              <a:rPr lang="en-US" dirty="0" smtClean="0"/>
              <a:t>Assessment</a:t>
            </a:r>
            <a:r>
              <a:rPr lang="en-US" dirty="0"/>
              <a:t>-Instructional Cycle</a:t>
            </a:r>
          </a:p>
        </p:txBody>
      </p:sp>
      <p:pic>
        <p:nvPicPr>
          <p:cNvPr id="4" name="Picture 3" descr="OngoingAssessmentDiagra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4745" r="6805" b="6065"/>
          <a:stretch/>
        </p:blipFill>
        <p:spPr>
          <a:xfrm>
            <a:off x="1754948" y="1863340"/>
            <a:ext cx="5614558" cy="45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3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dirty="0" smtClean="0"/>
              <a:t>VIDEO AS AN ASSESSMENT TOOL</a:t>
            </a:r>
          </a:p>
        </p:txBody>
      </p:sp>
      <p:sp>
        <p:nvSpPr>
          <p:cNvPr id="124931" name="Rectangle 3"/>
          <p:cNvSpPr>
            <a:spLocks noGrp="1"/>
          </p:cNvSpPr>
          <p:nvPr>
            <p:ph idx="1"/>
          </p:nvPr>
        </p:nvSpPr>
        <p:spPr bwMode="auto">
          <a:xfrm>
            <a:off x="489409" y="1830387"/>
            <a:ext cx="4989118" cy="4897722"/>
          </a:xfrm>
        </p:spPr>
        <p:txBody>
          <a:bodyPr>
            <a:noAutofit/>
          </a:bodyPr>
          <a:lstStyle/>
          <a:p>
            <a:pPr marL="182880" indent="-182880" eaLnBrk="1" hangingPunct="1"/>
            <a:r>
              <a:rPr lang="en-US" sz="2000" dirty="0" smtClean="0"/>
              <a:t>Show behavior and progress </a:t>
            </a:r>
            <a:br>
              <a:rPr lang="en-US" sz="2000" dirty="0" smtClean="0"/>
            </a:br>
            <a:r>
              <a:rPr lang="en-US" sz="2000" dirty="0" smtClean="0"/>
              <a:t>over time</a:t>
            </a:r>
          </a:p>
          <a:p>
            <a:pPr marL="182880" indent="-182880"/>
            <a:r>
              <a:rPr lang="en-US" sz="2000" dirty="0" smtClean="0"/>
              <a:t>Share video with families: </a:t>
            </a:r>
          </a:p>
          <a:p>
            <a:pPr lvl="1" eaLnBrk="1" hangingPunct="1"/>
            <a:r>
              <a:rPr lang="en-US" sz="2000" dirty="0" smtClean="0"/>
              <a:t>Parent conferences</a:t>
            </a:r>
          </a:p>
          <a:p>
            <a:pPr lvl="1" eaLnBrk="1" hangingPunct="1"/>
            <a:r>
              <a:rPr lang="en-US" sz="2000" dirty="0" smtClean="0"/>
              <a:t>IEP meetings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Home visits</a:t>
            </a:r>
          </a:p>
          <a:p>
            <a:pPr marL="182880" indent="-182880" eaLnBrk="1" hangingPunct="1">
              <a:buFont typeface="Times" pitchFamily="18" charset="0"/>
              <a:buChar char="•"/>
            </a:pPr>
            <a:r>
              <a:rPr lang="en-US" sz="2000" dirty="0" smtClean="0"/>
              <a:t>Share video with the child</a:t>
            </a:r>
          </a:p>
          <a:p>
            <a:pPr marL="182880" indent="-182880" eaLnBrk="1" hangingPunct="1">
              <a:buFont typeface="Times" pitchFamily="18" charset="0"/>
              <a:buChar char="•"/>
            </a:pPr>
            <a:r>
              <a:rPr lang="en-US" sz="2000" dirty="0" smtClean="0"/>
              <a:t>Share video with specialists</a:t>
            </a:r>
          </a:p>
          <a:p>
            <a:pPr marL="182880" indent="-182880" eaLnBrk="1" hangingPunct="1">
              <a:buFont typeface="Times" pitchFamily="18" charset="0"/>
              <a:buChar char="•"/>
            </a:pPr>
            <a:r>
              <a:rPr lang="en-US" sz="2000" dirty="0" smtClean="0"/>
              <a:t>Enhance</a:t>
            </a:r>
            <a:r>
              <a:rPr lang="en-US" sz="2000" dirty="0"/>
              <a:t> </a:t>
            </a:r>
            <a:r>
              <a:rPr lang="en-US" sz="2000" dirty="0" smtClean="0"/>
              <a:t>team collaboration </a:t>
            </a:r>
            <a:br>
              <a:rPr lang="en-US" sz="2000" dirty="0" smtClean="0"/>
            </a:br>
            <a:r>
              <a:rPr lang="en-US" sz="2000" dirty="0" smtClean="0"/>
              <a:t>and training</a:t>
            </a:r>
          </a:p>
          <a:p>
            <a:pPr marL="182880" indent="-182880" eaLnBrk="1" hangingPunct="1">
              <a:buFont typeface="Times" pitchFamily="18" charset="0"/>
              <a:buChar char="•"/>
            </a:pPr>
            <a:r>
              <a:rPr lang="en-US" sz="2000" dirty="0" smtClean="0"/>
              <a:t>Get ideas for next steps</a:t>
            </a:r>
          </a:p>
          <a:p>
            <a:pPr marL="182880" lvl="0" indent="-182880">
              <a:buFont typeface="Times" pitchFamily="18" charset="0"/>
              <a:buChar char="•"/>
            </a:pPr>
            <a:r>
              <a:rPr lang="en-US" sz="2000" dirty="0"/>
              <a:t>Get direction for </a:t>
            </a:r>
            <a:r>
              <a:rPr lang="en-US" sz="2000" dirty="0" smtClean="0"/>
              <a:t>modifications</a:t>
            </a:r>
            <a:endParaRPr lang="en-US" sz="2000" dirty="0"/>
          </a:p>
        </p:txBody>
      </p:sp>
      <p:pic>
        <p:nvPicPr>
          <p:cNvPr id="3" name="Picture 2" descr="Leaguers_Alba_P08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b="17031"/>
          <a:stretch/>
        </p:blipFill>
        <p:spPr>
          <a:xfrm>
            <a:off x="4829923" y="1941810"/>
            <a:ext cx="3732172" cy="43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73574" y="5006720"/>
            <a:ext cx="2875702" cy="60878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73574" y="4240492"/>
            <a:ext cx="2875702" cy="60878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73574" y="3526746"/>
            <a:ext cx="2875702" cy="60878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73574" y="2781510"/>
            <a:ext cx="2875702" cy="60878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354556"/>
            <a:ext cx="9144000" cy="1295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dirty="0" smtClean="0"/>
              <a:t>SUMMARY: </a:t>
            </a:r>
            <a:br>
              <a:rPr lang="en-US" cap="none" dirty="0" smtClean="0"/>
            </a:br>
            <a:r>
              <a:rPr lang="en-US" cap="none" dirty="0" smtClean="0"/>
              <a:t>COLLECTING AND USING VIDEO</a:t>
            </a:r>
          </a:p>
        </p:txBody>
      </p:sp>
      <p:pic>
        <p:nvPicPr>
          <p:cNvPr id="2" name="Picture 1" descr="Cook Inlet-Stacey-004-012829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01" y="2046773"/>
            <a:ext cx="4198506" cy="2361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3574" y="2046771"/>
            <a:ext cx="2875702" cy="60878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516642" y="2040313"/>
            <a:ext cx="2617186" cy="372214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1968"/>
              </a:spcBef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ＭＳ Ｐゴシック" pitchFamily="1" charset="-128"/>
              </a:rPr>
              <a:t>Plan ahead</a:t>
            </a:r>
          </a:p>
          <a:p>
            <a:pPr marL="0" indent="0" eaLnBrk="1" hangingPunct="1">
              <a:spcBef>
                <a:spcPts val="1968"/>
              </a:spcBef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ＭＳ Ｐゴシック" pitchFamily="1" charset="-128"/>
              </a:rPr>
              <a:t>Record</a:t>
            </a:r>
          </a:p>
          <a:p>
            <a:pPr marL="0" indent="0" eaLnBrk="1" hangingPunct="1">
              <a:spcBef>
                <a:spcPts val="1968"/>
              </a:spcBef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ＭＳ Ｐゴシック" pitchFamily="1" charset="-128"/>
              </a:rPr>
              <a:t>Organize</a:t>
            </a:r>
          </a:p>
          <a:p>
            <a:pPr marL="0" indent="0" eaLnBrk="1" hangingPunct="1">
              <a:spcBef>
                <a:spcPts val="1968"/>
              </a:spcBef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ＭＳ Ｐゴシック" pitchFamily="1" charset="-128"/>
              </a:rPr>
              <a:t>Interpret</a:t>
            </a:r>
          </a:p>
          <a:p>
            <a:pPr marL="0" indent="0" eaLnBrk="1" hangingPunct="1">
              <a:spcBef>
                <a:spcPts val="1968"/>
              </a:spcBef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ＭＳ Ｐゴシック" pitchFamily="1" charset="-128"/>
              </a:rPr>
              <a:t>Share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7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9235" y="6285683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SPRING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84" y="1671637"/>
            <a:ext cx="6707164" cy="50303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Framework for Effective Practice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Supporting school readiness for all children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2127" y="1865033"/>
            <a:ext cx="5056801" cy="1476007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1561" y="5423469"/>
            <a:ext cx="5056801" cy="98766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36449" y="3363924"/>
            <a:ext cx="3126989" cy="2048103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0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7260" y="3889772"/>
            <a:ext cx="3775304" cy="221905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260" y="1989939"/>
            <a:ext cx="3775304" cy="173623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314325" y="432866"/>
            <a:ext cx="8477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OBJECTIVES</a:t>
            </a:r>
          </a:p>
        </p:txBody>
      </p:sp>
      <p:sp>
        <p:nvSpPr>
          <p:cNvPr id="30722" name="Content Placeholder 1"/>
          <p:cNvSpPr>
            <a:spLocks noGrp="1"/>
          </p:cNvSpPr>
          <p:nvPr>
            <p:ph idx="1"/>
          </p:nvPr>
        </p:nvSpPr>
        <p:spPr>
          <a:xfrm>
            <a:off x="523083" y="2000993"/>
            <a:ext cx="3832452" cy="4349247"/>
          </a:xfrm>
        </p:spPr>
        <p:txBody>
          <a:bodyPr>
            <a:noAutofit/>
          </a:bodyPr>
          <a:lstStyle/>
          <a:p>
            <a:pPr>
              <a:spcBef>
                <a:spcPts val="2700"/>
              </a:spcBef>
            </a:pPr>
            <a:r>
              <a:rPr lang="en-US" sz="2600" dirty="0" smtClean="0">
                <a:solidFill>
                  <a:schemeClr val="bg1"/>
                </a:solidFill>
                <a:latin typeface="Century Gothic" charset="0"/>
              </a:rPr>
              <a:t>Learn to record, collect, and organize video of children’s behaviors.</a:t>
            </a:r>
            <a:endParaRPr lang="en-US" sz="2600" dirty="0">
              <a:solidFill>
                <a:schemeClr val="bg1"/>
              </a:solidFill>
              <a:latin typeface="Century Gothic" charset="0"/>
            </a:endParaRPr>
          </a:p>
          <a:p>
            <a:pPr>
              <a:spcBef>
                <a:spcPts val="2700"/>
              </a:spcBef>
            </a:pPr>
            <a:r>
              <a:rPr lang="en-US" sz="2600" dirty="0">
                <a:solidFill>
                  <a:schemeClr val="bg1"/>
                </a:solidFill>
                <a:latin typeface="Century Gothic" charset="0"/>
              </a:rPr>
              <a:t>Learn to </a:t>
            </a:r>
            <a:r>
              <a:rPr lang="en-US" sz="2600" dirty="0" smtClean="0">
                <a:solidFill>
                  <a:schemeClr val="bg1"/>
                </a:solidFill>
                <a:latin typeface="Century Gothic" charset="0"/>
              </a:rPr>
              <a:t>interpret and </a:t>
            </a:r>
            <a:r>
              <a:rPr lang="en-US" sz="2600" dirty="0">
                <a:solidFill>
                  <a:schemeClr val="bg1"/>
                </a:solidFill>
                <a:latin typeface="Century Gothic" charset="0"/>
              </a:rPr>
              <a:t>use information from </a:t>
            </a:r>
            <a:r>
              <a:rPr lang="en-US" sz="2600" dirty="0" smtClean="0">
                <a:solidFill>
                  <a:schemeClr val="bg1"/>
                </a:solidFill>
                <a:latin typeface="Century Gothic" charset="0"/>
              </a:rPr>
              <a:t>videos </a:t>
            </a:r>
            <a:r>
              <a:rPr lang="en-US" sz="2600" dirty="0">
                <a:solidFill>
                  <a:schemeClr val="bg1"/>
                </a:solidFill>
                <a:latin typeface="Century Gothic" charset="0"/>
              </a:rPr>
              <a:t>to </a:t>
            </a:r>
            <a:r>
              <a:rPr lang="en-US" sz="2600" dirty="0" smtClean="0">
                <a:solidFill>
                  <a:schemeClr val="bg1"/>
                </a:solidFill>
                <a:latin typeface="Century Gothic" charset="0"/>
              </a:rPr>
              <a:t>document </a:t>
            </a:r>
            <a:br>
              <a:rPr lang="en-US" sz="26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Century Gothic" charset="0"/>
              </a:rPr>
              <a:t>children</a:t>
            </a:r>
            <a:r>
              <a:rPr lang="ja-JP" altLang="en-US" sz="2600" dirty="0" smtClean="0">
                <a:solidFill>
                  <a:schemeClr val="bg1"/>
                </a:solidFill>
                <a:latin typeface="Century Gothic" charset="0"/>
              </a:rPr>
              <a:t>’</a:t>
            </a:r>
            <a:r>
              <a:rPr lang="en-US" altLang="ja-JP" sz="2600" dirty="0" smtClean="0">
                <a:solidFill>
                  <a:schemeClr val="bg1"/>
                </a:solidFill>
                <a:latin typeface="Century Gothic" charset="0"/>
              </a:rPr>
              <a:t>s progress.</a:t>
            </a:r>
            <a:endParaRPr lang="en-US" altLang="ja-JP" sz="26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2385" y="28044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Cook Inlet-Stacey-001-0105022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" b="319"/>
          <a:stretch/>
        </p:blipFill>
        <p:spPr>
          <a:xfrm>
            <a:off x="4491973" y="2025776"/>
            <a:ext cx="4170079" cy="22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3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VIDEO: USE OF VIDEO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Use-of-Video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5775" y="1989939"/>
            <a:ext cx="3796293" cy="120092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cap="none" dirty="0" smtClean="0"/>
              <a:t>COLLECTING AND USING VIDEO</a:t>
            </a:r>
          </a:p>
        </p:txBody>
      </p:sp>
      <p:pic>
        <p:nvPicPr>
          <p:cNvPr id="4" name="Picture 3" descr="CAPSLO_Nora_P16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/>
          <a:stretch/>
        </p:blipFill>
        <p:spPr>
          <a:xfrm>
            <a:off x="4502467" y="1994289"/>
            <a:ext cx="4115091" cy="2918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234" y="2046770"/>
            <a:ext cx="37258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Century Gothic"/>
                <a:cs typeface="Century Gothic"/>
              </a:rPr>
              <a:t>Know what you </a:t>
            </a:r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want </a:t>
            </a:r>
            <a:r>
              <a:rPr lang="en-US" sz="3400" dirty="0">
                <a:solidFill>
                  <a:schemeClr val="bg1"/>
                </a:solidFill>
                <a:latin typeface="Century Gothic"/>
                <a:cs typeface="Century Gothic"/>
              </a:rPr>
              <a:t>to assess</a:t>
            </a:r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5775" y="4351604"/>
            <a:ext cx="3796293" cy="125339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233" y="4408435"/>
            <a:ext cx="36208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en-US" sz="3400" dirty="0">
                <a:solidFill>
                  <a:srgbClr val="FFFFFF"/>
                </a:solidFill>
                <a:latin typeface="Century Gothic"/>
                <a:cs typeface="Century Gothic"/>
              </a:rPr>
              <a:t>Collect enough </a:t>
            </a:r>
            <a:r>
              <a:rPr lang="en-US" sz="3400" dirty="0" smtClean="0">
                <a:solidFill>
                  <a:srgbClr val="FFFFFF"/>
                </a:solidFill>
                <a:latin typeface="Century Gothic"/>
                <a:cs typeface="Century Gothic"/>
              </a:rPr>
              <a:t>information.</a:t>
            </a:r>
            <a:endParaRPr lang="en-US" sz="3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10404" y="3198781"/>
            <a:ext cx="4070068" cy="3413866"/>
          </a:xfrm>
        </p:spPr>
        <p:txBody>
          <a:bodyPr>
            <a:noAutofit/>
          </a:bodyPr>
          <a:lstStyle/>
          <a:p>
            <a:pPr marL="182880" indent="-182880">
              <a:spcBef>
                <a:spcPts val="11928"/>
              </a:spcBef>
              <a:defRPr/>
            </a:pPr>
            <a:r>
              <a:rPr lang="en-US" sz="2000" dirty="0" smtClean="0"/>
              <a:t>Document everyday </a:t>
            </a:r>
            <a:br>
              <a:rPr lang="en-US" sz="2000" dirty="0" smtClean="0"/>
            </a:br>
            <a:r>
              <a:rPr lang="en-US" sz="2000" dirty="0" smtClean="0"/>
              <a:t>activities that reflect </a:t>
            </a:r>
            <a:br>
              <a:rPr lang="en-US" sz="2000" dirty="0" smtClean="0"/>
            </a:br>
            <a:r>
              <a:rPr lang="en-US" sz="2000" dirty="0" smtClean="0"/>
              <a:t>learning goals.</a:t>
            </a:r>
          </a:p>
          <a:p>
            <a:pPr marL="182880" indent="-182880">
              <a:spcBef>
                <a:spcPts val="11928"/>
              </a:spcBef>
              <a:defRPr/>
            </a:pPr>
            <a:r>
              <a:rPr lang="en-US" sz="2000" dirty="0" smtClean="0"/>
              <a:t>Use multiple videos that show children’s progress over time.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 bwMode="auto">
          <a:xfrm>
            <a:off x="331984" y="415215"/>
            <a:ext cx="8477737" cy="1143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cap="none" dirty="0" smtClean="0"/>
              <a:t>THE BASICS: </a:t>
            </a:r>
            <a:br>
              <a:rPr lang="en-US" cap="none" dirty="0" smtClean="0"/>
            </a:br>
            <a:r>
              <a:rPr lang="en-US" cap="none" dirty="0" smtClean="0"/>
              <a:t>COLLECTING AND USING VIDEOS</a:t>
            </a:r>
          </a:p>
        </p:txBody>
      </p:sp>
      <p:sp>
        <p:nvSpPr>
          <p:cNvPr id="99331" name="Rectangle 3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9220" name="Picture 4" descr="Picture 4.JPG"/>
          <p:cNvPicPr>
            <a:picLocks noChangeAspect="1"/>
          </p:cNvPicPr>
          <p:nvPr/>
        </p:nvPicPr>
        <p:blipFill rotWithShape="1">
          <a:blip r:embed="rId3" cstate="print"/>
          <a:srcRect l="4788" r="2733"/>
          <a:stretch/>
        </p:blipFill>
        <p:spPr bwMode="auto">
          <a:xfrm>
            <a:off x="755657" y="4127920"/>
            <a:ext cx="3578886" cy="226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irc_mi" descr="http://rack.3.mshcdn.com/media/ZgkyMDEyLzEyLzA0LzkzL2lwYWRtaW5pd2h5LmFMMC5qcGcKcAl0aHVtYgk5NTB4NTM0IwplCWpwZw/3a357e55/a5e/ipad-mini-why-it-s-a-bad-idea-207684b37f.jpg"/>
          <p:cNvPicPr>
            <a:picLocks noChangeAspect="1" noChangeArrowheads="1"/>
          </p:cNvPicPr>
          <p:nvPr/>
        </p:nvPicPr>
        <p:blipFill rotWithShape="1">
          <a:blip r:embed="rId4"/>
          <a:srcRect l="4961" b="8006"/>
          <a:stretch/>
        </p:blipFill>
        <p:spPr bwMode="auto">
          <a:xfrm>
            <a:off x="755657" y="1889609"/>
            <a:ext cx="3574343" cy="213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92655" y="1917777"/>
            <a:ext cx="4139404" cy="28160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000" b="1" dirty="0">
                <a:solidFill>
                  <a:srgbClr val="FF5408"/>
                </a:solidFill>
                <a:latin typeface="Century Gothic"/>
                <a:cs typeface="Century Gothic"/>
              </a:rPr>
              <a:t>Video cameras are</a:t>
            </a:r>
            <a:r>
              <a:rPr lang="en-US" sz="3000" b="1" dirty="0" smtClean="0">
                <a:solidFill>
                  <a:srgbClr val="FF5408"/>
                </a:solidFill>
                <a:latin typeface="Century Gothic"/>
                <a:cs typeface="Century Gothic"/>
              </a:rPr>
              <a:t>:</a:t>
            </a:r>
            <a:endParaRPr lang="en-US" sz="3000" b="1" dirty="0">
              <a:solidFill>
                <a:srgbClr val="FF5408"/>
              </a:solidFill>
              <a:latin typeface="Century Gothic"/>
              <a:cs typeface="Century Gothic"/>
            </a:endParaRPr>
          </a:p>
          <a:p>
            <a:pPr marL="182880" lvl="0" indent="-182880">
              <a:spcBef>
                <a:spcPts val="1200"/>
              </a:spcBef>
              <a:buFont typeface="Arial"/>
              <a:buChar char="•"/>
            </a:pPr>
            <a:r>
              <a:rPr lang="en-US" sz="2600" dirty="0">
                <a:latin typeface="Century Gothic"/>
                <a:cs typeface="Century Gothic"/>
              </a:rPr>
              <a:t>Readily </a:t>
            </a:r>
            <a:r>
              <a:rPr lang="en-US" sz="2600" dirty="0" smtClean="0">
                <a:latin typeface="Century Gothic"/>
                <a:cs typeface="Century Gothic"/>
              </a:rPr>
              <a:t>available</a:t>
            </a:r>
            <a:endParaRPr lang="en-US" sz="2600" dirty="0">
              <a:latin typeface="Century Gothic"/>
              <a:cs typeface="Century Gothic"/>
            </a:endParaRPr>
          </a:p>
          <a:p>
            <a:pPr marL="182880" lvl="0" indent="-182880">
              <a:spcBef>
                <a:spcPts val="1200"/>
              </a:spcBef>
              <a:buFont typeface="Arial"/>
              <a:buChar char="•"/>
            </a:pPr>
            <a:r>
              <a:rPr lang="en-US" sz="2600" dirty="0">
                <a:latin typeface="Century Gothic"/>
                <a:cs typeface="Century Gothic"/>
              </a:rPr>
              <a:t>Relatively inexpensive </a:t>
            </a:r>
          </a:p>
          <a:p>
            <a:pPr marL="182880" lvl="0" indent="-182880">
              <a:spcBef>
                <a:spcPts val="1200"/>
              </a:spcBef>
              <a:buFont typeface="Arial"/>
              <a:buChar char="•"/>
            </a:pPr>
            <a:r>
              <a:rPr lang="en-US" sz="2600" dirty="0">
                <a:latin typeface="Century Gothic"/>
                <a:cs typeface="Century Gothic"/>
              </a:rPr>
              <a:t>Easy to </a:t>
            </a:r>
            <a:r>
              <a:rPr lang="en-US" sz="2600" dirty="0" smtClean="0">
                <a:latin typeface="Century Gothic"/>
                <a:cs typeface="Century Gothic"/>
              </a:rPr>
              <a:t>use </a:t>
            </a:r>
            <a:endParaRPr lang="en-US" sz="2600" dirty="0">
              <a:latin typeface="Century Gothic"/>
              <a:cs typeface="Century Gothic"/>
            </a:endParaRPr>
          </a:p>
          <a:p>
            <a:pPr marL="182880" lvl="0" indent="-182880">
              <a:spcBef>
                <a:spcPts val="1200"/>
              </a:spcBef>
              <a:buFont typeface="Arial"/>
              <a:buChar char="•"/>
            </a:pPr>
            <a:r>
              <a:rPr lang="en-US" sz="2600" dirty="0">
                <a:latin typeface="Century Gothic"/>
                <a:cs typeface="Century Gothic"/>
              </a:rPr>
              <a:t>Efficient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cap="none" dirty="0" smtClean="0"/>
              <a:t>BENEFITS</a:t>
            </a:r>
          </a:p>
        </p:txBody>
      </p:sp>
      <p:sp>
        <p:nvSpPr>
          <p:cNvPr id="97283" name="Rectangle 3"/>
          <p:cNvSpPr>
            <a:spLocks noGrp="1"/>
          </p:cNvSpPr>
          <p:nvPr>
            <p:ph idx="1"/>
          </p:nvPr>
        </p:nvSpPr>
        <p:spPr bwMode="auto">
          <a:xfrm>
            <a:off x="451296" y="1830387"/>
            <a:ext cx="8358424" cy="4525963"/>
          </a:xfrm>
        </p:spPr>
        <p:txBody>
          <a:bodyPr>
            <a:normAutofit/>
          </a:bodyPr>
          <a:lstStyle/>
          <a:p>
            <a:pPr>
              <a:spcBef>
                <a:spcPts val="1368"/>
              </a:spcBef>
              <a:defRPr/>
            </a:pPr>
            <a:r>
              <a:rPr lang="en-US" dirty="0" smtClean="0"/>
              <a:t>Identify strengths and needs of individual children</a:t>
            </a:r>
          </a:p>
          <a:p>
            <a:pPr>
              <a:spcBef>
                <a:spcPts val="1368"/>
              </a:spcBef>
              <a:defRPr/>
            </a:pPr>
            <a:r>
              <a:rPr lang="en-US" dirty="0" smtClean="0"/>
              <a:t>Inform </a:t>
            </a:r>
            <a:r>
              <a:rPr lang="en-US" dirty="0"/>
              <a:t>instruction </a:t>
            </a:r>
            <a:r>
              <a:rPr lang="en-US" dirty="0" smtClean="0"/>
              <a:t>and improve learning for all children</a:t>
            </a:r>
          </a:p>
          <a:p>
            <a:pPr>
              <a:spcBef>
                <a:spcPts val="1368"/>
              </a:spcBef>
              <a:defRPr/>
            </a:pPr>
            <a:r>
              <a:rPr lang="en-US" dirty="0" smtClean="0"/>
              <a:t>Collect observations of skills from multiple domains</a:t>
            </a:r>
          </a:p>
          <a:p>
            <a:pPr>
              <a:spcBef>
                <a:spcPts val="1368"/>
              </a:spcBef>
              <a:defRPr/>
            </a:pPr>
            <a:r>
              <a:rPr lang="en-US" dirty="0" smtClean="0"/>
              <a:t>Enhance team collaboration and </a:t>
            </a:r>
            <a:br>
              <a:rPr lang="en-US" dirty="0" smtClean="0"/>
            </a:br>
            <a:r>
              <a:rPr lang="en-US" dirty="0" smtClean="0"/>
              <a:t>family engagement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81000" y="381000"/>
            <a:ext cx="8382000" cy="12192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cap="none" dirty="0" smtClean="0"/>
              <a:t>PLANNING FOR VIDEO</a:t>
            </a:r>
          </a:p>
        </p:txBody>
      </p:sp>
      <p:pic>
        <p:nvPicPr>
          <p:cNvPr id="4" name="Picture 3" descr="Video_LA-Planning-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/>
          <a:stretch/>
        </p:blipFill>
        <p:spPr>
          <a:xfrm>
            <a:off x="568084" y="1933439"/>
            <a:ext cx="8221856" cy="4143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280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/>
                <a:cs typeface="Century Gothic"/>
              </a:rPr>
              <a:t>DOCUMENTING PROGRESS 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 smtClean="0">
                <a:latin typeface="Century Gothic"/>
                <a:cs typeface="Century Gothic"/>
              </a:rPr>
              <a:t>OVER TIME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16" y="1883497"/>
            <a:ext cx="4352162" cy="4245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600" dirty="0" smtClean="0">
                <a:latin typeface="Century Gothic"/>
                <a:cs typeface="Century Gothic"/>
              </a:rPr>
              <a:t>Use videos to monitor children’s progress over time: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600" dirty="0" smtClean="0">
                <a:latin typeface="Century Gothic"/>
                <a:cs typeface="Century Gothic"/>
              </a:rPr>
              <a:t>Single domain</a:t>
            </a:r>
          </a:p>
          <a:p>
            <a:pPr marL="274320" indent="-274320">
              <a:spcBef>
                <a:spcPts val="1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600" dirty="0" smtClean="0">
                <a:latin typeface="Century Gothic"/>
                <a:cs typeface="Century Gothic"/>
              </a:rPr>
              <a:t>Multiple domains</a:t>
            </a:r>
            <a:endParaRPr lang="en-US" sz="2600" dirty="0">
              <a:latin typeface="Century Gothic"/>
              <a:cs typeface="Century Gothic"/>
            </a:endParaRPr>
          </a:p>
          <a:p>
            <a:pPr>
              <a:spcBef>
                <a:spcPts val="1000"/>
              </a:spcBef>
            </a:pPr>
            <a:r>
              <a:rPr lang="en-US" sz="2600" dirty="0" smtClean="0">
                <a:latin typeface="Century Gothic"/>
                <a:cs typeface="Century Gothic"/>
              </a:rPr>
              <a:t>Plan to collect enough information: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600" dirty="0" smtClean="0">
                <a:latin typeface="Century Gothic"/>
                <a:cs typeface="Century Gothic"/>
              </a:rPr>
              <a:t>Take multiple videos of a same skill over time</a:t>
            </a:r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469" y="211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 descr="Video_slide 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83" y="2004783"/>
            <a:ext cx="3592022" cy="33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6896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7132</TotalTime>
  <Words>294</Words>
  <Application>Microsoft Macintosh PowerPoint</Application>
  <PresentationFormat>On-screen Show (4:3)</PresentationFormat>
  <Paragraphs>74</Paragraphs>
  <Slides>16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Powerpoint_template</vt:lpstr>
      <vt:lpstr>ONGOING CHILD ASSESSMENT: COLLECTING AND USING VIDEO</vt:lpstr>
      <vt:lpstr>Framework for Effective Practice  Supporting school readiness for all children</vt:lpstr>
      <vt:lpstr>OBJECTIVES</vt:lpstr>
      <vt:lpstr>VIDEO: USE OF VIDEO </vt:lpstr>
      <vt:lpstr>COLLECTING AND USING VIDEO</vt:lpstr>
      <vt:lpstr>THE BASICS:  COLLECTING AND USING VIDEOS</vt:lpstr>
      <vt:lpstr>BENEFITS</vt:lpstr>
      <vt:lpstr>PLANNING FOR VIDEO</vt:lpstr>
      <vt:lpstr>PowerPoint Presentation</vt:lpstr>
      <vt:lpstr>HOW TO CAPTURE VIDEO</vt:lpstr>
      <vt:lpstr>ORGANIZING VIDEO FILES</vt:lpstr>
      <vt:lpstr>INTERPRETING VIDEOS</vt:lpstr>
      <vt:lpstr>USING VIDEO IN the  Assessment-Instructional Cycle</vt:lpstr>
      <vt:lpstr>VIDEO AS AN ASSESSMENT TOOL</vt:lpstr>
      <vt:lpstr>SUMMARY:  COLLECTING AND USING VIDEO</vt:lpstr>
      <vt:lpstr>PowerPoint Presentation</vt:lpstr>
    </vt:vector>
  </TitlesOfParts>
  <Company>UW-Milwaukee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Angela Notari Syverson</cp:lastModifiedBy>
  <cp:revision>309</cp:revision>
  <cp:lastPrinted>2014-03-06T22:49:29Z</cp:lastPrinted>
  <dcterms:created xsi:type="dcterms:W3CDTF">2013-03-12T13:39:48Z</dcterms:created>
  <dcterms:modified xsi:type="dcterms:W3CDTF">2014-04-23T21:27:36Z</dcterms:modified>
</cp:coreProperties>
</file>