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5"/>
  </p:notesMasterIdLst>
  <p:handoutMasterIdLst>
    <p:handoutMasterId r:id="rId36"/>
  </p:handoutMasterIdLst>
  <p:sldIdLst>
    <p:sldId id="359" r:id="rId2"/>
    <p:sldId id="355" r:id="rId3"/>
    <p:sldId id="305" r:id="rId4"/>
    <p:sldId id="259" r:id="rId5"/>
    <p:sldId id="276" r:id="rId6"/>
    <p:sldId id="307" r:id="rId7"/>
    <p:sldId id="349" r:id="rId8"/>
    <p:sldId id="356" r:id="rId9"/>
    <p:sldId id="339" r:id="rId10"/>
    <p:sldId id="357" r:id="rId11"/>
    <p:sldId id="350" r:id="rId12"/>
    <p:sldId id="286" r:id="rId13"/>
    <p:sldId id="341" r:id="rId14"/>
    <p:sldId id="317" r:id="rId15"/>
    <p:sldId id="336" r:id="rId16"/>
    <p:sldId id="334" r:id="rId17"/>
    <p:sldId id="329" r:id="rId18"/>
    <p:sldId id="328" r:id="rId19"/>
    <p:sldId id="337" r:id="rId20"/>
    <p:sldId id="332" r:id="rId21"/>
    <p:sldId id="331" r:id="rId22"/>
    <p:sldId id="351" r:id="rId23"/>
    <p:sldId id="323" r:id="rId24"/>
    <p:sldId id="342" r:id="rId25"/>
    <p:sldId id="344" r:id="rId26"/>
    <p:sldId id="330" r:id="rId27"/>
    <p:sldId id="345" r:id="rId28"/>
    <p:sldId id="325" r:id="rId29"/>
    <p:sldId id="352" r:id="rId30"/>
    <p:sldId id="335" r:id="rId31"/>
    <p:sldId id="340" r:id="rId32"/>
    <p:sldId id="272" r:id="rId33"/>
    <p:sldId id="354" r:id="rId3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e Cook" initials="" lastIdx="19" clrIdx="0"/>
  <p:cmAuthor id="1" name="Tamarack O'Donnell" initials="" lastIdx="46" clrIdx="1"/>
  <p:cmAuthor id="2" name="Jody Marx" initials="" lastIdx="0" clrIdx="2"/>
  <p:cmAuthor id="3" name="Randi J Rohde" initials="R" lastIdx="8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198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88" autoAdjust="0"/>
    <p:restoredTop sz="93750" autoAdjust="0"/>
  </p:normalViewPr>
  <p:slideViewPr>
    <p:cSldViewPr snapToGrid="0">
      <p:cViewPr>
        <p:scale>
          <a:sx n="130" d="100"/>
          <a:sy n="130" d="100"/>
        </p:scale>
        <p:origin x="-1264" y="-472"/>
      </p:cViewPr>
      <p:guideLst>
        <p:guide orient="horz" pos="2160"/>
        <p:guide pos="50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5" d="100"/>
        <a:sy n="115" d="100"/>
      </p:scale>
      <p:origin x="0" y="2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commentAuthors" Target="commentAuthors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DBA39-308B-FD4A-805A-5E6C559FC246}" type="datetime1">
              <a:rPr lang="en-US" smtClean="0"/>
              <a:t>7/11/14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CF638-6B5E-2B47-92FC-9FC33315E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0174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815EE-BF7D-C947-B8F0-D290010BA3A8}" type="datetime1">
              <a:rPr lang="en-US" smtClean="0"/>
              <a:t>7/11/14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498FF-BEBC-44E1-82B9-562B073575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997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6BC18-DAB5-451D-A1A4-979297D257D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14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4174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73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47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93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96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279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720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5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94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96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29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355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69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687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57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600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2091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749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7402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138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81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670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45328-3EAF-4E8A-BC20-E146EAA8801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33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F498FF-BEBC-44E1-82B9-562B073575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0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096116" y="2725230"/>
            <a:ext cx="5885327" cy="1453543"/>
          </a:xfrm>
          <a:prstGeom prst="rect">
            <a:avLst/>
          </a:prstGeom>
          <a:solidFill>
            <a:srgbClr val="00AA4F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WINTER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6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77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53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83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/>
          <p:cNvSpPr txBox="1"/>
          <p:nvPr userDrawn="1"/>
        </p:nvSpPr>
        <p:spPr>
          <a:xfrm>
            <a:off x="6280742" y="6214984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WINTER 2014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61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7/11/14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3096116" y="2725230"/>
            <a:ext cx="5885327" cy="1453543"/>
          </a:xfrm>
          <a:prstGeom prst="rect">
            <a:avLst/>
          </a:prstGeom>
          <a:solidFill>
            <a:srgbClr val="00AA4F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WINTER 2014</a:t>
            </a:r>
            <a:endParaRPr lang="en-US" sz="8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3923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56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620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22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73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182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76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6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t>7/11/14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5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4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microsoft.com/office/2007/relationships/hdphoto" Target="../media/hdphoto2.wdp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microsoft.com/office/2007/relationships/hdphoto" Target="../media/hdphoto3.wdp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23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microsoft.com/office/2007/relationships/hdphoto" Target="../media/hdphoto4.wdp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31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microsoft.com/office/2007/relationships/hdphoto" Target="../media/hdphoto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microsoft.com/office/2007/relationships/hdphoto" Target="../media/hdphoto6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8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microsoft.com/office/2007/relationships/hdphoto" Target="../media/hdphoto7.wdp"/><Relationship Id="rId6" Type="http://schemas.openxmlformats.org/officeDocument/2006/relationships/image" Target="../media/image41.jpeg"/><Relationship Id="rId7" Type="http://schemas.microsoft.com/office/2007/relationships/hdphoto" Target="../media/hdphoto8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42.png"/><Relationship Id="rId1" Type="http://schemas.microsoft.com/office/2007/relationships/media" Target="../media/media4.wmv"/><Relationship Id="rId2" Type="http://schemas.openxmlformats.org/officeDocument/2006/relationships/video" Target="../media/media4.wm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microsoft.com/office/2007/relationships/hdphoto" Target="../media/hdphoto9.wdp"/><Relationship Id="rId5" Type="http://schemas.openxmlformats.org/officeDocument/2006/relationships/image" Target="../media/image44.jpeg"/><Relationship Id="rId6" Type="http://schemas.microsoft.com/office/2007/relationships/hdphoto" Target="../media/hdphoto10.wdp"/><Relationship Id="rId7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microsoft.com/office/2007/relationships/hdphoto" Target="../media/hdphoto11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49.png"/><Relationship Id="rId1" Type="http://schemas.microsoft.com/office/2007/relationships/media" Target="../media/media5.wmv"/><Relationship Id="rId2" Type="http://schemas.openxmlformats.org/officeDocument/2006/relationships/video" Target="../media/media5.wm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microsoft.com/office/2007/relationships/hdphoto" Target="../media/hdphoto12.wdp"/><Relationship Id="rId5" Type="http://schemas.openxmlformats.org/officeDocument/2006/relationships/image" Target="../media/image51.jpeg"/><Relationship Id="rId6" Type="http://schemas.microsoft.com/office/2007/relationships/hdphoto" Target="../media/hdphoto13.wdp"/><Relationship Id="rId7" Type="http://schemas.openxmlformats.org/officeDocument/2006/relationships/image" Target="../media/image52.jpeg"/><Relationship Id="rId8" Type="http://schemas.microsoft.com/office/2007/relationships/hdphoto" Target="../media/hdphoto14.wdp"/><Relationship Id="rId9" Type="http://schemas.openxmlformats.org/officeDocument/2006/relationships/image" Target="../media/image53.jpeg"/><Relationship Id="rId10" Type="http://schemas.microsoft.com/office/2007/relationships/hdphoto" Target="../media/hdphoto15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6" Type="http://schemas.microsoft.com/office/2007/relationships/hdphoto" Target="../media/hdphoto16.wdp"/><Relationship Id="rId7" Type="http://schemas.openxmlformats.org/officeDocument/2006/relationships/image" Target="../media/image57.jpeg"/><Relationship Id="rId8" Type="http://schemas.openxmlformats.org/officeDocument/2006/relationships/image" Target="../media/image58.jpeg"/><Relationship Id="rId9" Type="http://schemas.microsoft.com/office/2007/relationships/hdphoto" Target="../media/hdphoto17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098113" y="2875560"/>
            <a:ext cx="5859471" cy="1176560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Curriculum modifications:</a:t>
            </a:r>
            <a:br>
              <a:rPr lang="en-US" sz="1600" b="1" dirty="0" smtClean="0"/>
            </a:br>
            <a:r>
              <a:rPr lang="en-US" sz="3500" dirty="0" smtClean="0"/>
              <a:t>environmental support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3323099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ldrens_Place_Jendayi_P025re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236" y="2540001"/>
            <a:ext cx="2510118" cy="2114176"/>
          </a:xfrm>
          <a:prstGeom prst="rect">
            <a:avLst/>
          </a:prstGeom>
          <a:ln w="19050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3307187" y="2523561"/>
            <a:ext cx="2511108" cy="213362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 cmpd="sng">
            <a:solidFill>
              <a:srgbClr val="A6A6A6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Rectangle 22"/>
          <p:cNvSpPr/>
          <p:nvPr/>
        </p:nvSpPr>
        <p:spPr>
          <a:xfrm>
            <a:off x="579989" y="4833353"/>
            <a:ext cx="2516242" cy="843770"/>
          </a:xfrm>
          <a:prstGeom prst="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89270" y="4816808"/>
            <a:ext cx="2516242" cy="8150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lvl="0" algn="ctr"/>
            <a:r>
              <a:rPr lang="en-US" sz="2300" dirty="0" smtClean="0">
                <a:solidFill>
                  <a:schemeClr val="bg1"/>
                </a:solidFill>
                <a:latin typeface="Century Gothic"/>
                <a:cs typeface="Century Gothic"/>
              </a:rPr>
              <a:t>Physical </a:t>
            </a:r>
            <a:br>
              <a:rPr lang="en-US" sz="23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300" dirty="0" smtClean="0">
                <a:solidFill>
                  <a:schemeClr val="bg1"/>
                </a:solidFill>
                <a:latin typeface="Century Gothic"/>
                <a:cs typeface="Century Gothic"/>
              </a:rPr>
              <a:t>adjustments</a:t>
            </a:r>
            <a:endParaRPr lang="en-US" sz="23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12038" y="4839666"/>
            <a:ext cx="2510711" cy="836813"/>
          </a:xfrm>
          <a:prstGeom prst="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312038" y="4812737"/>
            <a:ext cx="25162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300" dirty="0" smtClean="0">
                <a:solidFill>
                  <a:schemeClr val="bg1"/>
                </a:solidFill>
                <a:latin typeface="Century Gothic"/>
                <a:cs typeface="Century Gothic"/>
              </a:rPr>
              <a:t>Social </a:t>
            </a:r>
            <a:br>
              <a:rPr lang="en-US" sz="23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300" dirty="0" smtClean="0">
                <a:solidFill>
                  <a:schemeClr val="bg1"/>
                </a:solidFill>
                <a:latin typeface="Century Gothic"/>
                <a:cs typeface="Century Gothic"/>
              </a:rPr>
              <a:t>adjustments</a:t>
            </a:r>
            <a:endParaRPr lang="en-US" sz="23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12931" y="4840907"/>
            <a:ext cx="2516240" cy="836703"/>
          </a:xfrm>
          <a:prstGeom prst="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012931" y="4804038"/>
            <a:ext cx="25162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300" dirty="0" smtClean="0">
                <a:solidFill>
                  <a:schemeClr val="bg1"/>
                </a:solidFill>
                <a:latin typeface="Century Gothic"/>
                <a:cs typeface="Century Gothic"/>
              </a:rPr>
              <a:t>Temporal adjustments</a:t>
            </a:r>
            <a:endParaRPr lang="en-US" sz="23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Three strategies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for environmental support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16807" y="2526020"/>
            <a:ext cx="2503849" cy="2130573"/>
          </a:xfrm>
          <a:prstGeom prst="rect">
            <a:avLst/>
          </a:prstGeom>
          <a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66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19050" cmpd="sng">
            <a:solidFill>
              <a:srgbClr val="A6A6A6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5" name="Straight Connector 4"/>
          <p:cNvCxnSpPr/>
          <p:nvPr/>
        </p:nvCxnSpPr>
        <p:spPr>
          <a:xfrm>
            <a:off x="582341" y="4833472"/>
            <a:ext cx="7985513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162323" y="2193269"/>
            <a:ext cx="673329" cy="680761"/>
            <a:chOff x="2545512" y="1946913"/>
            <a:chExt cx="673329" cy="680761"/>
          </a:xfrm>
        </p:grpSpPr>
        <p:sp>
          <p:nvSpPr>
            <p:cNvPr id="6" name="Oval 5"/>
            <p:cNvSpPr/>
            <p:nvPr/>
          </p:nvSpPr>
          <p:spPr>
            <a:xfrm>
              <a:off x="2545512" y="1954345"/>
              <a:ext cx="673329" cy="673329"/>
            </a:xfrm>
            <a:prstGeom prst="ellipse">
              <a:avLst/>
            </a:prstGeom>
            <a:solidFill>
              <a:srgbClr val="198E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548987" y="1946913"/>
              <a:ext cx="6698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entury Gothic"/>
                  <a:cs typeface="Century Gothic"/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872062" y="2193269"/>
            <a:ext cx="673329" cy="680761"/>
            <a:chOff x="2545512" y="1946913"/>
            <a:chExt cx="673329" cy="680761"/>
          </a:xfrm>
        </p:grpSpPr>
        <p:sp>
          <p:nvSpPr>
            <p:cNvPr id="21" name="Oval 20"/>
            <p:cNvSpPr/>
            <p:nvPr/>
          </p:nvSpPr>
          <p:spPr>
            <a:xfrm>
              <a:off x="2545512" y="1954345"/>
              <a:ext cx="673329" cy="673329"/>
            </a:xfrm>
            <a:prstGeom prst="ellipse">
              <a:avLst/>
            </a:prstGeom>
            <a:solidFill>
              <a:srgbClr val="198E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48987" y="1946913"/>
              <a:ext cx="6698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2</a:t>
              </a:r>
              <a:endParaRPr lang="en-US" sz="3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559900" y="2193269"/>
            <a:ext cx="673329" cy="680761"/>
            <a:chOff x="2545512" y="1946913"/>
            <a:chExt cx="673329" cy="680761"/>
          </a:xfrm>
        </p:grpSpPr>
        <p:sp>
          <p:nvSpPr>
            <p:cNvPr id="25" name="Oval 24"/>
            <p:cNvSpPr/>
            <p:nvPr/>
          </p:nvSpPr>
          <p:spPr>
            <a:xfrm>
              <a:off x="2545512" y="1954345"/>
              <a:ext cx="673329" cy="673329"/>
            </a:xfrm>
            <a:prstGeom prst="ellipse">
              <a:avLst/>
            </a:prstGeom>
            <a:solidFill>
              <a:srgbClr val="198E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548987" y="1946913"/>
              <a:ext cx="66985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3</a:t>
              </a:r>
              <a:endParaRPr lang="en-US" sz="36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292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1" grpId="0"/>
      <p:bldP spid="8" grpId="0" animBg="1"/>
      <p:bldP spid="12" grpId="0"/>
      <p:bldP spid="9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198EA2"/>
                </a:solidFill>
              </a:rPr>
              <a:t>1. Physical adjustments</a:t>
            </a:r>
            <a:endParaRPr lang="en-US" b="1" dirty="0">
              <a:solidFill>
                <a:srgbClr val="198EA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84" y="1959724"/>
            <a:ext cx="4038386" cy="2030772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9553" y="1959724"/>
            <a:ext cx="4029128" cy="2039940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146" y="2408064"/>
            <a:ext cx="40437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Century Gothic"/>
                <a:cs typeface="Century Gothic"/>
              </a:rPr>
              <a:t>Change the </a:t>
            </a:r>
            <a:r>
              <a:rPr lang="en-US" sz="3400" dirty="0" smtClean="0">
                <a:solidFill>
                  <a:schemeClr val="bg1"/>
                </a:solidFill>
                <a:latin typeface="Century Gothic"/>
                <a:cs typeface="Century Gothic"/>
              </a:rPr>
              <a:t>space.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2267" y="2415677"/>
            <a:ext cx="4270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entury Gothic"/>
                <a:cs typeface="Century Gothic"/>
              </a:rPr>
              <a:t>Manage materials and supplies.</a:t>
            </a:r>
            <a:endParaRPr lang="en-US" sz="3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84" y="4146933"/>
            <a:ext cx="4038386" cy="1903653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9553" y="4145637"/>
            <a:ext cx="4029128" cy="1912247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146" y="4422986"/>
            <a:ext cx="40437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Century Gothic"/>
                <a:cs typeface="Century Gothic"/>
              </a:rPr>
              <a:t>Define boundaries.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9554" y="4422986"/>
            <a:ext cx="40437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Century Gothic"/>
                <a:cs typeface="Century Gothic"/>
              </a:rPr>
              <a:t>Add visual </a:t>
            </a:r>
            <a:br>
              <a:rPr lang="en-US" sz="34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3400" dirty="0" smtClean="0">
                <a:solidFill>
                  <a:schemeClr val="bg1"/>
                </a:solidFill>
                <a:latin typeface="Century Gothic"/>
                <a:cs typeface="Century Gothic"/>
              </a:rPr>
              <a:t>cues.</a:t>
            </a:r>
            <a:endParaRPr lang="en-US" sz="3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188502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5" grpId="1" animBg="1"/>
      <p:bldP spid="6" grpId="0"/>
      <p:bldP spid="7" grpId="0"/>
      <p:bldP spid="8" grpId="1" animBg="1"/>
      <p:bldP spid="9" grpId="1" animBg="1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Physical </a:t>
            </a:r>
            <a:r>
              <a:rPr lang="en-US" sz="2200" b="1" dirty="0">
                <a:solidFill>
                  <a:srgbClr val="000000"/>
                </a:solidFill>
              </a:rPr>
              <a:t>adjustments</a:t>
            </a:r>
            <a:r>
              <a:rPr lang="en-US" sz="2000" dirty="0">
                <a:solidFill>
                  <a:srgbClr val="000000"/>
                </a:solidFill>
              </a:rPr>
              <a:t/>
            </a:r>
            <a:br>
              <a:rPr lang="en-US" sz="2000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Changing the </a:t>
            </a:r>
            <a:r>
              <a:rPr lang="en-US" dirty="0" smtClean="0">
                <a:solidFill>
                  <a:srgbClr val="000000"/>
                </a:solidFill>
              </a:rPr>
              <a:t>space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894" y="4166621"/>
            <a:ext cx="3217714" cy="2253109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4" name="Picture 3" descr="Leaguers_Hinds_P075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534" y="1944309"/>
            <a:ext cx="3234362" cy="2058162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3" name="Picture 2" descr="pillow_corner_parent_info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0920" y="1947749"/>
            <a:ext cx="3535572" cy="4469483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903739" y="1921675"/>
            <a:ext cx="1034725" cy="4507088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33405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larke_County_School_District_Lynn_P03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414" y="1928630"/>
            <a:ext cx="1499219" cy="2696944"/>
          </a:xfrm>
          <a:prstGeom prst="rect">
            <a:avLst/>
          </a:prstGeom>
          <a:ln w="19050" cmpd="sng">
            <a:solidFill>
              <a:srgbClr val="BFBFBF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3" y="478118"/>
            <a:ext cx="8477737" cy="1017494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Physical adjustments</a:t>
            </a:r>
            <a:r>
              <a:rPr lang="en-US" sz="2400">
                <a:solidFill>
                  <a:srgbClr val="000000"/>
                </a:solidFill>
              </a:rPr>
              <a:t/>
            </a:r>
            <a:br>
              <a:rPr lang="en-US" sz="2400">
                <a:solidFill>
                  <a:srgbClr val="000000"/>
                </a:solidFill>
              </a:rPr>
            </a:br>
            <a:r>
              <a:rPr lang="en-US" sz="4000" smtClean="0">
                <a:solidFill>
                  <a:srgbClr val="000000"/>
                </a:solidFill>
              </a:rPr>
              <a:t>managing </a:t>
            </a:r>
            <a:r>
              <a:rPr lang="en-US" sz="4000" dirty="0" smtClean="0">
                <a:solidFill>
                  <a:srgbClr val="000000"/>
                </a:solidFill>
              </a:rPr>
              <a:t>materials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4" name="Picture 3" descr="EEU_Terri_P015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6230" y="1949401"/>
            <a:ext cx="2970320" cy="2696939"/>
          </a:xfrm>
          <a:prstGeom prst="rect">
            <a:avLst/>
          </a:prstGeom>
          <a:solidFill>
            <a:srgbClr val="948A54"/>
          </a:solidFill>
          <a:ln w="19050" cmpd="sng">
            <a:solidFill>
              <a:srgbClr val="BFBFBF"/>
            </a:solidFill>
          </a:ln>
          <a:effectLst/>
        </p:spPr>
      </p:pic>
      <p:pic>
        <p:nvPicPr>
          <p:cNvPr id="6" name="Picture 5" descr="EEU_Curriculum_Modifications_P022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3592" y="1975668"/>
            <a:ext cx="3221502" cy="2664478"/>
          </a:xfrm>
          <a:prstGeom prst="rect">
            <a:avLst/>
          </a:prstGeom>
          <a:ln w="19050" cmpd="sng">
            <a:solidFill>
              <a:srgbClr val="BFBFBF"/>
            </a:solidFill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70330" y="4798052"/>
            <a:ext cx="8182651" cy="1597844"/>
          </a:xfrm>
          <a:prstGeom prst="rect">
            <a:avLst/>
          </a:prstGeom>
          <a:solidFill>
            <a:srgbClr val="198EA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19540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Physical adjustments</a:t>
            </a:r>
            <a:r>
              <a:rPr lang="en-US" sz="2200" dirty="0">
                <a:solidFill>
                  <a:srgbClr val="000000"/>
                </a:solidFill>
              </a:rPr>
              <a:t/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defining boundaries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11" name="Picture 10" descr="Modifications - Carpet Squar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301" y="1944308"/>
            <a:ext cx="2799815" cy="2758539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Picture 9" descr="100_2397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4449" y="1944309"/>
            <a:ext cx="2375751" cy="2760169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  <a:effectLst/>
        </p:spPr>
      </p:pic>
      <p:pic>
        <p:nvPicPr>
          <p:cNvPr id="9" name="Picture 8" descr="No_access_to_computer_visual_02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2528" y="1959988"/>
            <a:ext cx="2544512" cy="4425375"/>
          </a:xfrm>
          <a:prstGeom prst="rect">
            <a:avLst/>
          </a:prstGeom>
          <a:ln w="19050" cmpd="sng">
            <a:solidFill>
              <a:schemeClr val="bg1">
                <a:lumMod val="7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01685" y="4860771"/>
            <a:ext cx="5361761" cy="1519446"/>
          </a:xfrm>
          <a:prstGeom prst="rect">
            <a:avLst/>
          </a:prstGeom>
          <a:solidFill>
            <a:srgbClr val="198EA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27277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Insert video “Blue tray”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(on N drive: Product </a:t>
            </a:r>
            <a:r>
              <a:rPr lang="en-US" sz="2800" dirty="0" err="1" smtClean="0">
                <a:solidFill>
                  <a:srgbClr val="FF0000"/>
                </a:solidFill>
              </a:rPr>
              <a:t>Dev</a:t>
            </a:r>
            <a:r>
              <a:rPr lang="en-US" sz="2800" dirty="0" smtClean="0">
                <a:solidFill>
                  <a:srgbClr val="FF0000"/>
                </a:solidFill>
              </a:rPr>
              <a:t>/15 min in-service/Curriculum Modification-Environmental Support/Video)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4" name="Blue Tray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14400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86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Physical adjustments</a:t>
            </a:r>
            <a:r>
              <a:rPr lang="en-US" sz="2200" dirty="0">
                <a:solidFill>
                  <a:srgbClr val="000000"/>
                </a:solidFill>
              </a:rPr>
              <a:t/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adding visuals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                                              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5355" y="2071957"/>
            <a:ext cx="6522706" cy="40779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1" dirty="0">
                <a:solidFill>
                  <a:srgbClr val="198EA2"/>
                </a:solidFill>
                <a:latin typeface="Century Gothic"/>
                <a:cs typeface="Century Gothic"/>
              </a:rPr>
              <a:t>Visuals can be used to: </a:t>
            </a:r>
          </a:p>
          <a:p>
            <a:pPr marL="274320" lvl="0" indent="-274320">
              <a:spcBef>
                <a:spcPts val="1200"/>
              </a:spcBef>
              <a:buFont typeface="Arial"/>
              <a:buChar char="•"/>
            </a:pPr>
            <a:r>
              <a:rPr lang="en-US" sz="3200" dirty="0">
                <a:latin typeface="Century Gothic"/>
                <a:cs typeface="Century Gothic"/>
              </a:rPr>
              <a:t>Establish </a:t>
            </a:r>
            <a:r>
              <a:rPr lang="en-US" sz="3200" dirty="0" smtClean="0">
                <a:latin typeface="Century Gothic"/>
                <a:cs typeface="Century Gothic"/>
              </a:rPr>
              <a:t>rules and routines</a:t>
            </a:r>
            <a:r>
              <a:rPr lang="en-US" sz="3200" dirty="0">
                <a:latin typeface="Century Gothic"/>
                <a:cs typeface="Century Gothic"/>
              </a:rPr>
              <a:t>.</a:t>
            </a:r>
          </a:p>
          <a:p>
            <a:pPr marL="274320" lvl="0" indent="-274320">
              <a:spcBef>
                <a:spcPts val="1200"/>
              </a:spcBef>
              <a:buFont typeface="Arial"/>
              <a:buChar char="•"/>
            </a:pPr>
            <a:r>
              <a:rPr lang="en-US" sz="3200" dirty="0" smtClean="0">
                <a:latin typeface="Century Gothic"/>
                <a:cs typeface="Century Gothic"/>
              </a:rPr>
              <a:t>Support play.</a:t>
            </a:r>
            <a:endParaRPr lang="en-US" sz="3200" dirty="0">
              <a:latin typeface="Century Gothic"/>
              <a:cs typeface="Century Gothic"/>
            </a:endParaRPr>
          </a:p>
          <a:p>
            <a:pPr marL="274320" lvl="0" indent="-274320">
              <a:spcBef>
                <a:spcPts val="1200"/>
              </a:spcBef>
              <a:buFont typeface="Arial"/>
              <a:buChar char="•"/>
            </a:pPr>
            <a:r>
              <a:rPr lang="en-US" sz="3200" dirty="0" smtClean="0">
                <a:latin typeface="Century Gothic"/>
                <a:cs typeface="Century Gothic"/>
              </a:rPr>
              <a:t>Help children understand </a:t>
            </a:r>
            <a:br>
              <a:rPr lang="en-US" sz="3200" dirty="0" smtClean="0">
                <a:latin typeface="Century Gothic"/>
                <a:cs typeface="Century Gothic"/>
              </a:rPr>
            </a:br>
            <a:r>
              <a:rPr lang="en-US" sz="3200" dirty="0" smtClean="0">
                <a:latin typeface="Century Gothic"/>
                <a:cs typeface="Century Gothic"/>
              </a:rPr>
              <a:t>and regulate their emotions</a:t>
            </a:r>
            <a:r>
              <a:rPr lang="en-US" sz="3200" dirty="0">
                <a:latin typeface="Century Gothic"/>
                <a:cs typeface="Century Gothic"/>
              </a:rPr>
              <a:t>.</a:t>
            </a:r>
          </a:p>
          <a:p>
            <a:pPr marL="274320" lvl="0" indent="-274320">
              <a:spcBef>
                <a:spcPts val="1200"/>
              </a:spcBef>
              <a:buFont typeface="Arial"/>
              <a:buChar char="•"/>
            </a:pPr>
            <a:r>
              <a:rPr lang="en-US" sz="3200" dirty="0">
                <a:latin typeface="Century Gothic"/>
                <a:cs typeface="Century Gothic"/>
              </a:rPr>
              <a:t>Enhance </a:t>
            </a:r>
            <a:r>
              <a:rPr lang="en-US" sz="3200" dirty="0" smtClean="0">
                <a:latin typeface="Century Gothic"/>
                <a:cs typeface="Century Gothic"/>
              </a:rPr>
              <a:t>communication.</a:t>
            </a:r>
            <a:endParaRPr lang="en-US" sz="3200" dirty="0">
              <a:latin typeface="Century Gothic"/>
              <a:cs typeface="Century Gothic"/>
            </a:endParaRPr>
          </a:p>
        </p:txBody>
      </p:sp>
      <p:pic>
        <p:nvPicPr>
          <p:cNvPr id="7" name="Picture 6" descr="Circle_reminders_0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803032">
            <a:off x="6111368" y="2529418"/>
            <a:ext cx="2387365" cy="1987646"/>
          </a:xfrm>
          <a:prstGeom prst="rect">
            <a:avLst/>
          </a:prstGeom>
          <a:ln>
            <a:noFill/>
          </a:ln>
          <a:effectLst>
            <a:outerShdw blurRad="101600" dist="101600" dir="2700000" algn="tl" rotWithShape="0">
              <a:srgbClr val="000000">
                <a:alpha val="18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774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31984" y="330746"/>
            <a:ext cx="8477737" cy="1457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 cap="all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300" b="1" dirty="0">
                <a:solidFill>
                  <a:srgbClr val="000000"/>
                </a:solidFill>
              </a:rPr>
              <a:t>Physical adjustments</a:t>
            </a:r>
            <a:r>
              <a:rPr lang="en-US" sz="2200" dirty="0">
                <a:solidFill>
                  <a:srgbClr val="000000"/>
                </a:solidFill>
              </a:rPr>
              <a:t/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3700" dirty="0" smtClean="0">
                <a:solidFill>
                  <a:srgbClr val="000000"/>
                </a:solidFill>
              </a:rPr>
              <a:t>visuals: for </a:t>
            </a:r>
            <a:r>
              <a:rPr lang="en-US" sz="3700" dirty="0" smtClean="0"/>
              <a:t>Rules AND Routines</a:t>
            </a:r>
            <a:endParaRPr lang="en-US" sz="3700" dirty="0"/>
          </a:p>
        </p:txBody>
      </p:sp>
      <p:pic>
        <p:nvPicPr>
          <p:cNvPr id="3" name="Picture 2" descr="Highline_Heather_P018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530" y="4277245"/>
            <a:ext cx="3627315" cy="2101086"/>
          </a:xfrm>
          <a:prstGeom prst="rect">
            <a:avLst/>
          </a:prstGeom>
          <a:ln w="19050" cmpd="sng">
            <a:solidFill>
              <a:srgbClr val="BFBFBF"/>
            </a:solidFill>
          </a:ln>
        </p:spPr>
      </p:pic>
      <p:pic>
        <p:nvPicPr>
          <p:cNvPr id="2" name="Picture 1" descr="Behavioral_Expectations_2re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531" y="1982270"/>
            <a:ext cx="3626407" cy="2094505"/>
          </a:xfrm>
          <a:prstGeom prst="rect">
            <a:avLst/>
          </a:prstGeom>
          <a:ln w="19050" cmpd="sng">
            <a:solidFill>
              <a:srgbClr val="BFBFBF"/>
            </a:solidFill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86008" y="1959989"/>
            <a:ext cx="1285567" cy="4456465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pic>
        <p:nvPicPr>
          <p:cNvPr id="5" name="Picture 4" descr="Cook_Inlet_Jason_P009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9710" y="1991348"/>
            <a:ext cx="2850381" cy="4374696"/>
          </a:xfrm>
          <a:prstGeom prst="rect">
            <a:avLst/>
          </a:prstGeom>
          <a:ln w="19050" cmpd="sng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078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Physical adjustments</a:t>
            </a:r>
            <a:r>
              <a:rPr lang="en-US" sz="4400" dirty="0">
                <a:solidFill>
                  <a:srgbClr val="000000"/>
                </a:solidFill>
              </a:rPr>
              <a:t/>
            </a:r>
            <a:br>
              <a:rPr lang="en-US" sz="4400" dirty="0">
                <a:solidFill>
                  <a:srgbClr val="000000"/>
                </a:solidFill>
              </a:rPr>
            </a:br>
            <a:r>
              <a:rPr lang="en-US" dirty="0" err="1" smtClean="0">
                <a:solidFill>
                  <a:srgbClr val="000000"/>
                </a:solidFill>
              </a:rPr>
              <a:t>visualS</a:t>
            </a:r>
            <a:r>
              <a:rPr lang="en-US" dirty="0">
                <a:solidFill>
                  <a:srgbClr val="000000"/>
                </a:solidFill>
              </a:rPr>
              <a:t>:</a:t>
            </a:r>
            <a:r>
              <a:rPr lang="en-US" dirty="0" smtClean="0">
                <a:solidFill>
                  <a:srgbClr val="000000"/>
                </a:solidFill>
              </a:rPr>
              <a:t> to support play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4178" y="1945048"/>
            <a:ext cx="2335173" cy="4421747"/>
          </a:xfrm>
          <a:prstGeom prst="rect">
            <a:avLst/>
          </a:prstGeom>
          <a:ln w="19050" cmpd="sng">
            <a:solidFill>
              <a:srgbClr val="BFBFBF"/>
            </a:solidFill>
          </a:ln>
        </p:spPr>
      </p:pic>
      <p:pic>
        <p:nvPicPr>
          <p:cNvPr id="8" name="Picture 7" descr="EEU_Curriculum_Modifications_P05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2434" y="1945048"/>
            <a:ext cx="3080400" cy="4443890"/>
          </a:xfrm>
          <a:prstGeom prst="rect">
            <a:avLst/>
          </a:prstGeom>
          <a:ln w="19050" cmpd="sng">
            <a:solidFill>
              <a:srgbClr val="BFBFBF"/>
            </a:solidFill>
          </a:ln>
        </p:spPr>
      </p:pic>
      <p:pic>
        <p:nvPicPr>
          <p:cNvPr id="9" name="Picture 8" descr="Leaguers_Hinds_P061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0654" y="1945048"/>
            <a:ext cx="2292282" cy="1557456"/>
          </a:xfrm>
          <a:prstGeom prst="rect">
            <a:avLst/>
          </a:prstGeom>
          <a:solidFill>
            <a:srgbClr val="C0504D"/>
          </a:solidFill>
          <a:ln w="19050" cmpd="sng">
            <a:solidFill>
              <a:srgbClr val="BFBFBF"/>
            </a:solidFill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793995" y="3669100"/>
            <a:ext cx="2304618" cy="2720622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95000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Insert video 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“Play </a:t>
            </a:r>
            <a:r>
              <a:rPr lang="en-US" dirty="0">
                <a:solidFill>
                  <a:srgbClr val="FF0000"/>
                </a:solidFill>
              </a:rPr>
              <a:t>Plan Increases </a:t>
            </a:r>
            <a:r>
              <a:rPr lang="en-US" dirty="0" smtClean="0">
                <a:solidFill>
                  <a:srgbClr val="FF0000"/>
                </a:solidFill>
              </a:rPr>
              <a:t>Engagement” </a:t>
            </a: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600" dirty="0" smtClean="0">
                <a:solidFill>
                  <a:srgbClr val="FF0000"/>
                </a:solidFill>
              </a:rPr>
              <a:t>(on N drive: Product </a:t>
            </a:r>
            <a:r>
              <a:rPr lang="en-US" sz="2600" dirty="0" err="1" smtClean="0">
                <a:solidFill>
                  <a:srgbClr val="FF0000"/>
                </a:solidFill>
              </a:rPr>
              <a:t>Dev</a:t>
            </a:r>
            <a:r>
              <a:rPr lang="en-US" sz="2600" dirty="0" smtClean="0">
                <a:solidFill>
                  <a:srgbClr val="FF0000"/>
                </a:solidFill>
              </a:rPr>
              <a:t>/15 min in-service/Curriculum Modification-Environmental Support/Video)</a:t>
            </a: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lay Plan Increases Engagement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6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 title="Ongoing Child Assessment block of the house is highlighted.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53" b="2181"/>
          <a:stretch/>
        </p:blipFill>
        <p:spPr>
          <a:xfrm>
            <a:off x="2211741" y="2173503"/>
            <a:ext cx="4801721" cy="3989601"/>
          </a:xfrm>
        </p:spPr>
      </p:pic>
      <p:sp>
        <p:nvSpPr>
          <p:cNvPr id="5" name="Rectangle 4"/>
          <p:cNvSpPr/>
          <p:nvPr/>
        </p:nvSpPr>
        <p:spPr>
          <a:xfrm>
            <a:off x="2345983" y="3452301"/>
            <a:ext cx="4492312" cy="274635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 cap="all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mtClean="0"/>
              <a:t>FRAMEWORK FOR EFFECTIVE PRACTICE </a:t>
            </a:r>
            <a:br>
              <a:rPr lang="en-US" smtClean="0"/>
            </a:br>
            <a:r>
              <a:rPr lang="en-US" sz="2200" smtClean="0"/>
              <a:t>SUPPORTING SCHOOL READINESS FOR ALL CHILDREN</a:t>
            </a: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71088" y="3438831"/>
            <a:ext cx="3920852" cy="114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dirty="0" smtClean="0">
                <a:solidFill>
                  <a:srgbClr val="00AA4F"/>
                </a:solidFill>
              </a:rPr>
              <a:t>Focus on </a:t>
            </a:r>
            <a:br>
              <a:rPr lang="en-US" sz="3800" dirty="0" smtClean="0">
                <a:solidFill>
                  <a:srgbClr val="00AA4F"/>
                </a:solidFill>
              </a:rPr>
            </a:br>
            <a:r>
              <a:rPr lang="en-US" sz="3800" dirty="0" smtClean="0">
                <a:solidFill>
                  <a:srgbClr val="00AA4F"/>
                </a:solidFill>
              </a:rPr>
              <a:t>the roof</a:t>
            </a:r>
            <a:endParaRPr lang="en-US" sz="3800" dirty="0">
              <a:solidFill>
                <a:srgbClr val="00AA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30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Physical adjustments</a:t>
            </a:r>
            <a:r>
              <a:rPr lang="en-US" sz="4400" dirty="0">
                <a:solidFill>
                  <a:srgbClr val="000000"/>
                </a:solidFill>
              </a:rPr>
              <a:t/>
            </a:r>
            <a:br>
              <a:rPr lang="en-US" sz="4400" dirty="0">
                <a:solidFill>
                  <a:srgbClr val="000000"/>
                </a:solidFill>
              </a:rPr>
            </a:br>
            <a:r>
              <a:rPr lang="en-US" sz="3100" dirty="0" err="1" smtClean="0">
                <a:solidFill>
                  <a:srgbClr val="000000"/>
                </a:solidFill>
              </a:rPr>
              <a:t>visualS</a:t>
            </a:r>
            <a:r>
              <a:rPr lang="en-US" sz="3100" dirty="0" smtClean="0">
                <a:solidFill>
                  <a:srgbClr val="000000"/>
                </a:solidFill>
              </a:rPr>
              <a:t>: </a:t>
            </a:r>
            <a:r>
              <a:rPr lang="en-US" sz="3100" dirty="0">
                <a:solidFill>
                  <a:srgbClr val="000000"/>
                </a:solidFill>
              </a:rPr>
              <a:t>for </a:t>
            </a:r>
            <a:r>
              <a:rPr lang="en-US" sz="3100" dirty="0" smtClean="0">
                <a:solidFill>
                  <a:srgbClr val="000000"/>
                </a:solidFill>
              </a:rPr>
              <a:t>social emotional su</a:t>
            </a:r>
            <a:r>
              <a:rPr lang="en-US" sz="3100" dirty="0" smtClean="0"/>
              <a:t>pport</a:t>
            </a:r>
            <a:endParaRPr lang="en-US" sz="3100" dirty="0"/>
          </a:p>
        </p:txBody>
      </p:sp>
      <p:pic>
        <p:nvPicPr>
          <p:cNvPr id="7" name="Picture 6" descr="Denise_Louie_Noven_P039r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041" y="1945611"/>
            <a:ext cx="2696026" cy="4421171"/>
          </a:xfrm>
          <a:prstGeom prst="rect">
            <a:avLst/>
          </a:prstGeom>
          <a:ln w="19050" cmpd="sng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 descr="MYRA_CLASS_TOUR_1re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9087" y="1944949"/>
            <a:ext cx="2931436" cy="1903989"/>
          </a:xfrm>
          <a:prstGeom prst="rect">
            <a:avLst/>
          </a:prstGeom>
          <a:ln w="19050" cmpd="sng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5661" y="4077515"/>
            <a:ext cx="2903236" cy="2289267"/>
          </a:xfrm>
          <a:prstGeom prst="rect">
            <a:avLst/>
          </a:prstGeom>
          <a:ln w="19050" cmpd="sng">
            <a:solidFill>
              <a:schemeClr val="bg1">
                <a:lumMod val="65000"/>
              </a:schemeClr>
            </a:solidFill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584619" y="1913688"/>
            <a:ext cx="2058509" cy="4467266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49417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b="1" dirty="0">
                <a:solidFill>
                  <a:srgbClr val="000000"/>
                </a:solidFill>
              </a:rPr>
              <a:t>Physical adjustments</a:t>
            </a:r>
            <a:r>
              <a:rPr lang="en-US" sz="4800" dirty="0">
                <a:solidFill>
                  <a:srgbClr val="000000"/>
                </a:solidFill>
              </a:rPr>
              <a:t/>
            </a:r>
            <a:br>
              <a:rPr lang="en-US" sz="4800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visuals: for communication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 descr="Let_s_play_visual__135099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149" y="1965428"/>
            <a:ext cx="4620161" cy="2896084"/>
          </a:xfrm>
          <a:prstGeom prst="rect">
            <a:avLst/>
          </a:prstGeom>
          <a:solidFill>
            <a:srgbClr val="948A54"/>
          </a:solidFill>
          <a:ln w="19050" cmpd="sng">
            <a:solidFill>
              <a:srgbClr val="BFBFBF"/>
            </a:solidFill>
          </a:ln>
          <a:effectLst/>
        </p:spPr>
      </p:pic>
      <p:pic>
        <p:nvPicPr>
          <p:cNvPr id="4" name="Content Placeholder 3" descr="EEU_Curriculum_Modifications_P014.jpg"/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923" y="4123816"/>
            <a:ext cx="3209795" cy="2243765"/>
          </a:xfrm>
          <a:prstGeom prst="rect">
            <a:avLst/>
          </a:prstGeom>
          <a:ln w="19050" cmpd="sng">
            <a:solidFill>
              <a:srgbClr val="BFBFBF"/>
            </a:solidFill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472" y="1960808"/>
            <a:ext cx="3176895" cy="2000596"/>
          </a:xfrm>
          <a:prstGeom prst="rect">
            <a:avLst/>
          </a:prstGeom>
          <a:ln w="19050" cmpd="sng">
            <a:solidFill>
              <a:srgbClr val="BFBFBF"/>
            </a:solidFill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17362" y="5071917"/>
            <a:ext cx="4671945" cy="1294126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95011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Insert video 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“Using Visual Supports” </a:t>
            </a: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(on N drive: Product </a:t>
            </a:r>
            <a:r>
              <a:rPr lang="en-US" dirty="0" err="1">
                <a:solidFill>
                  <a:srgbClr val="FF0000"/>
                </a:solidFill>
              </a:rPr>
              <a:t>Dev</a:t>
            </a:r>
            <a:r>
              <a:rPr lang="en-US" dirty="0">
                <a:solidFill>
                  <a:srgbClr val="FF0000"/>
                </a:solidFill>
              </a:rPr>
              <a:t>/15 min in-service/Curriculum Modification-Environmental Support/Video)</a:t>
            </a: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Using Visual Supports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56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Physical adjustments</a:t>
            </a:r>
            <a:r>
              <a:rPr lang="en-US" sz="2400" dirty="0">
                <a:solidFill>
                  <a:srgbClr val="000000"/>
                </a:solidFill>
              </a:rPr>
              <a:t/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visuals: for dual language learners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 descr="Shelf.psd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07" y="3760579"/>
            <a:ext cx="5022065" cy="2604622"/>
          </a:xfrm>
          <a:prstGeom prst="rect">
            <a:avLst/>
          </a:prstGeom>
          <a:ln w="19050" cmpd="sng">
            <a:solidFill>
              <a:srgbClr val="BFBFBF"/>
            </a:solidFill>
          </a:ln>
          <a:effectLst/>
        </p:spPr>
      </p:pic>
      <p:pic>
        <p:nvPicPr>
          <p:cNvPr id="8" name="Picture 7" descr="Denise_Louie_Noven_P031.jpg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3828" y="4664365"/>
            <a:ext cx="3018259" cy="1701029"/>
          </a:xfrm>
          <a:prstGeom prst="rect">
            <a:avLst/>
          </a:prstGeom>
          <a:solidFill>
            <a:srgbClr val="198EA2"/>
          </a:solidFill>
          <a:ln w="19050" cmpd="sng">
            <a:solidFill>
              <a:srgbClr val="BFBFBF"/>
            </a:solidFill>
          </a:ln>
          <a:effectLst/>
        </p:spPr>
      </p:pic>
      <p:pic>
        <p:nvPicPr>
          <p:cNvPr id="4" name="Picture 3" descr="APRIL_CLASS_TOUR_2.jpg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617" y="1924243"/>
            <a:ext cx="2988969" cy="2575891"/>
          </a:xfrm>
          <a:prstGeom prst="rect">
            <a:avLst/>
          </a:prstGeom>
          <a:ln w="19050" cmpd="sng">
            <a:solidFill>
              <a:srgbClr val="BFBFBF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45565" y="1900841"/>
            <a:ext cx="5049212" cy="1731819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47893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Insert Video 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“Small Group Visuals”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(</a:t>
            </a:r>
            <a:r>
              <a:rPr lang="en-US" sz="2400" dirty="0">
                <a:solidFill>
                  <a:srgbClr val="FF0000"/>
                </a:solidFill>
              </a:rPr>
              <a:t>on N drive: Product </a:t>
            </a:r>
            <a:r>
              <a:rPr lang="en-US" sz="2400" dirty="0" err="1">
                <a:solidFill>
                  <a:srgbClr val="FF0000"/>
                </a:solidFill>
              </a:rPr>
              <a:t>Dev</a:t>
            </a:r>
            <a:r>
              <a:rPr lang="en-US" sz="2400" dirty="0">
                <a:solidFill>
                  <a:srgbClr val="FF0000"/>
                </a:solidFill>
              </a:rPr>
              <a:t>/15 min in-service/Curriculum Modification-Environmental Support/</a:t>
            </a:r>
            <a:r>
              <a:rPr lang="en-US" sz="2400" dirty="0" smtClean="0">
                <a:solidFill>
                  <a:srgbClr val="FF0000"/>
                </a:solidFill>
              </a:rPr>
              <a:t>Video)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Small Group Visuals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97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1983" y="651582"/>
            <a:ext cx="8477737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198EA2"/>
                </a:solidFill>
              </a:rPr>
              <a:t>2. SOCIAL adjustments </a:t>
            </a:r>
            <a:endParaRPr lang="en-US" sz="3600" dirty="0">
              <a:solidFill>
                <a:srgbClr val="198EA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6342" y="2813665"/>
            <a:ext cx="2607836" cy="2988766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342" y="3028941"/>
            <a:ext cx="265688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entury Gothic"/>
                <a:cs typeface="Century Gothic"/>
              </a:rPr>
              <a:t>Strategically select </a:t>
            </a:r>
            <a:r>
              <a:rPr lang="en-US" sz="2600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26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600" dirty="0" smtClean="0">
                <a:solidFill>
                  <a:schemeClr val="bg1"/>
                </a:solidFill>
                <a:latin typeface="Century Gothic"/>
                <a:cs typeface="Century Gothic"/>
              </a:rPr>
              <a:t>peer </a:t>
            </a:r>
            <a:r>
              <a:rPr lang="en-US" sz="2600" dirty="0">
                <a:solidFill>
                  <a:schemeClr val="bg1"/>
                </a:solidFill>
                <a:latin typeface="Century Gothic"/>
                <a:cs typeface="Century Gothic"/>
              </a:rPr>
              <a:t>pairs, groupings, </a:t>
            </a:r>
            <a:r>
              <a:rPr lang="en-US" sz="2600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26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600" dirty="0" smtClean="0">
                <a:solidFill>
                  <a:schemeClr val="bg1"/>
                </a:solidFill>
                <a:latin typeface="Century Gothic"/>
                <a:cs typeface="Century Gothic"/>
              </a:rPr>
              <a:t>and </a:t>
            </a:r>
            <a:r>
              <a:rPr lang="en-US" sz="2600" dirty="0">
                <a:solidFill>
                  <a:schemeClr val="bg1"/>
                </a:solidFill>
                <a:latin typeface="Century Gothic"/>
                <a:cs typeface="Century Gothic"/>
              </a:rPr>
              <a:t>seating arrangements.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1983" y="1928847"/>
            <a:ext cx="8477737" cy="79355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r>
              <a:rPr lang="en-US" sz="3600" b="0" cap="none" dirty="0" smtClean="0">
                <a:solidFill>
                  <a:srgbClr val="198EA2"/>
                </a:solidFill>
              </a:rPr>
              <a:t>To promote participation:</a:t>
            </a:r>
            <a:endParaRPr lang="en-US" sz="3600" b="0" cap="none" dirty="0">
              <a:solidFill>
                <a:srgbClr val="198EA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09749" y="2813665"/>
            <a:ext cx="2490989" cy="2988766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80158" y="2813665"/>
            <a:ext cx="2656888" cy="2988766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78395" y="3401173"/>
            <a:ext cx="256929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entury Gothic"/>
                <a:cs typeface="Century Gothic"/>
              </a:rPr>
              <a:t>Select materials that motivate shared play.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48801" y="3226005"/>
            <a:ext cx="265688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entury Gothic"/>
                <a:cs typeface="Century Gothic"/>
              </a:rPr>
              <a:t>Design activities </a:t>
            </a:r>
            <a:r>
              <a:rPr lang="en-US" sz="2600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26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600" dirty="0" smtClean="0">
                <a:solidFill>
                  <a:schemeClr val="bg1"/>
                </a:solidFill>
                <a:latin typeface="Century Gothic"/>
                <a:cs typeface="Century Gothic"/>
              </a:rPr>
              <a:t>that </a:t>
            </a:r>
            <a:r>
              <a:rPr lang="en-US" sz="2600" dirty="0">
                <a:solidFill>
                  <a:schemeClr val="bg1"/>
                </a:solidFill>
                <a:latin typeface="Century Gothic"/>
                <a:cs typeface="Century Gothic"/>
              </a:rPr>
              <a:t>promote social interactions.</a:t>
            </a:r>
          </a:p>
        </p:txBody>
      </p:sp>
    </p:spTree>
    <p:extLst>
      <p:ext uri="{BB962C8B-B14F-4D97-AF65-F5344CB8AC3E}">
        <p14:creationId xmlns:p14="http://schemas.microsoft.com/office/powerpoint/2010/main" val="4053017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4" grpId="0" animBg="1"/>
      <p:bldP spid="15" grpId="0" animBg="1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" y="457200"/>
            <a:ext cx="9142216" cy="1143000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Social adjustments</a:t>
            </a:r>
            <a:br>
              <a:rPr lang="en-US" sz="2200" b="1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groupings, materials, activities</a:t>
            </a:r>
            <a:endParaRPr lang="en-US" strike="sngStrike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84384" y="6096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 cap="all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endParaRPr lang="en-US" sz="3100" dirty="0"/>
          </a:p>
        </p:txBody>
      </p:sp>
      <p:pic>
        <p:nvPicPr>
          <p:cNvPr id="4" name="Picture 3" descr="girls_playing_in_sand_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1623" y="1919292"/>
            <a:ext cx="4706403" cy="3176678"/>
          </a:xfrm>
          <a:prstGeom prst="rect">
            <a:avLst/>
          </a:prstGeom>
          <a:ln w="19050" cmpd="sng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 descr="Suquamish_Marva_034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71" y="1931065"/>
            <a:ext cx="3199506" cy="1879154"/>
          </a:xfrm>
          <a:prstGeom prst="rect">
            <a:avLst/>
          </a:prstGeom>
          <a:ln w="19050" cmpd="sng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8" name="Picture 7" descr="Child_sized_chairs_01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845" y="3992817"/>
            <a:ext cx="3199085" cy="2377174"/>
          </a:xfrm>
          <a:prstGeom prst="rect">
            <a:avLst/>
          </a:prstGeom>
          <a:ln w="19050" cmpd="sng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3888063" y="5240717"/>
            <a:ext cx="4766010" cy="1147196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79038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331982" y="1982568"/>
            <a:ext cx="8477737" cy="452232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pPr algn="ctr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1983" y="651582"/>
            <a:ext cx="8477737" cy="1143000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solidFill>
                  <a:srgbClr val="198EA2"/>
                </a:solidFill>
              </a:rPr>
              <a:t>3. TEMPORAL adjustments</a:t>
            </a:r>
            <a:r>
              <a:rPr lang="en-US" sz="2000" dirty="0" smtClean="0">
                <a:solidFill>
                  <a:srgbClr val="198EA2"/>
                </a:solidFill>
              </a:rPr>
              <a:t> </a:t>
            </a:r>
            <a:endParaRPr lang="en-US" sz="2000" dirty="0">
              <a:solidFill>
                <a:srgbClr val="198EA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4291" y="2441434"/>
            <a:ext cx="3570194" cy="2499757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34291" y="2780788"/>
            <a:ext cx="356198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entury Gothic"/>
                <a:cs typeface="Century Gothic"/>
              </a:rPr>
              <a:t>Adjust </a:t>
            </a:r>
            <a:r>
              <a:rPr lang="en-US" sz="3600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36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3600" dirty="0" smtClean="0">
                <a:solidFill>
                  <a:schemeClr val="bg1"/>
                </a:solidFill>
                <a:latin typeface="Century Gothic"/>
                <a:cs typeface="Century Gothic"/>
              </a:rPr>
              <a:t>the </a:t>
            </a:r>
            <a:br>
              <a:rPr lang="en-US" sz="36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3600" dirty="0" smtClean="0">
                <a:solidFill>
                  <a:schemeClr val="bg1"/>
                </a:solidFill>
                <a:latin typeface="Century Gothic"/>
                <a:cs typeface="Century Gothic"/>
              </a:rPr>
              <a:t>schedule</a:t>
            </a:r>
            <a:r>
              <a:rPr lang="en-US" sz="3600" dirty="0">
                <a:solidFill>
                  <a:schemeClr val="bg1"/>
                </a:solidFill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71450" y="2441434"/>
            <a:ext cx="3452496" cy="2499757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8751" y="2788086"/>
            <a:ext cx="345249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entury Gothic"/>
                <a:cs typeface="Century Gothic"/>
              </a:rPr>
              <a:t>Adjust the time spent on various tasks.</a:t>
            </a:r>
          </a:p>
        </p:txBody>
      </p:sp>
    </p:spTree>
    <p:extLst>
      <p:ext uri="{BB962C8B-B14F-4D97-AF65-F5344CB8AC3E}">
        <p14:creationId xmlns:p14="http://schemas.microsoft.com/office/powerpoint/2010/main" val="166048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_Choice_Schedule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8646" y="1947126"/>
            <a:ext cx="4342219" cy="2233491"/>
          </a:xfrm>
          <a:prstGeom prst="rect">
            <a:avLst/>
          </a:prstGeom>
          <a:ln w="19050" cmpd="sng">
            <a:solidFill>
              <a:srgbClr val="A6A6A6"/>
            </a:solidFill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31984" y="333279"/>
            <a:ext cx="8477737" cy="1320800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Temporal adjustments</a:t>
            </a:r>
            <a:br>
              <a:rPr lang="en-US" sz="2200" b="1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Schedules and time</a:t>
            </a:r>
            <a:endParaRPr lang="en-US" strike="sngStrike" dirty="0">
              <a:solidFill>
                <a:srgbClr val="000000"/>
              </a:solidFill>
            </a:endParaRPr>
          </a:p>
        </p:txBody>
      </p:sp>
      <p:pic>
        <p:nvPicPr>
          <p:cNvPr id="8" name="Picture 7" descr="Pickle_painting_with_watercolor_6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520" y="1944308"/>
            <a:ext cx="3460220" cy="4435908"/>
          </a:xfrm>
          <a:prstGeom prst="rect">
            <a:avLst/>
          </a:prstGeom>
          <a:ln w="19050" cmpd="sng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3984" y="4388072"/>
            <a:ext cx="2210893" cy="2007823"/>
          </a:xfrm>
          <a:prstGeom prst="rect">
            <a:avLst/>
          </a:prstGeom>
          <a:ln w="19050" cmpd="sng">
            <a:solidFill>
              <a:srgbClr val="A6A6A6"/>
            </a:solidFill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678687" y="4343335"/>
            <a:ext cx="1970543" cy="2052561"/>
          </a:xfrm>
          <a:prstGeom prst="rect">
            <a:avLst/>
          </a:prstGeom>
          <a:solidFill>
            <a:srgbClr val="198EA2"/>
          </a:solidFill>
        </p:spPr>
        <p:txBody>
          <a:bodyPr wrap="none" rtlCol="0">
            <a:noAutofit/>
          </a:bodyPr>
          <a:lstStyle/>
          <a:p>
            <a:pPr lvl="0" algn="ctr"/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36523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Insert video 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“Adjusting Time at Circle” </a:t>
            </a: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(on N drive: Product </a:t>
            </a:r>
            <a:r>
              <a:rPr lang="en-US" dirty="0" err="1">
                <a:solidFill>
                  <a:srgbClr val="FF0000"/>
                </a:solidFill>
              </a:rPr>
              <a:t>Dev</a:t>
            </a:r>
            <a:r>
              <a:rPr lang="en-US" dirty="0">
                <a:solidFill>
                  <a:srgbClr val="FF0000"/>
                </a:solidFill>
              </a:rPr>
              <a:t>/15 min in-service/Curriculum Modification-Environmental Support/Video)</a:t>
            </a:r>
          </a:p>
          <a:p>
            <a:pPr marL="0" indent="0" algn="ctr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Adjusting Time at Circle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Curriculum Modification</a:t>
            </a:r>
            <a:endParaRPr lang="en-US" sz="2200" dirty="0"/>
          </a:p>
        </p:txBody>
      </p:sp>
      <p:pic>
        <p:nvPicPr>
          <p:cNvPr id="12" name="Content Placeholder 3" title="Ongoing Child Assessment block of the house is highlighted.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613" y="1874889"/>
            <a:ext cx="8245596" cy="2646018"/>
          </a:xfrm>
        </p:spPr>
      </p:pic>
      <p:sp>
        <p:nvSpPr>
          <p:cNvPr id="5" name="Rectangle 4"/>
          <p:cNvSpPr/>
          <p:nvPr/>
        </p:nvSpPr>
        <p:spPr>
          <a:xfrm>
            <a:off x="442805" y="1874889"/>
            <a:ext cx="8365821" cy="26460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805" y="5245492"/>
            <a:ext cx="8255000" cy="996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209" y="3995615"/>
            <a:ext cx="8255000" cy="1128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14"/>
          <a:stretch/>
        </p:blipFill>
        <p:spPr>
          <a:xfrm>
            <a:off x="442805" y="2022231"/>
            <a:ext cx="8255000" cy="18561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72393" y="2724629"/>
            <a:ext cx="52244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Intensive, </a:t>
            </a:r>
            <a:b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Individualized </a:t>
            </a:r>
            <a:b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dirty="0" smtClean="0">
                <a:solidFill>
                  <a:schemeClr val="bg1"/>
                </a:solidFill>
                <a:latin typeface="Century Gothic"/>
                <a:cs typeface="Century Gothic"/>
              </a:rPr>
              <a:t>Teaching</a:t>
            </a:r>
            <a:endParaRPr lang="en-US" sz="22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5771" y="4339992"/>
            <a:ext cx="522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Embedded Teaching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1715" y="5511876"/>
            <a:ext cx="6283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Curriculum Modification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79752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Modification Match: Part 1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913033" y="2139071"/>
            <a:ext cx="1650028" cy="2371180"/>
            <a:chOff x="526178" y="2438316"/>
            <a:chExt cx="1650028" cy="2371180"/>
          </a:xfrm>
        </p:grpSpPr>
        <p:pic>
          <p:nvPicPr>
            <p:cNvPr id="10" name="Picture 9" descr="Auburn_Marty_001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6178" y="2438316"/>
              <a:ext cx="1444591" cy="2371180"/>
            </a:xfrm>
            <a:prstGeom prst="rect">
              <a:avLst/>
            </a:prstGeom>
            <a:ln>
              <a:solidFill>
                <a:srgbClr val="A6A6A6"/>
              </a:solidFill>
            </a:ln>
          </p:spPr>
        </p:pic>
        <p:grpSp>
          <p:nvGrpSpPr>
            <p:cNvPr id="4" name="Group 3"/>
            <p:cNvGrpSpPr/>
            <p:nvPr/>
          </p:nvGrpSpPr>
          <p:grpSpPr>
            <a:xfrm>
              <a:off x="1747160" y="2592260"/>
              <a:ext cx="429046" cy="467952"/>
              <a:chOff x="1100667" y="4283965"/>
              <a:chExt cx="429046" cy="467952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100667" y="4323292"/>
                <a:ext cx="428625" cy="428625"/>
              </a:xfrm>
              <a:prstGeom prst="ellipse">
                <a:avLst/>
              </a:prstGeom>
              <a:solidFill>
                <a:srgbClr val="198EA2"/>
              </a:solidFill>
              <a:ln>
                <a:solidFill>
                  <a:srgbClr val="A6A6A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105958" y="4283965"/>
                <a:ext cx="42375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A</a:t>
                </a:r>
                <a:endParaRPr lang="en-US" sz="2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27" name="Group 26"/>
          <p:cNvGrpSpPr/>
          <p:nvPr/>
        </p:nvGrpSpPr>
        <p:grpSpPr>
          <a:xfrm>
            <a:off x="1947754" y="4790623"/>
            <a:ext cx="2455757" cy="1346970"/>
            <a:chOff x="2013444" y="4557066"/>
            <a:chExt cx="2455757" cy="13469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3444" y="4557066"/>
              <a:ext cx="2239819" cy="1346970"/>
            </a:xfrm>
            <a:prstGeom prst="rect">
              <a:avLst/>
            </a:prstGeom>
            <a:ln>
              <a:solidFill>
                <a:srgbClr val="A6A6A6"/>
              </a:solidFill>
            </a:ln>
          </p:spPr>
        </p:pic>
        <p:grpSp>
          <p:nvGrpSpPr>
            <p:cNvPr id="14" name="Group 13"/>
            <p:cNvGrpSpPr/>
            <p:nvPr/>
          </p:nvGrpSpPr>
          <p:grpSpPr>
            <a:xfrm>
              <a:off x="4040155" y="5235001"/>
              <a:ext cx="429046" cy="467952"/>
              <a:chOff x="1100667" y="4283965"/>
              <a:chExt cx="429046" cy="467952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1100667" y="4323292"/>
                <a:ext cx="428625" cy="428625"/>
              </a:xfrm>
              <a:prstGeom prst="ellipse">
                <a:avLst/>
              </a:prstGeom>
              <a:solidFill>
                <a:srgbClr val="198EA2"/>
              </a:solidFill>
              <a:ln>
                <a:solidFill>
                  <a:srgbClr val="A6A6A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105958" y="4283965"/>
                <a:ext cx="42375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B</a:t>
                </a:r>
                <a:endParaRPr lang="en-US" sz="2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3905435" y="2432171"/>
            <a:ext cx="2027130" cy="1830917"/>
            <a:chOff x="3876237" y="2607338"/>
            <a:chExt cx="2027130" cy="1830917"/>
          </a:xfrm>
        </p:grpSpPr>
        <p:pic>
          <p:nvPicPr>
            <p:cNvPr id="6" name="Picture 5" descr="EEU_Curriculum_Modifications_P032.jp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76237" y="2607338"/>
              <a:ext cx="1836208" cy="1830917"/>
            </a:xfrm>
            <a:prstGeom prst="rect">
              <a:avLst/>
            </a:prstGeom>
            <a:ln>
              <a:solidFill>
                <a:srgbClr val="A6A6A6"/>
              </a:solidFill>
            </a:ln>
          </p:spPr>
        </p:pic>
        <p:grpSp>
          <p:nvGrpSpPr>
            <p:cNvPr id="17" name="Group 16"/>
            <p:cNvGrpSpPr/>
            <p:nvPr/>
          </p:nvGrpSpPr>
          <p:grpSpPr>
            <a:xfrm>
              <a:off x="5474321" y="3753346"/>
              <a:ext cx="429046" cy="467952"/>
              <a:chOff x="1100667" y="4283965"/>
              <a:chExt cx="429046" cy="467952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1100667" y="4323292"/>
                <a:ext cx="428625" cy="428625"/>
              </a:xfrm>
              <a:prstGeom prst="ellipse">
                <a:avLst/>
              </a:prstGeom>
              <a:solidFill>
                <a:srgbClr val="198EA2"/>
              </a:solidFill>
              <a:ln>
                <a:solidFill>
                  <a:srgbClr val="A6A6A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105958" y="4283965"/>
                <a:ext cx="42375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C</a:t>
                </a:r>
                <a:endParaRPr lang="en-US" sz="2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6261749" y="2838189"/>
            <a:ext cx="1998813" cy="3058014"/>
            <a:chOff x="6641303" y="2254297"/>
            <a:chExt cx="1998813" cy="30580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4419" y="2254297"/>
              <a:ext cx="1785697" cy="3058014"/>
            </a:xfrm>
            <a:prstGeom prst="rect">
              <a:avLst/>
            </a:prstGeom>
            <a:ln>
              <a:solidFill>
                <a:srgbClr val="A6A6A6"/>
              </a:solidFill>
            </a:ln>
          </p:spPr>
        </p:pic>
        <p:grpSp>
          <p:nvGrpSpPr>
            <p:cNvPr id="24" name="Group 23"/>
            <p:cNvGrpSpPr/>
            <p:nvPr/>
          </p:nvGrpSpPr>
          <p:grpSpPr>
            <a:xfrm>
              <a:off x="6641303" y="4489638"/>
              <a:ext cx="429046" cy="467952"/>
              <a:chOff x="1100667" y="4283965"/>
              <a:chExt cx="429046" cy="467952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1100667" y="4323292"/>
                <a:ext cx="428625" cy="428625"/>
              </a:xfrm>
              <a:prstGeom prst="ellipse">
                <a:avLst/>
              </a:prstGeom>
              <a:solidFill>
                <a:srgbClr val="198EA2"/>
              </a:solidFill>
              <a:ln>
                <a:solidFill>
                  <a:srgbClr val="A6A6A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05958" y="4283965"/>
                <a:ext cx="42375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smtClean="0">
                    <a:solidFill>
                      <a:schemeClr val="bg1"/>
                    </a:solidFill>
                    <a:latin typeface="Century Gothic"/>
                    <a:cs typeface="Century Gothic"/>
                  </a:rPr>
                  <a:t>D</a:t>
                </a:r>
                <a:endParaRPr lang="en-US" sz="2400" b="1" dirty="0">
                  <a:solidFill>
                    <a:schemeClr val="bg1"/>
                  </a:solidFill>
                  <a:latin typeface="Century Gothic"/>
                  <a:cs typeface="Century Gothic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9855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ghline_Heather_P028r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472" y="4164480"/>
            <a:ext cx="1588980" cy="18403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 descr="Highline_Heather_P031re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220" y="4164480"/>
            <a:ext cx="1505660" cy="183230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Modification match: part 2 </a:t>
            </a:r>
            <a:endParaRPr lang="en-US" dirty="0"/>
          </a:p>
        </p:txBody>
      </p:sp>
      <p:pic>
        <p:nvPicPr>
          <p:cNvPr id="14" name="Content Placeholder 5" descr="EEU_Curriculum_Modifications_P016.jpg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1382" y="2204195"/>
            <a:ext cx="3021846" cy="14816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 descr="Boys_playing_with_magnet_game_1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068" y="4164168"/>
            <a:ext cx="3278065" cy="184391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 descr="Viet_and_a_basket_of_books.JPG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222" y="2015913"/>
            <a:ext cx="2576597" cy="186523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4642220" y="3454102"/>
            <a:ext cx="429046" cy="467952"/>
            <a:chOff x="1100667" y="4283965"/>
            <a:chExt cx="429046" cy="467952"/>
          </a:xfrm>
        </p:grpSpPr>
        <p:sp>
          <p:nvSpPr>
            <p:cNvPr id="19" name="Oval 18"/>
            <p:cNvSpPr/>
            <p:nvPr/>
          </p:nvSpPr>
          <p:spPr>
            <a:xfrm>
              <a:off x="1100667" y="4323292"/>
              <a:ext cx="428625" cy="428625"/>
            </a:xfrm>
            <a:prstGeom prst="ellipse">
              <a:avLst/>
            </a:prstGeom>
            <a:solidFill>
              <a:srgbClr val="198E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05958" y="4283965"/>
              <a:ext cx="4237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C</a:t>
              </a:r>
              <a:endParaRPr lang="en-US" sz="24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44332" y="2438722"/>
            <a:ext cx="429046" cy="467952"/>
            <a:chOff x="1100667" y="4283965"/>
            <a:chExt cx="429046" cy="467952"/>
          </a:xfrm>
        </p:grpSpPr>
        <p:sp>
          <p:nvSpPr>
            <p:cNvPr id="22" name="Oval 21"/>
            <p:cNvSpPr/>
            <p:nvPr/>
          </p:nvSpPr>
          <p:spPr>
            <a:xfrm>
              <a:off x="1100667" y="4323292"/>
              <a:ext cx="428625" cy="428625"/>
            </a:xfrm>
            <a:prstGeom prst="ellipse">
              <a:avLst/>
            </a:prstGeom>
            <a:solidFill>
              <a:srgbClr val="198E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05958" y="4283965"/>
              <a:ext cx="42375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A</a:t>
              </a:r>
              <a:endParaRPr lang="en-US" sz="24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488091" y="4270693"/>
            <a:ext cx="429046" cy="467952"/>
            <a:chOff x="1100667" y="4283965"/>
            <a:chExt cx="429046" cy="467952"/>
          </a:xfrm>
        </p:grpSpPr>
        <p:sp>
          <p:nvSpPr>
            <p:cNvPr id="25" name="Oval 24"/>
            <p:cNvSpPr/>
            <p:nvPr/>
          </p:nvSpPr>
          <p:spPr>
            <a:xfrm>
              <a:off x="1100667" y="4323292"/>
              <a:ext cx="428625" cy="428625"/>
            </a:xfrm>
            <a:prstGeom prst="ellipse">
              <a:avLst/>
            </a:prstGeom>
            <a:solidFill>
              <a:srgbClr val="198E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05958" y="4283965"/>
              <a:ext cx="4237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B</a:t>
              </a:r>
              <a:endParaRPr lang="en-US" sz="24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655885" y="5796098"/>
            <a:ext cx="429046" cy="467952"/>
            <a:chOff x="1100667" y="4283965"/>
            <a:chExt cx="429046" cy="467952"/>
          </a:xfrm>
        </p:grpSpPr>
        <p:sp>
          <p:nvSpPr>
            <p:cNvPr id="28" name="Oval 27"/>
            <p:cNvSpPr/>
            <p:nvPr/>
          </p:nvSpPr>
          <p:spPr>
            <a:xfrm>
              <a:off x="1100667" y="4323292"/>
              <a:ext cx="428625" cy="428625"/>
            </a:xfrm>
            <a:prstGeom prst="ellipse">
              <a:avLst/>
            </a:prstGeom>
            <a:solidFill>
              <a:srgbClr val="198EA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05958" y="4283965"/>
              <a:ext cx="4237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latin typeface="Century Gothic"/>
                  <a:cs typeface="Century Gothic"/>
                </a:rPr>
                <a:t>D</a:t>
              </a:r>
              <a:endParaRPr lang="en-US" sz="2400" b="1" dirty="0">
                <a:solidFill>
                  <a:schemeClr val="bg1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8457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8118" y="4706472"/>
            <a:ext cx="8157881" cy="1360532"/>
          </a:xfrm>
          <a:prstGeom prst="round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354" y="1939868"/>
            <a:ext cx="8546352" cy="2632132"/>
          </a:xfrm>
        </p:spPr>
        <p:txBody>
          <a:bodyPr>
            <a:noAutofit/>
          </a:bodyPr>
          <a:lstStyle/>
          <a:p>
            <a:pPr marL="0" indent="0">
              <a:spcBef>
                <a:spcPts val="1700"/>
              </a:spcBef>
              <a:buNone/>
            </a:pPr>
            <a:r>
              <a:rPr lang="en-US" sz="2600" b="1" dirty="0" smtClean="0"/>
              <a:t>Curriculum</a:t>
            </a:r>
            <a:r>
              <a:rPr lang="en-US" sz="2600" dirty="0" smtClean="0"/>
              <a:t> </a:t>
            </a:r>
            <a:r>
              <a:rPr lang="en-US" sz="2600" b="1" dirty="0" smtClean="0"/>
              <a:t>Modifications</a:t>
            </a:r>
            <a:r>
              <a:rPr lang="en-US" sz="2600" dirty="0" smtClean="0"/>
              <a:t> promote participation.</a:t>
            </a:r>
          </a:p>
          <a:p>
            <a:pPr marL="0" indent="0">
              <a:spcBef>
                <a:spcPts val="1700"/>
              </a:spcBef>
              <a:buNone/>
            </a:pPr>
            <a:r>
              <a:rPr lang="en-US" sz="2600" b="1" dirty="0" smtClean="0"/>
              <a:t>Environmental Support: </a:t>
            </a:r>
            <a:r>
              <a:rPr lang="en-US" sz="2600" dirty="0" smtClean="0"/>
              <a:t>A change to the…</a:t>
            </a:r>
            <a:endParaRPr lang="en-US" sz="2600" b="1" dirty="0" smtClean="0"/>
          </a:p>
          <a:p>
            <a:pPr lvl="1">
              <a:buFont typeface="Arial"/>
              <a:buChar char="•"/>
            </a:pPr>
            <a:r>
              <a:rPr lang="en-US" sz="2400" dirty="0" smtClean="0"/>
              <a:t>physical environment.</a:t>
            </a:r>
            <a:endParaRPr lang="en-US" sz="2400" dirty="0"/>
          </a:p>
          <a:p>
            <a:pPr lvl="1">
              <a:buFont typeface="Arial"/>
              <a:buChar char="•"/>
            </a:pPr>
            <a:r>
              <a:rPr lang="en-US" sz="2400" dirty="0" smtClean="0"/>
              <a:t>social environment.</a:t>
            </a:r>
            <a:endParaRPr lang="en-US" sz="2400" dirty="0"/>
          </a:p>
          <a:p>
            <a:pPr lvl="1">
              <a:buFont typeface="Arial"/>
              <a:buChar char="•"/>
            </a:pPr>
            <a:r>
              <a:rPr lang="en-US" sz="2400" dirty="0" smtClean="0"/>
              <a:t>temporal environment.</a:t>
            </a:r>
            <a:endParaRPr lang="en-US" sz="2400" dirty="0"/>
          </a:p>
          <a:p>
            <a:pPr marL="0" indent="0">
              <a:spcBef>
                <a:spcPts val="3600"/>
              </a:spcBef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 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105353"/>
            <a:ext cx="91439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chemeClr val="bg1"/>
                </a:solidFill>
                <a:latin typeface="Century Gothic"/>
                <a:cs typeface="Century Gothic"/>
              </a:rPr>
              <a:t>Let the </a:t>
            </a:r>
            <a:r>
              <a:rPr lang="en-US" sz="3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ENVIRONMENT </a:t>
            </a:r>
            <a:r>
              <a:rPr lang="en-US" sz="3400" dirty="0" smtClean="0">
                <a:solidFill>
                  <a:schemeClr val="bg1"/>
                </a:solidFill>
                <a:latin typeface="Century Gothic"/>
                <a:cs typeface="Century Gothic"/>
              </a:rPr>
              <a:t>do the </a:t>
            </a:r>
            <a:r>
              <a:rPr lang="en-US" sz="3400" b="1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talking</a:t>
            </a:r>
            <a:r>
              <a:rPr lang="en-US" sz="3400" dirty="0" smtClean="0">
                <a:solidFill>
                  <a:schemeClr val="bg1"/>
                </a:solidFill>
                <a:latin typeface="Century Gothic"/>
                <a:cs typeface="Century Gothic"/>
              </a:rPr>
              <a:t>.</a:t>
            </a:r>
            <a:endParaRPr lang="en-US" sz="3400" i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27805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805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11113" y="4782576"/>
            <a:ext cx="7164907" cy="1249730"/>
          </a:xfrm>
          <a:prstGeom prst="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1113" y="3477338"/>
            <a:ext cx="7164907" cy="1065745"/>
          </a:xfrm>
          <a:prstGeom prst="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11113" y="2163285"/>
            <a:ext cx="7164907" cy="1065745"/>
          </a:xfrm>
          <a:prstGeom prst="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5154" y="2420471"/>
            <a:ext cx="6856211" cy="393587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Define </a:t>
            </a:r>
            <a:r>
              <a:rPr lang="en-US" b="1" dirty="0" smtClean="0">
                <a:solidFill>
                  <a:schemeClr val="bg1"/>
                </a:solidFill>
              </a:rPr>
              <a:t>environmental supports.</a:t>
            </a:r>
          </a:p>
          <a:p>
            <a:pPr marL="0" indent="0">
              <a:lnSpc>
                <a:spcPct val="50000"/>
              </a:lnSpc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Provide strategies and examples.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Discuss application based on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individual children’s needs.</a:t>
            </a:r>
          </a:p>
        </p:txBody>
      </p:sp>
    </p:spTree>
    <p:extLst>
      <p:ext uri="{BB962C8B-B14F-4D97-AF65-F5344CB8AC3E}">
        <p14:creationId xmlns:p14="http://schemas.microsoft.com/office/powerpoint/2010/main" val="226438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What</a:t>
            </a:r>
            <a:r>
              <a:rPr lang="en-US" sz="3200" dirty="0"/>
              <a:t> </a:t>
            </a:r>
            <a:r>
              <a:rPr lang="en-US" sz="3200" dirty="0" smtClean="0"/>
              <a:t>is curriculum modification?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67" y="2183305"/>
            <a:ext cx="76581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00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 smtClean="0"/>
              <a:t> Types of Curriculum Modifications</a:t>
            </a:r>
            <a:endParaRPr lang="en-US" sz="3400" dirty="0"/>
          </a:p>
        </p:txBody>
      </p:sp>
      <p:sp>
        <p:nvSpPr>
          <p:cNvPr id="5" name="Rectangle 4"/>
          <p:cNvSpPr/>
          <p:nvPr/>
        </p:nvSpPr>
        <p:spPr>
          <a:xfrm>
            <a:off x="473365" y="1889891"/>
            <a:ext cx="3867726" cy="1065745"/>
          </a:xfrm>
          <a:prstGeom prst="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Environmental Support</a:t>
            </a:r>
          </a:p>
        </p:txBody>
      </p:sp>
      <p:sp>
        <p:nvSpPr>
          <p:cNvPr id="6" name="Rectangle 5"/>
          <p:cNvSpPr/>
          <p:nvPr/>
        </p:nvSpPr>
        <p:spPr>
          <a:xfrm>
            <a:off x="4805218" y="1889891"/>
            <a:ext cx="3867726" cy="1065745"/>
          </a:xfrm>
          <a:prstGeom prst="rect">
            <a:avLst/>
          </a:prstGeom>
          <a:solidFill>
            <a:srgbClr val="444E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Special Equipment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473365" y="3061788"/>
            <a:ext cx="3867726" cy="1065745"/>
          </a:xfrm>
          <a:prstGeom prst="rect">
            <a:avLst/>
          </a:prstGeom>
          <a:solidFill>
            <a:srgbClr val="6847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Materials Adaptation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4805218" y="3061788"/>
            <a:ext cx="3867726" cy="1065745"/>
          </a:xfrm>
          <a:prstGeom prst="rect">
            <a:avLst/>
          </a:prstGeom>
          <a:solidFill>
            <a:srgbClr val="48C4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Adult Support</a:t>
            </a:r>
          </a:p>
        </p:txBody>
      </p:sp>
      <p:sp>
        <p:nvSpPr>
          <p:cNvPr id="9" name="Rectangle 8"/>
          <p:cNvSpPr/>
          <p:nvPr/>
        </p:nvSpPr>
        <p:spPr>
          <a:xfrm>
            <a:off x="473365" y="4233685"/>
            <a:ext cx="3867726" cy="1065745"/>
          </a:xfrm>
          <a:prstGeom prst="rect">
            <a:avLst/>
          </a:prstGeom>
          <a:solidFill>
            <a:srgbClr val="BC2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 smtClean="0">
                <a:latin typeface="Century Gothic"/>
                <a:cs typeface="Century Gothic"/>
              </a:rPr>
              <a:t>Simplify the Activity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05218" y="4233685"/>
            <a:ext cx="3867726" cy="106574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Peer Support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3365" y="5405582"/>
            <a:ext cx="3867726" cy="1065745"/>
          </a:xfrm>
          <a:prstGeom prst="rect">
            <a:avLst/>
          </a:prstGeom>
          <a:solidFill>
            <a:srgbClr val="E15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Child Preferences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05218" y="5405582"/>
            <a:ext cx="3867726" cy="106574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dirty="0">
                <a:latin typeface="Century Gothic"/>
                <a:cs typeface="Century Gothic"/>
              </a:rPr>
              <a:t>Invisible Support</a:t>
            </a:r>
          </a:p>
        </p:txBody>
      </p:sp>
    </p:spTree>
    <p:extLst>
      <p:ext uri="{BB962C8B-B14F-4D97-AF65-F5344CB8AC3E}">
        <p14:creationId xmlns:p14="http://schemas.microsoft.com/office/powerpoint/2010/main" val="888282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8E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6049818"/>
            <a:ext cx="9144000" cy="8081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3" y="651582"/>
            <a:ext cx="8477737" cy="1143000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FFFFFF"/>
                </a:solidFill>
              </a:rPr>
              <a:t>Environmental support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1" y="2475518"/>
            <a:ext cx="7631547" cy="15033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Altering the physical, social, and temporal environment to promote participation, engagement, and learning.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3412" y="2256154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FF"/>
                </a:solidFill>
                <a:latin typeface="Arial Black"/>
                <a:cs typeface="Arial Black"/>
              </a:rPr>
              <a:t>“</a:t>
            </a:r>
            <a:endParaRPr lang="en-US" sz="66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>
            <a:off x="8058695" y="3060443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FFFF"/>
                </a:solidFill>
                <a:latin typeface="Arial Black"/>
                <a:cs typeface="Arial Black"/>
              </a:rPr>
              <a:t>“</a:t>
            </a:r>
            <a:endParaRPr lang="en-US" sz="6600" dirty="0">
              <a:solidFill>
                <a:srgbClr val="FFFFFF"/>
              </a:solidFill>
              <a:latin typeface="Arial Black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51308" y="6365968"/>
            <a:ext cx="858412" cy="246016"/>
          </a:xfrm>
          <a:prstGeom prst="rect">
            <a:avLst/>
          </a:prstGeom>
          <a:solidFill>
            <a:srgbClr val="444E5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96668" y="6365968"/>
            <a:ext cx="858412" cy="246016"/>
          </a:xfrm>
          <a:prstGeom prst="rect">
            <a:avLst/>
          </a:prstGeom>
          <a:solidFill>
            <a:srgbClr val="6847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85141" y="6365968"/>
            <a:ext cx="858412" cy="246016"/>
          </a:xfrm>
          <a:prstGeom prst="rect">
            <a:avLst/>
          </a:prstGeom>
          <a:solidFill>
            <a:srgbClr val="49C3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89108" y="6365968"/>
            <a:ext cx="858412" cy="246016"/>
          </a:xfrm>
          <a:prstGeom prst="rect">
            <a:avLst/>
          </a:prstGeom>
          <a:solidFill>
            <a:srgbClr val="BC232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81959" y="6365968"/>
            <a:ext cx="858412" cy="24601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81548" y="6365968"/>
            <a:ext cx="858412" cy="246016"/>
          </a:xfrm>
          <a:prstGeom prst="rect">
            <a:avLst/>
          </a:prstGeom>
          <a:solidFill>
            <a:srgbClr val="E15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3988" y="6365968"/>
            <a:ext cx="858412" cy="2460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228" y="5969000"/>
            <a:ext cx="858412" cy="642984"/>
          </a:xfrm>
          <a:prstGeom prst="rect">
            <a:avLst/>
          </a:prstGeom>
          <a:solidFill>
            <a:srgbClr val="198E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01929" y="5685179"/>
            <a:ext cx="2563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buNone/>
            </a:pPr>
            <a:r>
              <a:rPr lang="en-US" sz="1400" dirty="0" smtClean="0">
                <a:latin typeface="Century Gothic"/>
                <a:cs typeface="Century Gothic"/>
              </a:rPr>
              <a:t>— </a:t>
            </a:r>
            <a:r>
              <a:rPr lang="en-US" sz="1400" dirty="0" err="1" smtClean="0">
                <a:latin typeface="Century Gothic"/>
                <a:cs typeface="Century Gothic"/>
              </a:rPr>
              <a:t>Sandall</a:t>
            </a:r>
            <a:r>
              <a:rPr lang="en-US" sz="1400" dirty="0" smtClean="0">
                <a:latin typeface="Century Gothic"/>
                <a:cs typeface="Century Gothic"/>
              </a:rPr>
              <a:t> &amp; Schwartz, 2008</a:t>
            </a:r>
          </a:p>
        </p:txBody>
      </p:sp>
    </p:spTree>
    <p:extLst>
      <p:ext uri="{BB962C8B-B14F-4D97-AF65-F5344CB8AC3E}">
        <p14:creationId xmlns:p14="http://schemas.microsoft.com/office/powerpoint/2010/main" val="700034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412795"/>
            <a:ext cx="8477737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Why </a:t>
            </a:r>
            <a:br>
              <a:rPr lang="en-US" sz="4000" dirty="0" smtClean="0"/>
            </a:br>
            <a:r>
              <a:rPr lang="en-US" dirty="0" smtClean="0"/>
              <a:t>Use </a:t>
            </a:r>
            <a:r>
              <a:rPr lang="en-US"/>
              <a:t>ENVIRONMENTAL </a:t>
            </a:r>
            <a:r>
              <a:rPr lang="en-US" smtClean="0"/>
              <a:t>SUPPORTs?</a:t>
            </a:r>
            <a:endParaRPr lang="en-US" dirty="0"/>
          </a:p>
        </p:txBody>
      </p:sp>
      <p:sp>
        <p:nvSpPr>
          <p:cNvPr id="7" name="Cross 6"/>
          <p:cNvSpPr/>
          <p:nvPr/>
        </p:nvSpPr>
        <p:spPr>
          <a:xfrm>
            <a:off x="2721382" y="3948550"/>
            <a:ext cx="427182" cy="427182"/>
          </a:xfrm>
          <a:prstGeom prst="plus">
            <a:avLst>
              <a:gd name="adj" fmla="val 38514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Equal 7"/>
          <p:cNvSpPr/>
          <p:nvPr/>
        </p:nvSpPr>
        <p:spPr>
          <a:xfrm>
            <a:off x="5360286" y="3887937"/>
            <a:ext cx="635000" cy="548409"/>
          </a:xfrm>
          <a:prstGeom prst="mathEqual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93543" y="3059550"/>
            <a:ext cx="1995551" cy="2105801"/>
          </a:xfrm>
          <a:prstGeom prst="roundRect">
            <a:avLst/>
          </a:prstGeom>
          <a:solidFill>
            <a:srgbClr val="1C8EA2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Participation</a:t>
            </a:r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80652" y="3059550"/>
            <a:ext cx="1995551" cy="2105801"/>
          </a:xfrm>
          <a:prstGeom prst="roundRect">
            <a:avLst/>
          </a:prstGeom>
          <a:solidFill>
            <a:srgbClr val="E154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Access</a:t>
            </a:r>
            <a:endParaRPr lang="en-US" sz="24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49819" y="2216732"/>
            <a:ext cx="2496091" cy="3715471"/>
          </a:xfrm>
          <a:prstGeom prst="roundRect">
            <a:avLst/>
          </a:prstGeom>
          <a:solidFill>
            <a:srgbClr val="00AA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</a:pPr>
            <a:r>
              <a:rPr lang="en-US" sz="3300" dirty="0" smtClean="0">
                <a:solidFill>
                  <a:schemeClr val="bg1"/>
                </a:solidFill>
                <a:latin typeface="Century Gothic"/>
                <a:cs typeface="Century Gothic"/>
              </a:rPr>
              <a:t>Increased learning</a:t>
            </a:r>
            <a:r>
              <a:rPr lang="en-US" sz="3300" dirty="0">
                <a:solidFill>
                  <a:schemeClr val="bg1"/>
                </a:solidFill>
                <a:latin typeface="Century Gothic"/>
                <a:cs typeface="Century Gothic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083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Let the environment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do the “talking”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883" y="2117120"/>
            <a:ext cx="8585589" cy="4174938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b="1" dirty="0" smtClean="0">
                <a:solidFill>
                  <a:srgbClr val="198EA2"/>
                </a:solidFill>
              </a:rPr>
              <a:t>Benefits:</a:t>
            </a:r>
            <a:endParaRPr lang="en-US" b="1" dirty="0">
              <a:solidFill>
                <a:srgbClr val="198EA2"/>
              </a:solidFill>
            </a:endParaRPr>
          </a:p>
          <a:p>
            <a:pPr>
              <a:lnSpc>
                <a:spcPct val="110000"/>
              </a:lnSpc>
            </a:pPr>
            <a:r>
              <a:rPr lang="en-US" dirty="0" smtClean="0"/>
              <a:t>Increases children’s independence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Doesn’t single out a particular child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Empowers children</a:t>
            </a:r>
          </a:p>
          <a:p>
            <a:pPr>
              <a:lnSpc>
                <a:spcPct val="110000"/>
              </a:lnSpc>
            </a:pPr>
            <a:r>
              <a:rPr lang="en-US" dirty="0" smtClean="0"/>
              <a:t>Allows teachers to be more efficient</a:t>
            </a:r>
            <a:endParaRPr lang="en-US" dirty="0"/>
          </a:p>
          <a:p>
            <a:pPr marL="0" indent="0">
              <a:lnSpc>
                <a:spcPct val="110000"/>
              </a:lnSpc>
              <a:buNone/>
            </a:pP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759364" y="10621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93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94121</TotalTime>
  <Words>441</Words>
  <Application>Microsoft Macintosh PowerPoint</Application>
  <PresentationFormat>On-screen Show (4:3)</PresentationFormat>
  <Paragraphs>155</Paragraphs>
  <Slides>33</Slides>
  <Notes>29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1_Powerpoint_template</vt:lpstr>
      <vt:lpstr>Curriculum modifications: environmental support</vt:lpstr>
      <vt:lpstr>Focus on  the roof</vt:lpstr>
      <vt:lpstr>Curriculum Modification</vt:lpstr>
      <vt:lpstr>objectives</vt:lpstr>
      <vt:lpstr>What is curriculum modification?</vt:lpstr>
      <vt:lpstr> Types of Curriculum Modifications</vt:lpstr>
      <vt:lpstr>Environmental support</vt:lpstr>
      <vt:lpstr>Why  Use ENVIRONMENTAL SUPPORTs?</vt:lpstr>
      <vt:lpstr>Let the environment  do the “talking”</vt:lpstr>
      <vt:lpstr>Three strategies for environmental support</vt:lpstr>
      <vt:lpstr>1. Physical adjustments</vt:lpstr>
      <vt:lpstr>Physical adjustments Changing the space</vt:lpstr>
      <vt:lpstr>Physical adjustments managing materials</vt:lpstr>
      <vt:lpstr>Physical adjustments defining boundaries</vt:lpstr>
      <vt:lpstr>Insert video “Blue tray”</vt:lpstr>
      <vt:lpstr>Physical adjustments adding visuals</vt:lpstr>
      <vt:lpstr>PowerPoint Presentation</vt:lpstr>
      <vt:lpstr>Physical adjustments visualS: to support play</vt:lpstr>
      <vt:lpstr>Insert video 2</vt:lpstr>
      <vt:lpstr>Physical adjustments visualS: for social emotional support</vt:lpstr>
      <vt:lpstr>Physical adjustments visuals: for communication</vt:lpstr>
      <vt:lpstr>Insert video 3</vt:lpstr>
      <vt:lpstr>Physical adjustments visuals: for dual language learners</vt:lpstr>
      <vt:lpstr>Insert Video 4</vt:lpstr>
      <vt:lpstr>2. SOCIAL adjustments </vt:lpstr>
      <vt:lpstr>Social adjustments groupings, materials, activities</vt:lpstr>
      <vt:lpstr>3. TEMPORAL adjustments </vt:lpstr>
      <vt:lpstr>Temporal adjustments Schedules and time</vt:lpstr>
      <vt:lpstr>Insert video 5</vt:lpstr>
      <vt:lpstr>Modification Match: Part 1</vt:lpstr>
      <vt:lpstr>Modification match: part 2 </vt:lpstr>
      <vt:lpstr>review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D. Cameron</dc:creator>
  <cp:lastModifiedBy>Prakarn</cp:lastModifiedBy>
  <cp:revision>498</cp:revision>
  <cp:lastPrinted>2013-10-02T21:27:07Z</cp:lastPrinted>
  <dcterms:created xsi:type="dcterms:W3CDTF">2012-06-21T21:51:01Z</dcterms:created>
  <dcterms:modified xsi:type="dcterms:W3CDTF">2014-07-11T22:06:31Z</dcterms:modified>
</cp:coreProperties>
</file>