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1"/>
    <p:sldMasterId id="2147483694" r:id="rId2"/>
    <p:sldMasterId id="2147483720" r:id="rId3"/>
  </p:sldMasterIdLst>
  <p:notesMasterIdLst>
    <p:notesMasterId r:id="rId22"/>
  </p:notesMasterIdLst>
  <p:handoutMasterIdLst>
    <p:handoutMasterId r:id="rId23"/>
  </p:handoutMasterIdLst>
  <p:sldIdLst>
    <p:sldId id="373" r:id="rId4"/>
    <p:sldId id="333" r:id="rId5"/>
    <p:sldId id="343" r:id="rId6"/>
    <p:sldId id="360" r:id="rId7"/>
    <p:sldId id="335" r:id="rId8"/>
    <p:sldId id="338" r:id="rId9"/>
    <p:sldId id="369" r:id="rId10"/>
    <p:sldId id="348" r:id="rId11"/>
    <p:sldId id="349" r:id="rId12"/>
    <p:sldId id="362" r:id="rId13"/>
    <p:sldId id="361" r:id="rId14"/>
    <p:sldId id="350" r:id="rId15"/>
    <p:sldId id="351" r:id="rId16"/>
    <p:sldId id="352" r:id="rId17"/>
    <p:sldId id="353" r:id="rId18"/>
    <p:sldId id="370" r:id="rId19"/>
    <p:sldId id="356" r:id="rId20"/>
    <p:sldId id="375" r:id="rId21"/>
  </p:sldIdLst>
  <p:sldSz cx="9144000" cy="6858000" type="screen4x3"/>
  <p:notesSz cx="7010400" cy="92964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6433" autoAdjust="0"/>
  </p:normalViewPr>
  <p:slideViewPr>
    <p:cSldViewPr snapToGrid="0">
      <p:cViewPr>
        <p:scale>
          <a:sx n="187" d="100"/>
          <a:sy n="187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rtl="0">
              <a:defRPr sz="1200"/>
            </a:lvl1pPr>
          </a:lstStyle>
          <a:p>
            <a:pPr rtl="0"/>
            <a:r>
              <a:rPr lang="en-US" dirty="0" smtClean="0"/>
              <a:t>2/10/14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rtl="0">
              <a:defRPr sz="1200"/>
            </a:lvl1pPr>
          </a:lstStyle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22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rtl="0">
              <a:defRPr sz="1200"/>
            </a:lvl1pPr>
          </a:lstStyle>
          <a:p>
            <a:pPr rtl="0"/>
            <a:r>
              <a:rPr lang="en-US" dirty="0" smtClean="0"/>
              <a:t>2/10/14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rt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rtl="0">
              <a:defRPr sz="1200"/>
            </a:lvl1pPr>
          </a:lstStyle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0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defTabSz="931774" rtl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14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5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89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70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69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/>
                </a:solidFill>
              </a:rPr>
              <a:t>15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00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7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27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CD1D0-D2E6-014E-BFD7-4A23BDD99E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1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8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7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4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5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2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5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4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 rtlCol="0">
            <a:normAutofit/>
          </a:bodyPr>
          <a:lstStyle>
            <a:lvl1pPr algn="l" rtl="0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2/10/14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srgbClr val="005DAA"/>
                </a:solidFill>
              </a:rPr>
              <a:t>2/10/14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dirty="0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srgbClr val="005DAA"/>
                </a:solidFill>
              </a:rPr>
              <a:t>2/10/14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dirty="0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srgbClr val="005DAA"/>
                </a:solidFill>
              </a:rPr>
              <a:t>2/10/14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dirty="0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400" b="0" i="0" u="none" strike="noStrike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s" sz="1400" b="1" i="0" u="none" strike="noStrike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s" sz="1400" b="0" i="0" u="none" strike="noStrike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900" b="0" i="0" u="none" strike="noStrike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/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s" sz="900" b="0" i="0" u="none" strike="noStrike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 rt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73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 rtlCol="0">
            <a:normAutofit/>
          </a:bodyPr>
          <a:lstStyle>
            <a:lvl1pPr algn="l" rtl="0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2/10/14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8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2/10/14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2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 rtl="0">
              <a:defRPr sz="4000" b="1" cap="all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2/10/14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74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2/10/14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5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2/10/14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7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2/10/14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2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srgbClr val="005DAA"/>
                </a:solidFill>
              </a:rPr>
              <a:t>2/10/14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2/10/14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8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2/10/14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59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2/10/14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2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2/10/14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40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2/10/14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38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2/10/14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>
              <a:defRPr/>
            </a:pPr>
            <a:r>
              <a:rPr lang="es" sz="1400" dirty="0">
                <a:solidFill>
                  <a:prstClr val="black"/>
                </a:solidFill>
                <a:latin typeface="Century Gothic"/>
                <a:cs typeface="Century Gothic"/>
              </a:rPr>
              <a:t>For more Information, contact us at: </a:t>
            </a:r>
            <a:r>
              <a:rPr lang="es" sz="1400" b="1" dirty="0">
                <a:solidFill>
                  <a:prstClr val="black"/>
                </a:solidFill>
                <a:latin typeface="Century Gothic"/>
                <a:cs typeface="Century Gothic"/>
              </a:rPr>
              <a:t>NCQTL@UW.EDU </a:t>
            </a:r>
            <a:r>
              <a:rPr lang="es" sz="1400" dirty="0">
                <a:solidFill>
                  <a:prstClr val="black"/>
                </a:solidFill>
                <a:latin typeface="Century Gothic"/>
                <a:cs typeface="Century Gothic"/>
              </a:rPr>
              <a:t>or 877-731-0764</a:t>
            </a:r>
          </a:p>
          <a:p>
            <a:pPr algn="ctr" defTabSz="457200" rtl="0">
              <a:spcBef>
                <a:spcPts val="600"/>
              </a:spcBef>
              <a:defRPr/>
            </a:pPr>
            <a:r>
              <a:rPr lang="es" sz="900" dirty="0">
                <a:solidFill>
                  <a:prstClr val="black"/>
                </a:solidFill>
                <a:latin typeface="Century Gothic"/>
                <a:cs typeface="Century Gothic"/>
              </a:rPr>
              <a:t>This document was prepared under Grant #90HC0002 for the U.S. Department of Health and Human Services, </a:t>
            </a:r>
            <a:r>
              <a:rPr lang="en-US" sz="900" dirty="0" smtClean="0">
                <a:solidFill>
                  <a:prstClr val="black"/>
                </a:solidFill>
                <a:latin typeface="Century Gothic"/>
                <a:cs typeface="Century Gothic"/>
              </a:rPr>
              <a:t/>
            </a:r>
            <a:br>
              <a:rPr lang="en-US" sz="900" dirty="0" smtClean="0">
                <a:solidFill>
                  <a:prstClr val="black"/>
                </a:solidFill>
                <a:latin typeface="Century Gothic"/>
                <a:cs typeface="Century Gothic"/>
              </a:rPr>
            </a:br>
            <a:r>
              <a:rPr lang="es" sz="900" dirty="0">
                <a:solidFill>
                  <a:prstClr val="black"/>
                </a:solidFill>
                <a:latin typeface="Century Gothic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defTabSz="457200" rtl="0">
              <a:spcBef>
                <a:spcPts val="600"/>
              </a:spcBef>
            </a:pP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22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37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19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75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 rtl="0">
              <a:defRPr sz="4000" b="1" cap="all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2/10/14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dirty="0" smtClean="0">
                <a:solidFill>
                  <a:srgbClr val="D4D4D4"/>
                </a:solidFill>
              </a:rPr>
              <a:t>‹#›</a:t>
            </a:r>
            <a:endParaRPr lang="en-US" dirty="0">
              <a:solidFill>
                <a:srgbClr val="D4D4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69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1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90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58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64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7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02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0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srgbClr val="005DAA"/>
                </a:solidFill>
              </a:rPr>
              <a:t>2/10/14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srgbClr val="005DAA"/>
                </a:solidFill>
              </a:rPr>
              <a:t>2/10/14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dirty="0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srgbClr val="005DAA"/>
                </a:solidFill>
              </a:rPr>
              <a:t>2/10/14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srgbClr val="005DAA"/>
                </a:solidFill>
              </a:rPr>
              <a:t>2/10/14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dirty="0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srgbClr val="005DAA"/>
                </a:solidFill>
              </a:rPr>
              <a:t>2/10/14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dirty="0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>
                <a:solidFill>
                  <a:srgbClr val="005DAA"/>
                </a:solidFill>
              </a:rPr>
              <a:t>2/10/14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r>
              <a:rPr lang="en-US" dirty="0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dirty="0" smtClean="0">
                <a:solidFill>
                  <a:srgbClr val="005DAA"/>
                </a:solidFill>
              </a:rPr>
              <a:t>2/10/14</a:t>
            </a:r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rtl="0"/>
            <a:r>
              <a:rPr lang="en-US" dirty="0" smtClean="0">
                <a:solidFill>
                  <a:srgbClr val="005DAA"/>
                </a:solidFill>
              </a:rPr>
              <a:t>‹#›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68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2/10/14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rtl="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2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es" sz="2100" dirty="0" smtClean="0"/>
              <a:t>DesglosarLAS: 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s" sz="2100" dirty="0"/>
              <a:t>Convertir las metas en oportunidades cotidianas de enseñanza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0" y="6642556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JULIO 2012 V. 1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7867" y="3897934"/>
            <a:ext cx="140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Español/</a:t>
            </a:r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Spanish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3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s" dirty="0" smtClean="0"/>
              <a:t>DesglosarLA </a:t>
            </a:r>
            <a:r>
              <a:rPr lang="es" dirty="0"/>
              <a:t>proporcionando ayuda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1980" y="1839623"/>
            <a:ext cx="8477737" cy="114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s" sz="3100" dirty="0"/>
              <a:t>Facilitar las metas proporcionando ayuda. </a:t>
            </a:r>
            <a:endParaRPr lang="en-US" sz="3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8" y="2876437"/>
            <a:ext cx="2737530" cy="354885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939068" y="3000959"/>
            <a:ext cx="1717757" cy="1207853"/>
          </a:xfrm>
          <a:prstGeom prst="wedgeEllipseCallout">
            <a:avLst>
              <a:gd name="adj1" fmla="val -48312"/>
              <a:gd name="adj2" fmla="val 417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lnSpc>
                <a:spcPct val="90000"/>
              </a:lnSpc>
            </a:pPr>
            <a:r>
              <a:rPr lang="es" sz="2300" dirty="0">
                <a:latin typeface="Century Gothic"/>
                <a:cs typeface="Century Gothic"/>
              </a:rPr>
              <a:t>¡Hola, de nuevo!</a:t>
            </a:r>
            <a:endParaRPr lang="en-US" sz="2300" dirty="0">
              <a:latin typeface="Century Gothic"/>
              <a:cs typeface="Century Gothic"/>
            </a:endParaRPr>
          </a:p>
        </p:txBody>
      </p:sp>
      <p:pic>
        <p:nvPicPr>
          <p:cNvPr id="8" name="Picture 7" descr="Teacher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09" y="2453066"/>
            <a:ext cx="2228615" cy="411853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084062" y="4099720"/>
            <a:ext cx="2318944" cy="1341852"/>
          </a:xfrm>
          <a:prstGeom prst="wedgeEllipseCallout">
            <a:avLst>
              <a:gd name="adj1" fmla="val 56068"/>
              <a:gd name="adj2" fmla="val -582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" sz="2300" dirty="0">
                <a:latin typeface="Century Gothic"/>
                <a:cs typeface="Century Gothic"/>
              </a:rPr>
              <a:t>¡Soy la maestra de Mia!</a:t>
            </a:r>
            <a:endParaRPr lang="en-US" sz="23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867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cap="all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" dirty="0"/>
              <a:t>proporcionar ayuda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6470" y="3735634"/>
            <a:ext cx="2055548" cy="2664752"/>
          </a:xfrm>
          <a:prstGeom prst="rect">
            <a:avLst/>
          </a:prstGeom>
        </p:spPr>
      </p:pic>
      <p:pic>
        <p:nvPicPr>
          <p:cNvPr id="15" name="Picture 14" descr="Kid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987" y="3655409"/>
            <a:ext cx="2166545" cy="2912084"/>
          </a:xfrm>
          <a:prstGeom prst="rect">
            <a:avLst/>
          </a:prstGeom>
        </p:spPr>
      </p:pic>
      <p:pic>
        <p:nvPicPr>
          <p:cNvPr id="16" name="Picture 15" descr="Teacher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55" y="2011297"/>
            <a:ext cx="2440712" cy="4510495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548397" y="2166667"/>
            <a:ext cx="2016592" cy="1443175"/>
          </a:xfrm>
          <a:prstGeom prst="wedgeEllipseCallout">
            <a:avLst>
              <a:gd name="adj1" fmla="val -680"/>
              <a:gd name="adj2" fmla="val 727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" sz="2000" dirty="0">
                <a:latin typeface="Century Gothic"/>
                <a:cs typeface="Century Gothic"/>
              </a:rPr>
              <a:t>Mia, ¿quieres jugar?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2883075" y="2017453"/>
            <a:ext cx="2066297" cy="1257452"/>
          </a:xfrm>
          <a:prstGeom prst="wedgeEllipseCallout">
            <a:avLst>
              <a:gd name="adj1" fmla="val 61076"/>
              <a:gd name="adj2" fmla="val 253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s" sz="2400" dirty="0"/>
              <a:t>Mia, saluda a Zoe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3035907" y="2885835"/>
            <a:ext cx="1530048" cy="1002074"/>
          </a:xfrm>
          <a:prstGeom prst="wedgeEllipseCallout">
            <a:avLst>
              <a:gd name="adj1" fmla="val -6506"/>
              <a:gd name="adj2" fmla="val 765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" sz="2800" dirty="0">
                <a:latin typeface="Century Gothic"/>
                <a:cs typeface="Century Gothic"/>
              </a:rPr>
              <a:t>¡Hola!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565929" y="2151943"/>
            <a:ext cx="2016592" cy="1443175"/>
          </a:xfrm>
          <a:prstGeom prst="wedgeEllipseCallout">
            <a:avLst>
              <a:gd name="adj1" fmla="val -680"/>
              <a:gd name="adj2" fmla="val 727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" sz="2000" dirty="0">
                <a:latin typeface="Century Gothic"/>
                <a:cs typeface="Century Gothic"/>
              </a:rPr>
              <a:t>Mia, ¿quieres jugar de nuevo?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4742995" y="1969132"/>
            <a:ext cx="2219656" cy="1354094"/>
          </a:xfrm>
          <a:prstGeom prst="wedgeEllipseCallout">
            <a:avLst>
              <a:gd name="adj1" fmla="val 61076"/>
              <a:gd name="adj2" fmla="val 253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s" sz="2400" dirty="0"/>
              <a:t>Mira, Zoe quiere jugar. </a:t>
            </a:r>
            <a:endParaRPr lang="en-US" sz="2400" dirty="0"/>
          </a:p>
        </p:txBody>
      </p:sp>
      <p:sp>
        <p:nvSpPr>
          <p:cNvPr id="22" name="Oval Callout 21"/>
          <p:cNvSpPr/>
          <p:nvPr/>
        </p:nvSpPr>
        <p:spPr>
          <a:xfrm>
            <a:off x="2973381" y="2845756"/>
            <a:ext cx="1617719" cy="1059492"/>
          </a:xfrm>
          <a:prstGeom prst="wedgeEllipseCallout">
            <a:avLst>
              <a:gd name="adj1" fmla="val -6506"/>
              <a:gd name="adj2" fmla="val 765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" sz="2400" dirty="0">
                <a:latin typeface="Century Gothic"/>
                <a:cs typeface="Century Gothic"/>
              </a:rPr>
              <a:t>¡Hola!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422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677E-6 -1.33272E-6 L 0.22078 -1.33272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 smtClean="0"/>
              <a:t>DesglosarLA </a:t>
            </a:r>
            <a:r>
              <a:rPr lang="es" dirty="0"/>
              <a:t>paso a paso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"/>
              <a:t>Facilitar las metas desglosando una tarea compleja en pasos individuales.</a:t>
            </a:r>
          </a:p>
          <a:p>
            <a:pPr marL="0" indent="0" rtl="0">
              <a:buNone/>
            </a:pPr>
            <a:endParaRPr lang="en-US" dirty="0"/>
          </a:p>
        </p:txBody>
      </p:sp>
      <p:pic>
        <p:nvPicPr>
          <p:cNvPr id="5" name="Picture 4" descr="Add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575560"/>
            <a:ext cx="5130800" cy="396470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65667" y="3029863"/>
            <a:ext cx="2768600" cy="1664087"/>
          </a:xfrm>
          <a:prstGeom prst="wedgeEllipseCallout">
            <a:avLst>
              <a:gd name="adj1" fmla="val 55802"/>
              <a:gd name="adj2" fmla="val 433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" sz="2900" dirty="0">
                <a:latin typeface="Century Gothic"/>
                <a:cs typeface="Century Gothic"/>
              </a:rPr>
              <a:t>¡Hola! Soy Addie.</a:t>
            </a:r>
            <a:endParaRPr lang="en-US" sz="2900" dirty="0">
              <a:latin typeface="Century Gothic"/>
              <a:cs typeface="Century Gothic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413572" y="3073915"/>
            <a:ext cx="3331822" cy="2188169"/>
          </a:xfrm>
          <a:prstGeom prst="wedgeEllipseCallout">
            <a:avLst>
              <a:gd name="adj1" fmla="val -58419"/>
              <a:gd name="adj2" fmla="val 245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" sz="3000" dirty="0">
                <a:latin typeface="Century Gothic"/>
                <a:cs typeface="Century Gothic"/>
              </a:rPr>
              <a:t>¡Quiero jugar con mis amigos!</a:t>
            </a:r>
            <a:endParaRPr lang="en-US" sz="3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843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Paso a paso</a:t>
            </a:r>
            <a:endParaRPr lang="en-US" dirty="0"/>
          </a:p>
        </p:txBody>
      </p:sp>
      <p:pic>
        <p:nvPicPr>
          <p:cNvPr id="4" name="Picture 3" descr="Addi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20" y="1524000"/>
            <a:ext cx="3098800" cy="5240481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>
            <a:off x="3743960" y="5579815"/>
            <a:ext cx="1513840" cy="685800"/>
          </a:xfrm>
          <a:prstGeom prst="corner">
            <a:avLst>
              <a:gd name="adj1" fmla="val 100000"/>
              <a:gd name="adj2" fmla="val 10882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400" dirty="0">
                <a:latin typeface="Century Gothic"/>
                <a:cs typeface="Century Gothic"/>
              </a:rPr>
              <a:t>Obtiene la atención del compañero</a:t>
            </a:r>
          </a:p>
        </p:txBody>
      </p:sp>
      <p:sp>
        <p:nvSpPr>
          <p:cNvPr id="7" name="Rectangle 6"/>
          <p:cNvSpPr/>
          <p:nvPr/>
        </p:nvSpPr>
        <p:spPr>
          <a:xfrm>
            <a:off x="3718560" y="2904317"/>
            <a:ext cx="151384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>
              <a:lnSpc>
                <a:spcPct val="90000"/>
              </a:lnSpc>
            </a:pPr>
            <a:r>
              <a:rPr lang="es" sz="1100" dirty="0">
                <a:latin typeface="Century Gothic"/>
                <a:cs typeface="Century Gothic"/>
              </a:rPr>
              <a:t>Identifica el juguete o el </a:t>
            </a:r>
            <a:r>
              <a:rPr lang="es" sz="1100" dirty="0" smtClean="0">
                <a:latin typeface="Century Gothic"/>
                <a:cs typeface="Century Gothic"/>
              </a:rPr>
              <a:t/>
            </a:r>
            <a:br>
              <a:rPr lang="es" sz="1100" dirty="0" smtClean="0">
                <a:latin typeface="Century Gothic"/>
                <a:cs typeface="Century Gothic"/>
              </a:rPr>
            </a:br>
            <a:r>
              <a:rPr lang="es" sz="1100" dirty="0" smtClean="0">
                <a:latin typeface="Century Gothic"/>
                <a:cs typeface="Century Gothic"/>
              </a:rPr>
              <a:t>juego </a:t>
            </a:r>
            <a:r>
              <a:rPr lang="es" sz="1100" dirty="0">
                <a:latin typeface="Century Gothic"/>
                <a:cs typeface="Century Gothic"/>
              </a:rPr>
              <a:t>con el que quiere jugar</a:t>
            </a:r>
            <a:endParaRPr lang="en-US" sz="11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3960" y="4678399"/>
            <a:ext cx="150876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400" dirty="0">
                <a:latin typeface="Century Gothic"/>
                <a:cs typeface="Century Gothic"/>
              </a:rPr>
              <a:t>Se acerca al compañero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8880" y="3801340"/>
            <a:ext cx="150368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300" dirty="0">
                <a:latin typeface="Century Gothic"/>
                <a:cs typeface="Century Gothic"/>
              </a:rPr>
              <a:t>Identifica un compañero con quien jugar</a:t>
            </a:r>
            <a:endParaRPr lang="en-US" sz="1300" dirty="0">
              <a:latin typeface="Century Gothic"/>
              <a:cs typeface="Century Gothic"/>
            </a:endParaRPr>
          </a:p>
        </p:txBody>
      </p:sp>
      <p:pic>
        <p:nvPicPr>
          <p:cNvPr id="11" name="Picture 10" descr="MC900389528-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4088" r="23165" b="17008"/>
          <a:stretch/>
        </p:blipFill>
        <p:spPr>
          <a:xfrm>
            <a:off x="7159478" y="3469831"/>
            <a:ext cx="1588282" cy="16304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12" y="1837255"/>
            <a:ext cx="4165144" cy="680185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s" sz="3000" dirty="0"/>
              <a:t>Invita a un compañero a jugar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4298" y="2901342"/>
            <a:ext cx="323737" cy="67241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18179" y="2904317"/>
            <a:ext cx="323737" cy="672414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46717" y="2903731"/>
            <a:ext cx="323737" cy="672414"/>
          </a:xfrm>
          <a:prstGeom prst="rect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60598" y="2906706"/>
            <a:ext cx="323737" cy="672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04298" y="3813797"/>
            <a:ext cx="323737" cy="672414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20575" y="3816772"/>
            <a:ext cx="323737" cy="67241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49113" y="3816186"/>
            <a:ext cx="323737" cy="672414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304298" y="4683861"/>
            <a:ext cx="323737" cy="672414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20575" y="4686836"/>
            <a:ext cx="323737" cy="672414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04298" y="5583926"/>
            <a:ext cx="323737" cy="672414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7" name="Oval Callout 26"/>
          <p:cNvSpPr/>
          <p:nvPr/>
        </p:nvSpPr>
        <p:spPr>
          <a:xfrm>
            <a:off x="2532808" y="1826210"/>
            <a:ext cx="2250860" cy="1048957"/>
          </a:xfrm>
          <a:prstGeom prst="wedgeEllipseCallout">
            <a:avLst>
              <a:gd name="adj1" fmla="val -38439"/>
              <a:gd name="adj2" fmla="val 646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rtl="0"/>
            <a:r>
              <a:rPr lang="es" sz="2800" dirty="0">
                <a:latin typeface="Century Gothic"/>
                <a:cs typeface="Century Gothic"/>
              </a:rPr>
              <a:t>¡Lo logré!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749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build="p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3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ci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427" flipH="1">
            <a:off x="3004317" y="4703969"/>
            <a:ext cx="569837" cy="578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dirty="0" smtClean="0"/>
              <a:t>DesglosarLA </a:t>
            </a:r>
            <a:r>
              <a:rPr lang="es-ES_tradnl" dirty="0" smtClean="0"/>
              <a:t>en</a:t>
            </a:r>
            <a:r>
              <a:rPr lang="es" dirty="0" smtClean="0"/>
              <a:t> </a:t>
            </a:r>
            <a:r>
              <a:rPr lang="es" dirty="0"/>
              <a:t>orden lógico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352520" cy="1143722"/>
          </a:xfrm>
        </p:spPr>
        <p:txBody>
          <a:bodyPr rtlCol="0">
            <a:normAutofit fontScale="55000" lnSpcReduction="20000"/>
          </a:bodyPr>
          <a:lstStyle/>
          <a:p>
            <a:pPr marL="0" indent="0" algn="ctr" rtl="0">
              <a:buNone/>
            </a:pPr>
            <a:r>
              <a:rPr lang="es" sz="4800" dirty="0"/>
              <a:t>Facilitar las metas identificando </a:t>
            </a:r>
            <a:r>
              <a:rPr lang="es" sz="4800" dirty="0" smtClean="0"/>
              <a:t>las habilidades </a:t>
            </a:r>
            <a:r>
              <a:rPr lang="es" sz="4800" dirty="0"/>
              <a:t>relacionadas y ordenándolas en una </a:t>
            </a:r>
            <a:r>
              <a:rPr lang="es" sz="4800" dirty="0" smtClean="0"/>
              <a:t/>
            </a:r>
            <a:br>
              <a:rPr lang="es" sz="4800" dirty="0" smtClean="0"/>
            </a:br>
            <a:r>
              <a:rPr lang="es" sz="4800" dirty="0" smtClean="0"/>
              <a:t>secuencia </a:t>
            </a:r>
            <a:r>
              <a:rPr lang="es" sz="4800" dirty="0"/>
              <a:t>de </a:t>
            </a:r>
            <a:r>
              <a:rPr lang="es-MX" sz="4800" dirty="0" smtClean="0"/>
              <a:t>enseñanza</a:t>
            </a:r>
            <a:r>
              <a:rPr lang="es" sz="4800" dirty="0" smtClean="0"/>
              <a:t>.</a:t>
            </a:r>
            <a:endParaRPr lang="es" sz="4800" dirty="0"/>
          </a:p>
        </p:txBody>
      </p:sp>
      <p:pic>
        <p:nvPicPr>
          <p:cNvPr id="5" name="Picture 4" descr="calo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01455"/>
            <a:ext cx="5029200" cy="409586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57201" y="3029862"/>
            <a:ext cx="2653464" cy="1664087"/>
          </a:xfrm>
          <a:prstGeom prst="wedgeEllipseCallout">
            <a:avLst>
              <a:gd name="adj1" fmla="val 59378"/>
              <a:gd name="adj2" fmla="val 265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" sz="2700" dirty="0">
                <a:latin typeface="Century Gothic"/>
                <a:cs typeface="Century Gothic"/>
              </a:rPr>
              <a:t>¡Hola! Soy Carlos.</a:t>
            </a:r>
            <a:endParaRPr lang="en-US" sz="2700" dirty="0">
              <a:latin typeface="Century Gothic"/>
              <a:cs typeface="Century Gothic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522494" y="3071817"/>
            <a:ext cx="3273548" cy="2188169"/>
          </a:xfrm>
          <a:prstGeom prst="wedgeEllipseCallout">
            <a:avLst>
              <a:gd name="adj1" fmla="val -66193"/>
              <a:gd name="adj2" fmla="val 85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" sz="3000">
                <a:latin typeface="Century Gothic"/>
                <a:cs typeface="Century Gothic"/>
              </a:rPr>
              <a:t>¡Quiero escribir las letras de mi nombre!</a:t>
            </a:r>
            <a:endParaRPr lang="en-US" sz="3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586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nci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427" flipH="1">
            <a:off x="812960" y="4301436"/>
            <a:ext cx="835653" cy="8478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0" y="2971800"/>
            <a:ext cx="4648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rtl="0">
              <a:buFont typeface="+mj-lt"/>
              <a:buAutoNum type="arabicPeriod" startAt="3"/>
            </a:pPr>
            <a:r>
              <a:rPr lang="es" dirty="0">
                <a:latin typeface="Century Gothic"/>
                <a:cs typeface="Century Gothic"/>
              </a:rPr>
              <a:t>Escribe las letras de </a:t>
            </a:r>
            <a:r>
              <a:rPr lang="es" dirty="0" smtClean="0">
                <a:latin typeface="Century Gothic"/>
                <a:cs typeface="Century Gothic"/>
              </a:rPr>
              <a:t/>
            </a:r>
            <a:br>
              <a:rPr lang="es" dirty="0" smtClean="0">
                <a:latin typeface="Century Gothic"/>
                <a:cs typeface="Century Gothic"/>
              </a:rPr>
            </a:br>
            <a:r>
              <a:rPr lang="es" dirty="0" smtClean="0">
                <a:latin typeface="Century Gothic"/>
                <a:cs typeface="Century Gothic"/>
              </a:rPr>
              <a:t>su nombre </a:t>
            </a:r>
            <a:r>
              <a:rPr lang="es" dirty="0">
                <a:latin typeface="Century Gothic"/>
                <a:cs typeface="Century Gothic"/>
              </a:rPr>
              <a:t>de pila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/>
              <a:t>Orden lógico</a:t>
            </a:r>
            <a:endParaRPr lang="en-US" dirty="0"/>
          </a:p>
        </p:txBody>
      </p:sp>
      <p:pic>
        <p:nvPicPr>
          <p:cNvPr id="4" name="Picture 3" descr="calo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1000" y="1447800"/>
            <a:ext cx="4058920" cy="5122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5105400"/>
            <a:ext cx="4648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rtl="0">
              <a:buFont typeface="+mj-lt"/>
              <a:buAutoNum type="arabicPeriod"/>
            </a:pPr>
            <a:r>
              <a:rPr lang="es" dirty="0">
                <a:latin typeface="Century Gothic"/>
                <a:cs typeface="Century Gothic"/>
              </a:rPr>
              <a:t>Escribe usando imágenes </a:t>
            </a:r>
            <a:r>
              <a:rPr lang="es" dirty="0" smtClean="0">
                <a:latin typeface="Century Gothic"/>
                <a:cs typeface="Century Gothic"/>
              </a:rPr>
              <a:t/>
            </a:r>
            <a:br>
              <a:rPr lang="es" dirty="0" smtClean="0">
                <a:latin typeface="Century Gothic"/>
                <a:cs typeface="Century Gothic"/>
              </a:rPr>
            </a:br>
            <a:r>
              <a:rPr lang="es" dirty="0" smtClean="0">
                <a:latin typeface="Century Gothic"/>
                <a:cs typeface="Century Gothic"/>
              </a:rPr>
              <a:t>y </a:t>
            </a:r>
            <a:r>
              <a:rPr lang="es" dirty="0">
                <a:latin typeface="Century Gothic"/>
                <a:cs typeface="Century Gothic"/>
              </a:rPr>
              <a:t>garabatos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4038600"/>
            <a:ext cx="4648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rtl="0">
              <a:buFont typeface="+mj-lt"/>
              <a:buAutoNum type="arabicPeriod" startAt="2"/>
            </a:pPr>
            <a:r>
              <a:rPr lang="es" dirty="0">
                <a:latin typeface="Century Gothic"/>
                <a:cs typeface="Century Gothic"/>
              </a:rPr>
              <a:t>Escribe formas aproximadas de letras o figuras en forma de letra</a:t>
            </a:r>
          </a:p>
        </p:txBody>
      </p:sp>
      <p:pic>
        <p:nvPicPr>
          <p:cNvPr id="7" name="Picture 6" descr="MC900389528-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4088" r="23165" b="17008"/>
          <a:stretch/>
        </p:blipFill>
        <p:spPr>
          <a:xfrm>
            <a:off x="6705600" y="1981200"/>
            <a:ext cx="1771376" cy="181845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5298809" y="1905000"/>
            <a:ext cx="990600" cy="914400"/>
          </a:xfrm>
          <a:prstGeom prst="up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3222110" y="1904021"/>
            <a:ext cx="2017126" cy="944880"/>
          </a:xfrm>
          <a:prstGeom prst="wedgeEllipseCallout">
            <a:avLst>
              <a:gd name="adj1" fmla="val -38439"/>
              <a:gd name="adj2" fmla="val 646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" sz="3200">
                <a:latin typeface="Century Gothic"/>
                <a:cs typeface="Century Gothic"/>
              </a:rPr>
              <a:t>¡Sí!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847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/>
              <a:t>Desglosar la actividad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83865" y="1882007"/>
            <a:ext cx="4120112" cy="452033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4400" dirty="0" smtClean="0">
                <a:latin typeface="Century Gothic"/>
                <a:cs typeface="Century Gothic"/>
              </a:rPr>
              <a:t>Andar </a:t>
            </a:r>
            <a:r>
              <a:rPr lang="es" sz="4400" dirty="0">
                <a:latin typeface="Century Gothic"/>
                <a:cs typeface="Century Gothic"/>
              </a:rPr>
              <a:t>en triciclo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0992" y="4752871"/>
            <a:ext cx="4120112" cy="147012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400" dirty="0">
                <a:latin typeface="Century Gothic"/>
                <a:cs typeface="Century Gothic"/>
              </a:rPr>
              <a:t>3. El adulto espera que el niño lo intente, y luego empuja hacia adelante, según sea necesario.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3872" y="3268525"/>
            <a:ext cx="4120112" cy="143437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r>
              <a:rPr lang="es" sz="2400" dirty="0">
                <a:latin typeface="Century Gothic"/>
                <a:cs typeface="Century Gothic"/>
              </a:rPr>
              <a:t>2. </a:t>
            </a:r>
            <a:r>
              <a:rPr lang="es" sz="2400" dirty="0" smtClean="0">
                <a:latin typeface="Century Gothic"/>
                <a:cs typeface="Century Gothic"/>
              </a:rPr>
              <a:t>El </a:t>
            </a:r>
            <a:r>
              <a:rPr lang="es" sz="2400" dirty="0">
                <a:latin typeface="Century Gothic"/>
                <a:cs typeface="Century Gothic"/>
              </a:rPr>
              <a:t>adulto empuja el triciclo hacia adelante con un gran empujón.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0988" y="1881548"/>
            <a:ext cx="4120112" cy="13277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s" sz="2400" dirty="0">
                <a:latin typeface="Century Gothic"/>
                <a:cs typeface="Century Gothic"/>
              </a:rPr>
              <a:t>1. </a:t>
            </a:r>
            <a:r>
              <a:rPr lang="es" sz="2400" dirty="0" smtClean="0">
                <a:latin typeface="Century Gothic"/>
                <a:cs typeface="Century Gothic"/>
              </a:rPr>
              <a:t>El </a:t>
            </a:r>
            <a:r>
              <a:rPr lang="es" sz="2400" dirty="0">
                <a:latin typeface="Century Gothic"/>
                <a:cs typeface="Century Gothic"/>
              </a:rPr>
              <a:t>adulto empuja el triciclo hacia adelante, sosteniéndolo.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0" y="1872525"/>
            <a:ext cx="3841393" cy="4525962"/>
          </a:xfrm>
        </p:spPr>
      </p:pic>
    </p:spTree>
    <p:extLst>
      <p:ext uri="{BB962C8B-B14F-4D97-AF65-F5344CB8AC3E}">
        <p14:creationId xmlns:p14="http://schemas.microsoft.com/office/powerpoint/2010/main" val="313548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REPASO – ¡Pasos para el éxito!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47040" y="2987040"/>
            <a:ext cx="8249920" cy="2091848"/>
            <a:chOff x="339434" y="2759825"/>
            <a:chExt cx="8462834" cy="2247943"/>
          </a:xfrm>
        </p:grpSpPr>
        <p:sp>
          <p:nvSpPr>
            <p:cNvPr id="8" name="Freeform 7"/>
            <p:cNvSpPr/>
            <p:nvPr/>
          </p:nvSpPr>
          <p:spPr>
            <a:xfrm>
              <a:off x="339434" y="2759825"/>
              <a:ext cx="2227061" cy="2247943"/>
            </a:xfrm>
            <a:custGeom>
              <a:avLst/>
              <a:gdLst>
                <a:gd name="connsiteX0" fmla="*/ 0 w 2227061"/>
                <a:gd name="connsiteY0" fmla="*/ 182880 h 1828800"/>
                <a:gd name="connsiteX1" fmla="*/ 182880 w 2227061"/>
                <a:gd name="connsiteY1" fmla="*/ 0 h 1828800"/>
                <a:gd name="connsiteX2" fmla="*/ 2044181 w 2227061"/>
                <a:gd name="connsiteY2" fmla="*/ 0 h 1828800"/>
                <a:gd name="connsiteX3" fmla="*/ 2227061 w 2227061"/>
                <a:gd name="connsiteY3" fmla="*/ 182880 h 1828800"/>
                <a:gd name="connsiteX4" fmla="*/ 2227061 w 2227061"/>
                <a:gd name="connsiteY4" fmla="*/ 1645920 h 1828800"/>
                <a:gd name="connsiteX5" fmla="*/ 2044181 w 2227061"/>
                <a:gd name="connsiteY5" fmla="*/ 1828800 h 1828800"/>
                <a:gd name="connsiteX6" fmla="*/ 182880 w 2227061"/>
                <a:gd name="connsiteY6" fmla="*/ 1828800 h 1828800"/>
                <a:gd name="connsiteX7" fmla="*/ 0 w 2227061"/>
                <a:gd name="connsiteY7" fmla="*/ 1645920 h 1828800"/>
                <a:gd name="connsiteX8" fmla="*/ 0 w 2227061"/>
                <a:gd name="connsiteY8" fmla="*/ 18288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061" h="1828800">
                  <a:moveTo>
                    <a:pt x="0" y="182880"/>
                  </a:moveTo>
                  <a:cubicBezTo>
                    <a:pt x="0" y="81878"/>
                    <a:pt x="81878" y="0"/>
                    <a:pt x="182880" y="0"/>
                  </a:cubicBezTo>
                  <a:lnTo>
                    <a:pt x="2044181" y="0"/>
                  </a:lnTo>
                  <a:cubicBezTo>
                    <a:pt x="2145183" y="0"/>
                    <a:pt x="2227061" y="81878"/>
                    <a:pt x="2227061" y="182880"/>
                  </a:cubicBezTo>
                  <a:lnTo>
                    <a:pt x="2227061" y="1645920"/>
                  </a:lnTo>
                  <a:cubicBezTo>
                    <a:pt x="2227061" y="1746922"/>
                    <a:pt x="2145183" y="1828800"/>
                    <a:pt x="2044181" y="1828800"/>
                  </a:cubicBezTo>
                  <a:lnTo>
                    <a:pt x="182880" y="1828800"/>
                  </a:lnTo>
                  <a:cubicBezTo>
                    <a:pt x="81878" y="1828800"/>
                    <a:pt x="0" y="1746922"/>
                    <a:pt x="0" y="1645920"/>
                  </a:cubicBezTo>
                  <a:lnTo>
                    <a:pt x="0" y="18288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5004" tIns="145004" rIns="145004" bIns="145004" numCol="1" spcCol="1270" rtlCol="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" sz="2700" kern="1200" dirty="0">
                  <a:latin typeface="Century Gothic"/>
                  <a:cs typeface="Century Gothic"/>
                </a:rPr>
                <a:t>Identificar a los niños</a:t>
              </a:r>
              <a:endParaRPr lang="en-US" sz="2700" kern="1200" dirty="0">
                <a:latin typeface="Century Gothic"/>
                <a:cs typeface="Century Gothic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789732" y="3607640"/>
              <a:ext cx="472137" cy="552311"/>
            </a:xfrm>
            <a:custGeom>
              <a:avLst/>
              <a:gdLst>
                <a:gd name="connsiteX0" fmla="*/ 0 w 472137"/>
                <a:gd name="connsiteY0" fmla="*/ 110462 h 552311"/>
                <a:gd name="connsiteX1" fmla="*/ 236069 w 472137"/>
                <a:gd name="connsiteY1" fmla="*/ 110462 h 552311"/>
                <a:gd name="connsiteX2" fmla="*/ 236069 w 472137"/>
                <a:gd name="connsiteY2" fmla="*/ 0 h 552311"/>
                <a:gd name="connsiteX3" fmla="*/ 472137 w 472137"/>
                <a:gd name="connsiteY3" fmla="*/ 276156 h 552311"/>
                <a:gd name="connsiteX4" fmla="*/ 236069 w 472137"/>
                <a:gd name="connsiteY4" fmla="*/ 552311 h 552311"/>
                <a:gd name="connsiteX5" fmla="*/ 236069 w 472137"/>
                <a:gd name="connsiteY5" fmla="*/ 441849 h 552311"/>
                <a:gd name="connsiteX6" fmla="*/ 0 w 472137"/>
                <a:gd name="connsiteY6" fmla="*/ 441849 h 552311"/>
                <a:gd name="connsiteX7" fmla="*/ 0 w 472137"/>
                <a:gd name="connsiteY7" fmla="*/ 110462 h 5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137" h="552311">
                  <a:moveTo>
                    <a:pt x="0" y="110462"/>
                  </a:moveTo>
                  <a:lnTo>
                    <a:pt x="236069" y="110462"/>
                  </a:lnTo>
                  <a:lnTo>
                    <a:pt x="236069" y="0"/>
                  </a:lnTo>
                  <a:lnTo>
                    <a:pt x="472137" y="276156"/>
                  </a:lnTo>
                  <a:lnTo>
                    <a:pt x="236069" y="552311"/>
                  </a:lnTo>
                  <a:lnTo>
                    <a:pt x="236069" y="441849"/>
                  </a:lnTo>
                  <a:lnTo>
                    <a:pt x="0" y="441849"/>
                  </a:lnTo>
                  <a:lnTo>
                    <a:pt x="0" y="11046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110462" rIns="141641" bIns="110462" numCol="1" spcCol="1270" rtlCol="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57320" y="2759825"/>
              <a:ext cx="2227061" cy="2247943"/>
            </a:xfrm>
            <a:custGeom>
              <a:avLst/>
              <a:gdLst>
                <a:gd name="connsiteX0" fmla="*/ 0 w 2227061"/>
                <a:gd name="connsiteY0" fmla="*/ 182880 h 1828800"/>
                <a:gd name="connsiteX1" fmla="*/ 182880 w 2227061"/>
                <a:gd name="connsiteY1" fmla="*/ 0 h 1828800"/>
                <a:gd name="connsiteX2" fmla="*/ 2044181 w 2227061"/>
                <a:gd name="connsiteY2" fmla="*/ 0 h 1828800"/>
                <a:gd name="connsiteX3" fmla="*/ 2227061 w 2227061"/>
                <a:gd name="connsiteY3" fmla="*/ 182880 h 1828800"/>
                <a:gd name="connsiteX4" fmla="*/ 2227061 w 2227061"/>
                <a:gd name="connsiteY4" fmla="*/ 1645920 h 1828800"/>
                <a:gd name="connsiteX5" fmla="*/ 2044181 w 2227061"/>
                <a:gd name="connsiteY5" fmla="*/ 1828800 h 1828800"/>
                <a:gd name="connsiteX6" fmla="*/ 182880 w 2227061"/>
                <a:gd name="connsiteY6" fmla="*/ 1828800 h 1828800"/>
                <a:gd name="connsiteX7" fmla="*/ 0 w 2227061"/>
                <a:gd name="connsiteY7" fmla="*/ 1645920 h 1828800"/>
                <a:gd name="connsiteX8" fmla="*/ 0 w 2227061"/>
                <a:gd name="connsiteY8" fmla="*/ 18288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061" h="1828800">
                  <a:moveTo>
                    <a:pt x="0" y="182880"/>
                  </a:moveTo>
                  <a:cubicBezTo>
                    <a:pt x="0" y="81878"/>
                    <a:pt x="81878" y="0"/>
                    <a:pt x="182880" y="0"/>
                  </a:cubicBezTo>
                  <a:lnTo>
                    <a:pt x="2044181" y="0"/>
                  </a:lnTo>
                  <a:cubicBezTo>
                    <a:pt x="2145183" y="0"/>
                    <a:pt x="2227061" y="81878"/>
                    <a:pt x="2227061" y="182880"/>
                  </a:cubicBezTo>
                  <a:lnTo>
                    <a:pt x="2227061" y="1645920"/>
                  </a:lnTo>
                  <a:cubicBezTo>
                    <a:pt x="2227061" y="1746922"/>
                    <a:pt x="2145183" y="1828800"/>
                    <a:pt x="2044181" y="1828800"/>
                  </a:cubicBezTo>
                  <a:lnTo>
                    <a:pt x="182880" y="1828800"/>
                  </a:lnTo>
                  <a:cubicBezTo>
                    <a:pt x="81878" y="1828800"/>
                    <a:pt x="0" y="1746922"/>
                    <a:pt x="0" y="1645920"/>
                  </a:cubicBezTo>
                  <a:lnTo>
                    <a:pt x="0" y="18288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5004" tIns="145004" rIns="145004" bIns="145004" numCol="1" spcCol="1270" rtlCol="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" sz="2700" kern="1200" dirty="0">
                  <a:latin typeface="Century Gothic"/>
                  <a:cs typeface="Century Gothic"/>
                </a:rPr>
                <a:t>Determinar </a:t>
              </a:r>
              <a:r>
                <a:rPr lang="es" sz="2700" kern="1200" dirty="0" smtClean="0">
                  <a:latin typeface="Century Gothic"/>
                  <a:cs typeface="Century Gothic"/>
                </a:rPr>
                <a:t>las metas </a:t>
              </a:r>
              <a:r>
                <a:rPr lang="es" sz="2700" kern="1200" dirty="0">
                  <a:latin typeface="Century Gothic"/>
                  <a:cs typeface="Century Gothic"/>
                </a:rPr>
                <a:t>para enseñar</a:t>
              </a:r>
              <a:endParaRPr lang="en-US" sz="2700" kern="1200" dirty="0">
                <a:latin typeface="Century Gothic"/>
                <a:cs typeface="Century Gothic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907087" y="3607640"/>
              <a:ext cx="472137" cy="552311"/>
            </a:xfrm>
            <a:custGeom>
              <a:avLst/>
              <a:gdLst>
                <a:gd name="connsiteX0" fmla="*/ 0 w 472137"/>
                <a:gd name="connsiteY0" fmla="*/ 110462 h 552311"/>
                <a:gd name="connsiteX1" fmla="*/ 236069 w 472137"/>
                <a:gd name="connsiteY1" fmla="*/ 110462 h 552311"/>
                <a:gd name="connsiteX2" fmla="*/ 236069 w 472137"/>
                <a:gd name="connsiteY2" fmla="*/ 0 h 552311"/>
                <a:gd name="connsiteX3" fmla="*/ 472137 w 472137"/>
                <a:gd name="connsiteY3" fmla="*/ 276156 h 552311"/>
                <a:gd name="connsiteX4" fmla="*/ 236069 w 472137"/>
                <a:gd name="connsiteY4" fmla="*/ 552311 h 552311"/>
                <a:gd name="connsiteX5" fmla="*/ 236069 w 472137"/>
                <a:gd name="connsiteY5" fmla="*/ 441849 h 552311"/>
                <a:gd name="connsiteX6" fmla="*/ 0 w 472137"/>
                <a:gd name="connsiteY6" fmla="*/ 441849 h 552311"/>
                <a:gd name="connsiteX7" fmla="*/ 0 w 472137"/>
                <a:gd name="connsiteY7" fmla="*/ 110462 h 5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137" h="552311">
                  <a:moveTo>
                    <a:pt x="0" y="110462"/>
                  </a:moveTo>
                  <a:lnTo>
                    <a:pt x="236069" y="110462"/>
                  </a:lnTo>
                  <a:lnTo>
                    <a:pt x="236069" y="0"/>
                  </a:lnTo>
                  <a:lnTo>
                    <a:pt x="472137" y="276156"/>
                  </a:lnTo>
                  <a:lnTo>
                    <a:pt x="236069" y="552311"/>
                  </a:lnTo>
                  <a:lnTo>
                    <a:pt x="236069" y="441849"/>
                  </a:lnTo>
                  <a:lnTo>
                    <a:pt x="0" y="441849"/>
                  </a:lnTo>
                  <a:lnTo>
                    <a:pt x="0" y="11046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110462" rIns="141641" bIns="110462" numCol="1" spcCol="1270" rtlCol="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575207" y="2759825"/>
              <a:ext cx="2227061" cy="2247943"/>
            </a:xfrm>
            <a:custGeom>
              <a:avLst/>
              <a:gdLst>
                <a:gd name="connsiteX0" fmla="*/ 0 w 2227061"/>
                <a:gd name="connsiteY0" fmla="*/ 182880 h 1828800"/>
                <a:gd name="connsiteX1" fmla="*/ 182880 w 2227061"/>
                <a:gd name="connsiteY1" fmla="*/ 0 h 1828800"/>
                <a:gd name="connsiteX2" fmla="*/ 2044181 w 2227061"/>
                <a:gd name="connsiteY2" fmla="*/ 0 h 1828800"/>
                <a:gd name="connsiteX3" fmla="*/ 2227061 w 2227061"/>
                <a:gd name="connsiteY3" fmla="*/ 182880 h 1828800"/>
                <a:gd name="connsiteX4" fmla="*/ 2227061 w 2227061"/>
                <a:gd name="connsiteY4" fmla="*/ 1645920 h 1828800"/>
                <a:gd name="connsiteX5" fmla="*/ 2044181 w 2227061"/>
                <a:gd name="connsiteY5" fmla="*/ 1828800 h 1828800"/>
                <a:gd name="connsiteX6" fmla="*/ 182880 w 2227061"/>
                <a:gd name="connsiteY6" fmla="*/ 1828800 h 1828800"/>
                <a:gd name="connsiteX7" fmla="*/ 0 w 2227061"/>
                <a:gd name="connsiteY7" fmla="*/ 1645920 h 1828800"/>
                <a:gd name="connsiteX8" fmla="*/ 0 w 2227061"/>
                <a:gd name="connsiteY8" fmla="*/ 18288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061" h="1828800">
                  <a:moveTo>
                    <a:pt x="0" y="182880"/>
                  </a:moveTo>
                  <a:cubicBezTo>
                    <a:pt x="0" y="81878"/>
                    <a:pt x="81878" y="0"/>
                    <a:pt x="182880" y="0"/>
                  </a:cubicBezTo>
                  <a:lnTo>
                    <a:pt x="2044181" y="0"/>
                  </a:lnTo>
                  <a:cubicBezTo>
                    <a:pt x="2145183" y="0"/>
                    <a:pt x="2227061" y="81878"/>
                    <a:pt x="2227061" y="182880"/>
                  </a:cubicBezTo>
                  <a:lnTo>
                    <a:pt x="2227061" y="1645920"/>
                  </a:lnTo>
                  <a:cubicBezTo>
                    <a:pt x="2227061" y="1746922"/>
                    <a:pt x="2145183" y="1828800"/>
                    <a:pt x="2044181" y="1828800"/>
                  </a:cubicBezTo>
                  <a:lnTo>
                    <a:pt x="182880" y="1828800"/>
                  </a:lnTo>
                  <a:cubicBezTo>
                    <a:pt x="81878" y="1828800"/>
                    <a:pt x="0" y="1746922"/>
                    <a:pt x="0" y="1645920"/>
                  </a:cubicBezTo>
                  <a:lnTo>
                    <a:pt x="0" y="18288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5004" tIns="145004" rIns="145004" bIns="145004" numCol="1" spcCol="1270" rtlCol="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" sz="2700" kern="1200" dirty="0">
                  <a:latin typeface="Century Gothic"/>
                  <a:cs typeface="Century Gothic"/>
                </a:rPr>
                <a:t>Desglosar las metas</a:t>
              </a:r>
              <a:endParaRPr lang="en-US" sz="2700" kern="1200" dirty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60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675100"/>
            <a:ext cx="838200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300" dirty="0">
                <a:solidFill>
                  <a:prstClr val="black"/>
                </a:solidFill>
                <a:latin typeface="Century Gothic" pitchFamily="34" charset="0"/>
                <a:ea typeface="ＭＳ Ｐゴシック" charset="0"/>
              </a:rPr>
              <a:t>Si desea más información, escríbanos a: </a:t>
            </a:r>
            <a:r>
              <a:rPr lang="es-ES" sz="1300" b="1" dirty="0">
                <a:solidFill>
                  <a:prstClr val="black"/>
                </a:solidFill>
                <a:latin typeface="Century Gothic" pitchFamily="34" charset="0"/>
                <a:ea typeface="ＭＳ Ｐゴシック" charset="0"/>
              </a:rPr>
              <a:t>NCQTL@UW.EDU</a:t>
            </a:r>
            <a:r>
              <a:rPr lang="es-ES" sz="1300" dirty="0">
                <a:solidFill>
                  <a:prstClr val="black"/>
                </a:solidFill>
                <a:latin typeface="Century Gothic" pitchFamily="34" charset="0"/>
                <a:ea typeface="ＭＳ Ｐゴシック" charset="0"/>
              </a:rPr>
              <a:t> o llámenos al 877-731-0764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sz="400" dirty="0">
              <a:solidFill>
                <a:prstClr val="black"/>
              </a:solidFill>
              <a:latin typeface="Century Gothic" pitchFamily="34" charset="0"/>
              <a:ea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800" dirty="0">
                <a:solidFill>
                  <a:prstClr val="black"/>
                </a:solidFill>
                <a:latin typeface="Century Gothic" pitchFamily="34" charset="0"/>
                <a:ea typeface="ＭＳ Ｐゴシック" charset="0"/>
              </a:rPr>
              <a:t>Este documento fue preparado por el Centro Nacional para la Enseñanza y el Aprendizaje de Calidad para el Departamento de Salud y Servicios Humanos </a:t>
            </a:r>
            <a:br>
              <a:rPr lang="es-MX" sz="800" dirty="0">
                <a:solidFill>
                  <a:prstClr val="black"/>
                </a:solidFill>
                <a:latin typeface="Century Gothic" pitchFamily="34" charset="0"/>
                <a:ea typeface="ＭＳ Ｐゴシック" charset="0"/>
              </a:rPr>
            </a:br>
            <a:r>
              <a:rPr lang="es-MX" sz="800" dirty="0">
                <a:solidFill>
                  <a:prstClr val="black"/>
                </a:solidFill>
                <a:latin typeface="Century Gothic" pitchFamily="34" charset="0"/>
                <a:ea typeface="ＭＳ Ｐゴシック" charset="0"/>
              </a:rPr>
              <a:t>de los Estados Unidos, Administración para Niños y Familias, Oficina Nacional de Head Start, con la subvención #90HC0002.</a:t>
            </a:r>
            <a:endParaRPr lang="en-US" sz="800" dirty="0">
              <a:solidFill>
                <a:prstClr val="black"/>
              </a:solidFill>
              <a:latin typeface="Century Gothic" pitchFamily="34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5958" y="2957700"/>
            <a:ext cx="2486025" cy="892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NCQTL_Logo_SPANIS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91" y="3071440"/>
            <a:ext cx="2223701" cy="6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8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415" y="2027691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" dirty="0" smtClean="0">
                <a:latin typeface="Century Gothic"/>
                <a:cs typeface="Century Gothic"/>
              </a:rPr>
              <a:t>Desglosarlo: </a:t>
            </a:r>
            <a:r>
              <a:rPr lang="es" dirty="0">
                <a:latin typeface="Century Gothic"/>
                <a:cs typeface="Century Gothic"/>
              </a:rPr>
              <a:t>Convertir las metas en oportunidades de enseñanza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3632" y="1989992"/>
            <a:ext cx="3022248" cy="8829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/>
              <a:t>Enfoque en el techo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45983" y="3623262"/>
            <a:ext cx="4492312" cy="274635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6" name="Picture 5" descr="ESP-Hous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45" y="1659510"/>
            <a:ext cx="5693788" cy="48681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4035" y="3268196"/>
            <a:ext cx="5344998" cy="310141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2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162E-6 -1.15251E-6 L -0.16047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4" y="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49E-7 6.92664E-6 L -0.15891 0.00302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Objetivos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7040" y="2987040"/>
            <a:ext cx="8249920" cy="2091848"/>
            <a:chOff x="339434" y="2759825"/>
            <a:chExt cx="8462834" cy="2247943"/>
          </a:xfrm>
        </p:grpSpPr>
        <p:sp>
          <p:nvSpPr>
            <p:cNvPr id="20" name="Freeform 19"/>
            <p:cNvSpPr/>
            <p:nvPr/>
          </p:nvSpPr>
          <p:spPr>
            <a:xfrm>
              <a:off x="339434" y="2759825"/>
              <a:ext cx="2227061" cy="2247943"/>
            </a:xfrm>
            <a:custGeom>
              <a:avLst/>
              <a:gdLst>
                <a:gd name="connsiteX0" fmla="*/ 0 w 2227061"/>
                <a:gd name="connsiteY0" fmla="*/ 182880 h 1828800"/>
                <a:gd name="connsiteX1" fmla="*/ 182880 w 2227061"/>
                <a:gd name="connsiteY1" fmla="*/ 0 h 1828800"/>
                <a:gd name="connsiteX2" fmla="*/ 2044181 w 2227061"/>
                <a:gd name="connsiteY2" fmla="*/ 0 h 1828800"/>
                <a:gd name="connsiteX3" fmla="*/ 2227061 w 2227061"/>
                <a:gd name="connsiteY3" fmla="*/ 182880 h 1828800"/>
                <a:gd name="connsiteX4" fmla="*/ 2227061 w 2227061"/>
                <a:gd name="connsiteY4" fmla="*/ 1645920 h 1828800"/>
                <a:gd name="connsiteX5" fmla="*/ 2044181 w 2227061"/>
                <a:gd name="connsiteY5" fmla="*/ 1828800 h 1828800"/>
                <a:gd name="connsiteX6" fmla="*/ 182880 w 2227061"/>
                <a:gd name="connsiteY6" fmla="*/ 1828800 h 1828800"/>
                <a:gd name="connsiteX7" fmla="*/ 0 w 2227061"/>
                <a:gd name="connsiteY7" fmla="*/ 1645920 h 1828800"/>
                <a:gd name="connsiteX8" fmla="*/ 0 w 2227061"/>
                <a:gd name="connsiteY8" fmla="*/ 18288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061" h="1828800">
                  <a:moveTo>
                    <a:pt x="0" y="182880"/>
                  </a:moveTo>
                  <a:cubicBezTo>
                    <a:pt x="0" y="81878"/>
                    <a:pt x="81878" y="0"/>
                    <a:pt x="182880" y="0"/>
                  </a:cubicBezTo>
                  <a:lnTo>
                    <a:pt x="2044181" y="0"/>
                  </a:lnTo>
                  <a:cubicBezTo>
                    <a:pt x="2145183" y="0"/>
                    <a:pt x="2227061" y="81878"/>
                    <a:pt x="2227061" y="182880"/>
                  </a:cubicBezTo>
                  <a:lnTo>
                    <a:pt x="2227061" y="1645920"/>
                  </a:lnTo>
                  <a:cubicBezTo>
                    <a:pt x="2227061" y="1746922"/>
                    <a:pt x="2145183" y="1828800"/>
                    <a:pt x="2044181" y="1828800"/>
                  </a:cubicBezTo>
                  <a:lnTo>
                    <a:pt x="182880" y="1828800"/>
                  </a:lnTo>
                  <a:cubicBezTo>
                    <a:pt x="81878" y="1828800"/>
                    <a:pt x="0" y="1746922"/>
                    <a:pt x="0" y="1645920"/>
                  </a:cubicBezTo>
                  <a:lnTo>
                    <a:pt x="0" y="18288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5004" tIns="145004" rIns="145004" bIns="145004" numCol="1" spcCol="1270" rtlCol="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" sz="2700" kern="1200" dirty="0">
                  <a:latin typeface="Century Gothic"/>
                  <a:cs typeface="Century Gothic"/>
                </a:rPr>
                <a:t>Identificar a los niños</a:t>
              </a:r>
              <a:endParaRPr lang="en-US" sz="2700" kern="1200" dirty="0">
                <a:latin typeface="Century Gothic"/>
                <a:cs typeface="Century Gothic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789732" y="3607640"/>
              <a:ext cx="472137" cy="552311"/>
            </a:xfrm>
            <a:custGeom>
              <a:avLst/>
              <a:gdLst>
                <a:gd name="connsiteX0" fmla="*/ 0 w 472137"/>
                <a:gd name="connsiteY0" fmla="*/ 110462 h 552311"/>
                <a:gd name="connsiteX1" fmla="*/ 236069 w 472137"/>
                <a:gd name="connsiteY1" fmla="*/ 110462 h 552311"/>
                <a:gd name="connsiteX2" fmla="*/ 236069 w 472137"/>
                <a:gd name="connsiteY2" fmla="*/ 0 h 552311"/>
                <a:gd name="connsiteX3" fmla="*/ 472137 w 472137"/>
                <a:gd name="connsiteY3" fmla="*/ 276156 h 552311"/>
                <a:gd name="connsiteX4" fmla="*/ 236069 w 472137"/>
                <a:gd name="connsiteY4" fmla="*/ 552311 h 552311"/>
                <a:gd name="connsiteX5" fmla="*/ 236069 w 472137"/>
                <a:gd name="connsiteY5" fmla="*/ 441849 h 552311"/>
                <a:gd name="connsiteX6" fmla="*/ 0 w 472137"/>
                <a:gd name="connsiteY6" fmla="*/ 441849 h 552311"/>
                <a:gd name="connsiteX7" fmla="*/ 0 w 472137"/>
                <a:gd name="connsiteY7" fmla="*/ 110462 h 5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137" h="552311">
                  <a:moveTo>
                    <a:pt x="0" y="110462"/>
                  </a:moveTo>
                  <a:lnTo>
                    <a:pt x="236069" y="110462"/>
                  </a:lnTo>
                  <a:lnTo>
                    <a:pt x="236069" y="0"/>
                  </a:lnTo>
                  <a:lnTo>
                    <a:pt x="472137" y="276156"/>
                  </a:lnTo>
                  <a:lnTo>
                    <a:pt x="236069" y="552311"/>
                  </a:lnTo>
                  <a:lnTo>
                    <a:pt x="236069" y="441849"/>
                  </a:lnTo>
                  <a:lnTo>
                    <a:pt x="0" y="441849"/>
                  </a:lnTo>
                  <a:lnTo>
                    <a:pt x="0" y="11046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110462" rIns="141641" bIns="110462" numCol="1" spcCol="1270" rtlCol="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457320" y="2759825"/>
              <a:ext cx="2227061" cy="2247943"/>
            </a:xfrm>
            <a:custGeom>
              <a:avLst/>
              <a:gdLst>
                <a:gd name="connsiteX0" fmla="*/ 0 w 2227061"/>
                <a:gd name="connsiteY0" fmla="*/ 182880 h 1828800"/>
                <a:gd name="connsiteX1" fmla="*/ 182880 w 2227061"/>
                <a:gd name="connsiteY1" fmla="*/ 0 h 1828800"/>
                <a:gd name="connsiteX2" fmla="*/ 2044181 w 2227061"/>
                <a:gd name="connsiteY2" fmla="*/ 0 h 1828800"/>
                <a:gd name="connsiteX3" fmla="*/ 2227061 w 2227061"/>
                <a:gd name="connsiteY3" fmla="*/ 182880 h 1828800"/>
                <a:gd name="connsiteX4" fmla="*/ 2227061 w 2227061"/>
                <a:gd name="connsiteY4" fmla="*/ 1645920 h 1828800"/>
                <a:gd name="connsiteX5" fmla="*/ 2044181 w 2227061"/>
                <a:gd name="connsiteY5" fmla="*/ 1828800 h 1828800"/>
                <a:gd name="connsiteX6" fmla="*/ 182880 w 2227061"/>
                <a:gd name="connsiteY6" fmla="*/ 1828800 h 1828800"/>
                <a:gd name="connsiteX7" fmla="*/ 0 w 2227061"/>
                <a:gd name="connsiteY7" fmla="*/ 1645920 h 1828800"/>
                <a:gd name="connsiteX8" fmla="*/ 0 w 2227061"/>
                <a:gd name="connsiteY8" fmla="*/ 18288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061" h="1828800">
                  <a:moveTo>
                    <a:pt x="0" y="182880"/>
                  </a:moveTo>
                  <a:cubicBezTo>
                    <a:pt x="0" y="81878"/>
                    <a:pt x="81878" y="0"/>
                    <a:pt x="182880" y="0"/>
                  </a:cubicBezTo>
                  <a:lnTo>
                    <a:pt x="2044181" y="0"/>
                  </a:lnTo>
                  <a:cubicBezTo>
                    <a:pt x="2145183" y="0"/>
                    <a:pt x="2227061" y="81878"/>
                    <a:pt x="2227061" y="182880"/>
                  </a:cubicBezTo>
                  <a:lnTo>
                    <a:pt x="2227061" y="1645920"/>
                  </a:lnTo>
                  <a:cubicBezTo>
                    <a:pt x="2227061" y="1746922"/>
                    <a:pt x="2145183" y="1828800"/>
                    <a:pt x="2044181" y="1828800"/>
                  </a:cubicBezTo>
                  <a:lnTo>
                    <a:pt x="182880" y="1828800"/>
                  </a:lnTo>
                  <a:cubicBezTo>
                    <a:pt x="81878" y="1828800"/>
                    <a:pt x="0" y="1746922"/>
                    <a:pt x="0" y="1645920"/>
                  </a:cubicBezTo>
                  <a:lnTo>
                    <a:pt x="0" y="18288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5004" tIns="145004" rIns="145004" bIns="145004" numCol="1" spcCol="1270" rtlCol="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" sz="2700" kern="1200" dirty="0">
                  <a:latin typeface="Century Gothic"/>
                  <a:cs typeface="Century Gothic"/>
                </a:rPr>
                <a:t>Determinar </a:t>
              </a:r>
              <a:r>
                <a:rPr lang="es" sz="2700" kern="1200" dirty="0" smtClean="0">
                  <a:latin typeface="Century Gothic"/>
                  <a:cs typeface="Century Gothic"/>
                </a:rPr>
                <a:t>las metas </a:t>
              </a:r>
              <a:r>
                <a:rPr lang="es" sz="2700" kern="1200" dirty="0">
                  <a:latin typeface="Century Gothic"/>
                  <a:cs typeface="Century Gothic"/>
                </a:rPr>
                <a:t>para enseñar</a:t>
              </a:r>
              <a:endParaRPr lang="en-US" sz="2700" kern="1200" dirty="0">
                <a:latin typeface="Century Gothic"/>
                <a:cs typeface="Century Gothic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907087" y="3607640"/>
              <a:ext cx="472137" cy="552311"/>
            </a:xfrm>
            <a:custGeom>
              <a:avLst/>
              <a:gdLst>
                <a:gd name="connsiteX0" fmla="*/ 0 w 472137"/>
                <a:gd name="connsiteY0" fmla="*/ 110462 h 552311"/>
                <a:gd name="connsiteX1" fmla="*/ 236069 w 472137"/>
                <a:gd name="connsiteY1" fmla="*/ 110462 h 552311"/>
                <a:gd name="connsiteX2" fmla="*/ 236069 w 472137"/>
                <a:gd name="connsiteY2" fmla="*/ 0 h 552311"/>
                <a:gd name="connsiteX3" fmla="*/ 472137 w 472137"/>
                <a:gd name="connsiteY3" fmla="*/ 276156 h 552311"/>
                <a:gd name="connsiteX4" fmla="*/ 236069 w 472137"/>
                <a:gd name="connsiteY4" fmla="*/ 552311 h 552311"/>
                <a:gd name="connsiteX5" fmla="*/ 236069 w 472137"/>
                <a:gd name="connsiteY5" fmla="*/ 441849 h 552311"/>
                <a:gd name="connsiteX6" fmla="*/ 0 w 472137"/>
                <a:gd name="connsiteY6" fmla="*/ 441849 h 552311"/>
                <a:gd name="connsiteX7" fmla="*/ 0 w 472137"/>
                <a:gd name="connsiteY7" fmla="*/ 110462 h 5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137" h="552311">
                  <a:moveTo>
                    <a:pt x="0" y="110462"/>
                  </a:moveTo>
                  <a:lnTo>
                    <a:pt x="236069" y="110462"/>
                  </a:lnTo>
                  <a:lnTo>
                    <a:pt x="236069" y="0"/>
                  </a:lnTo>
                  <a:lnTo>
                    <a:pt x="472137" y="276156"/>
                  </a:lnTo>
                  <a:lnTo>
                    <a:pt x="236069" y="552311"/>
                  </a:lnTo>
                  <a:lnTo>
                    <a:pt x="236069" y="441849"/>
                  </a:lnTo>
                  <a:lnTo>
                    <a:pt x="0" y="441849"/>
                  </a:lnTo>
                  <a:lnTo>
                    <a:pt x="0" y="11046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110462" rIns="141641" bIns="110462" numCol="1" spcCol="1270" rtlCol="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575207" y="2759825"/>
              <a:ext cx="2227061" cy="2247943"/>
            </a:xfrm>
            <a:custGeom>
              <a:avLst/>
              <a:gdLst>
                <a:gd name="connsiteX0" fmla="*/ 0 w 2227061"/>
                <a:gd name="connsiteY0" fmla="*/ 182880 h 1828800"/>
                <a:gd name="connsiteX1" fmla="*/ 182880 w 2227061"/>
                <a:gd name="connsiteY1" fmla="*/ 0 h 1828800"/>
                <a:gd name="connsiteX2" fmla="*/ 2044181 w 2227061"/>
                <a:gd name="connsiteY2" fmla="*/ 0 h 1828800"/>
                <a:gd name="connsiteX3" fmla="*/ 2227061 w 2227061"/>
                <a:gd name="connsiteY3" fmla="*/ 182880 h 1828800"/>
                <a:gd name="connsiteX4" fmla="*/ 2227061 w 2227061"/>
                <a:gd name="connsiteY4" fmla="*/ 1645920 h 1828800"/>
                <a:gd name="connsiteX5" fmla="*/ 2044181 w 2227061"/>
                <a:gd name="connsiteY5" fmla="*/ 1828800 h 1828800"/>
                <a:gd name="connsiteX6" fmla="*/ 182880 w 2227061"/>
                <a:gd name="connsiteY6" fmla="*/ 1828800 h 1828800"/>
                <a:gd name="connsiteX7" fmla="*/ 0 w 2227061"/>
                <a:gd name="connsiteY7" fmla="*/ 1645920 h 1828800"/>
                <a:gd name="connsiteX8" fmla="*/ 0 w 2227061"/>
                <a:gd name="connsiteY8" fmla="*/ 18288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061" h="1828800">
                  <a:moveTo>
                    <a:pt x="0" y="182880"/>
                  </a:moveTo>
                  <a:cubicBezTo>
                    <a:pt x="0" y="81878"/>
                    <a:pt x="81878" y="0"/>
                    <a:pt x="182880" y="0"/>
                  </a:cubicBezTo>
                  <a:lnTo>
                    <a:pt x="2044181" y="0"/>
                  </a:lnTo>
                  <a:cubicBezTo>
                    <a:pt x="2145183" y="0"/>
                    <a:pt x="2227061" y="81878"/>
                    <a:pt x="2227061" y="182880"/>
                  </a:cubicBezTo>
                  <a:lnTo>
                    <a:pt x="2227061" y="1645920"/>
                  </a:lnTo>
                  <a:cubicBezTo>
                    <a:pt x="2227061" y="1746922"/>
                    <a:pt x="2145183" y="1828800"/>
                    <a:pt x="2044181" y="1828800"/>
                  </a:cubicBezTo>
                  <a:lnTo>
                    <a:pt x="182880" y="1828800"/>
                  </a:lnTo>
                  <a:cubicBezTo>
                    <a:pt x="81878" y="1828800"/>
                    <a:pt x="0" y="1746922"/>
                    <a:pt x="0" y="1645920"/>
                  </a:cubicBezTo>
                  <a:lnTo>
                    <a:pt x="0" y="18288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5004" tIns="145004" rIns="145004" bIns="145004" numCol="1" spcCol="1270" rtlCol="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" sz="2700" kern="1200" dirty="0">
                  <a:latin typeface="Century Gothic"/>
                  <a:cs typeface="Century Gothic"/>
                </a:rPr>
                <a:t>Desglosar las metas</a:t>
              </a:r>
              <a:endParaRPr lang="en-US" sz="2700" kern="1200" dirty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44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Desglosar －¿por qué?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83" y="1830387"/>
            <a:ext cx="8477737" cy="5027613"/>
          </a:xfrm>
        </p:spPr>
        <p:txBody>
          <a:bodyPr rtlCol="0">
            <a:normAutofit/>
          </a:bodyPr>
          <a:lstStyle/>
          <a:p>
            <a:pPr rtl="0"/>
            <a:r>
              <a:rPr lang="es" dirty="0"/>
              <a:t>Todo el personal entiende la </a:t>
            </a:r>
            <a:r>
              <a:rPr lang="es" dirty="0" smtClean="0"/>
              <a:t>habilidad </a:t>
            </a:r>
            <a:r>
              <a:rPr lang="es" dirty="0"/>
              <a:t>que </a:t>
            </a:r>
            <a:r>
              <a:rPr lang="es" dirty="0" smtClean="0"/>
              <a:t>se está </a:t>
            </a:r>
            <a:r>
              <a:rPr lang="es" dirty="0"/>
              <a:t>enseñando.  </a:t>
            </a:r>
          </a:p>
          <a:p>
            <a:pPr rtl="0"/>
            <a:endParaRPr lang="en-US" dirty="0"/>
          </a:p>
          <a:p>
            <a:pPr rtl="0"/>
            <a:r>
              <a:rPr lang="es" dirty="0"/>
              <a:t>Cada paso desglosado puede lograrse en unas semanas.  </a:t>
            </a:r>
          </a:p>
          <a:p>
            <a:pPr marL="0" indent="0" rtl="0">
              <a:buNone/>
            </a:pPr>
            <a:endParaRPr lang="en-US" dirty="0"/>
          </a:p>
          <a:p>
            <a:pPr rtl="0"/>
            <a:r>
              <a:rPr lang="es" dirty="0"/>
              <a:t>¡El progreso en los objetivos significa progreso hacia la meta anual! </a:t>
            </a:r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1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/>
              <a:t>Identificar a los niños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881120" y="1853784"/>
            <a:ext cx="4038600" cy="4525963"/>
          </a:xfrm>
        </p:spPr>
        <p:txBody>
          <a:bodyPr rtlCol="0">
            <a:normAutofit/>
          </a:bodyPr>
          <a:lstStyle/>
          <a:p>
            <a:pPr rtl="0"/>
            <a:endParaRPr lang="en-US" dirty="0" smtClean="0"/>
          </a:p>
          <a:p>
            <a:pPr marL="0" indent="0" rtl="0">
              <a:buNone/>
            </a:pPr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3120" y="1808480"/>
            <a:ext cx="2621280" cy="338328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0" y="1849120"/>
            <a:ext cx="2621280" cy="330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7840" y="5394960"/>
            <a:ext cx="252984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700" dirty="0">
                <a:latin typeface="Century Gothic"/>
                <a:cs typeface="Century Gothic"/>
              </a:rPr>
              <a:t>Niños con IEP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1916" y="5405120"/>
            <a:ext cx="252984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700" dirty="0">
                <a:latin typeface="Century Gothic"/>
                <a:cs typeface="Century Gothic"/>
              </a:rPr>
              <a:t>Niños con planes </a:t>
            </a:r>
            <a:r>
              <a:rPr lang="es" sz="1700" dirty="0" smtClean="0">
                <a:latin typeface="Century Gothic"/>
                <a:cs typeface="Century Gothic"/>
              </a:rPr>
              <a:t/>
            </a:r>
            <a:br>
              <a:rPr lang="es" sz="1700" dirty="0" smtClean="0">
                <a:latin typeface="Century Gothic"/>
                <a:cs typeface="Century Gothic"/>
              </a:rPr>
            </a:br>
            <a:r>
              <a:rPr lang="es" sz="1700" dirty="0" smtClean="0">
                <a:latin typeface="Century Gothic"/>
                <a:cs typeface="Century Gothic"/>
              </a:rPr>
              <a:t>de </a:t>
            </a:r>
            <a:r>
              <a:rPr lang="es" sz="1700" dirty="0">
                <a:latin typeface="Century Gothic"/>
                <a:cs typeface="Century Gothic"/>
              </a:rPr>
              <a:t>apoyo </a:t>
            </a:r>
            <a:r>
              <a:rPr lang="es-ES_tradnl" sz="1700" dirty="0" smtClean="0">
                <a:latin typeface="Century Gothic"/>
                <a:cs typeface="Century Gothic"/>
              </a:rPr>
              <a:t>para el</a:t>
            </a:r>
            <a:r>
              <a:rPr lang="es" sz="1700" dirty="0" smtClean="0">
                <a:latin typeface="Century Gothic"/>
                <a:cs typeface="Century Gothic"/>
              </a:rPr>
              <a:t> </a:t>
            </a:r>
            <a:r>
              <a:rPr lang="es" sz="1700" dirty="0">
                <a:latin typeface="Century Gothic"/>
                <a:cs typeface="Century Gothic"/>
              </a:rPr>
              <a:t>comportamiento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7909" y="5394600"/>
            <a:ext cx="2529840" cy="9144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700" dirty="0">
                <a:latin typeface="Century Gothic"/>
                <a:cs typeface="Century Gothic"/>
              </a:rPr>
              <a:t>Niños que no progresan en sus metas de aprendizaje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2680" y="1772919"/>
            <a:ext cx="2420298" cy="34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5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s" dirty="0"/>
              <a:t>Determinar las metas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" dirty="0" smtClean="0"/>
              <a:t>para </a:t>
            </a:r>
            <a:r>
              <a:rPr lang="es" dirty="0"/>
              <a:t>ENSEÑAR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4503" y="1924274"/>
            <a:ext cx="4398021" cy="4525963"/>
          </a:xfrm>
        </p:spPr>
        <p:txBody>
          <a:bodyPr rtlCol="0">
            <a:noAutofit/>
          </a:bodyPr>
          <a:lstStyle/>
          <a:p>
            <a:pPr rtl="0"/>
            <a:r>
              <a:rPr lang="es" sz="3400" dirty="0"/>
              <a:t>Identificar las metas actuales del niño. </a:t>
            </a:r>
            <a:endParaRPr lang="en-US" sz="3400" dirty="0"/>
          </a:p>
          <a:p>
            <a:pPr rtl="0">
              <a:buFont typeface="Arial" pitchFamily="34" charset="0"/>
              <a:buChar char="•"/>
            </a:pPr>
            <a:endParaRPr lang="en-US" sz="3400" dirty="0"/>
          </a:p>
          <a:p>
            <a:pPr rtl="0">
              <a:buFont typeface="Arial" pitchFamily="34" charset="0"/>
              <a:buChar char="•"/>
            </a:pPr>
            <a:r>
              <a:rPr lang="es" sz="3400" dirty="0"/>
              <a:t>Identificar las metas que necesitan </a:t>
            </a:r>
            <a:r>
              <a:rPr lang="es" sz="3400" dirty="0" smtClean="0"/>
              <a:t>clarificación. </a:t>
            </a:r>
            <a:endParaRPr lang="en-US" sz="3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63" y="1905000"/>
            <a:ext cx="2455273" cy="4525963"/>
          </a:xfrm>
        </p:spPr>
      </p:pic>
    </p:spTree>
    <p:extLst>
      <p:ext uri="{BB962C8B-B14F-4D97-AF65-F5344CB8AC3E}">
        <p14:creationId xmlns:p14="http://schemas.microsoft.com/office/powerpoint/2010/main" val="375979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/>
              <a:t>Desglosar las metas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1500" y="3962400"/>
            <a:ext cx="2260600" cy="2362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600" dirty="0">
                <a:solidFill>
                  <a:schemeClr val="tx1"/>
                </a:solidFill>
                <a:latin typeface="Century Gothic"/>
                <a:cs typeface="Century Gothic"/>
              </a:rPr>
              <a:t>Determinar el progreso del niño con respecto a la meta.</a:t>
            </a:r>
            <a:endParaRPr lang="en-US" sz="26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1700" y="3937000"/>
            <a:ext cx="2260600" cy="2362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600" dirty="0">
                <a:solidFill>
                  <a:srgbClr val="000000"/>
                </a:solidFill>
                <a:latin typeface="Century Gothic"/>
                <a:cs typeface="Century Gothic"/>
              </a:rPr>
              <a:t>Desglosar </a:t>
            </a:r>
            <a:r>
              <a:rPr lang="es" sz="2600" dirty="0" smtClean="0">
                <a:solidFill>
                  <a:srgbClr val="000000"/>
                </a:solidFill>
                <a:latin typeface="Century Gothic"/>
                <a:cs typeface="Century Gothic"/>
              </a:rPr>
              <a:t/>
            </a:r>
            <a:br>
              <a:rPr lang="es" sz="2600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s" sz="2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 </a:t>
            </a:r>
            <a:r>
              <a:rPr lang="es" sz="2600" dirty="0">
                <a:solidFill>
                  <a:srgbClr val="000000"/>
                </a:solidFill>
                <a:latin typeface="Century Gothic"/>
                <a:cs typeface="Century Gothic"/>
              </a:rPr>
              <a:t>meta en partes más pequeñas.</a:t>
            </a:r>
            <a:endParaRPr lang="en-US" sz="2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1900" y="1968500"/>
            <a:ext cx="2260600" cy="42926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600" dirty="0">
                <a:solidFill>
                  <a:srgbClr val="000000"/>
                </a:solidFill>
                <a:latin typeface="Century Gothic"/>
                <a:cs typeface="Century Gothic"/>
              </a:rPr>
              <a:t>Ordenar las partes para enseñar, a partir del nivel actual de progreso. </a:t>
            </a:r>
            <a:endParaRPr lang="en-US" sz="2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1700" y="3289300"/>
            <a:ext cx="2260600" cy="4953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8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1700" y="2628900"/>
            <a:ext cx="2260600" cy="4953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80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1700" y="1980952"/>
            <a:ext cx="2260600" cy="4953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2800">
                <a:solidFill>
                  <a:srgbClr val="000000"/>
                </a:solidFill>
                <a:latin typeface="Century Gothic"/>
                <a:cs typeface="Century Gothic"/>
              </a:rPr>
              <a:t>3</a:t>
            </a:r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21000" y="4559300"/>
            <a:ext cx="4191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803900" y="4559300"/>
            <a:ext cx="4191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4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s" dirty="0" smtClean="0"/>
              <a:t>DesglosarLA </a:t>
            </a:r>
            <a:r>
              <a:rPr lang="es" dirty="0"/>
              <a:t>en cantidades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" dirty="0" smtClean="0"/>
              <a:t>más </a:t>
            </a:r>
            <a:r>
              <a:rPr lang="es" dirty="0"/>
              <a:t>pequeñas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25" y="1830387"/>
            <a:ext cx="8496696" cy="1141413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s" sz="2600" dirty="0"/>
              <a:t>Facilitar las metas especificando </a:t>
            </a:r>
            <a:r>
              <a:rPr lang="es" sz="2600" i="1" dirty="0"/>
              <a:t>cantidades </a:t>
            </a:r>
            <a:r>
              <a:rPr lang="es-MX" sz="2600" i="1" dirty="0" smtClean="0"/>
              <a:t>más pequeñas</a:t>
            </a:r>
            <a:r>
              <a:rPr lang="es" sz="2600" dirty="0" smtClean="0"/>
              <a:t> </a:t>
            </a:r>
            <a:r>
              <a:rPr lang="es" sz="2600" dirty="0"/>
              <a:t>de </a:t>
            </a:r>
            <a:r>
              <a:rPr lang="es" sz="2600" dirty="0" smtClean="0"/>
              <a:t>objetos, </a:t>
            </a:r>
            <a:r>
              <a:rPr lang="es" sz="2600" dirty="0"/>
              <a:t>tiempo, personas o lugares.</a:t>
            </a:r>
          </a:p>
        </p:txBody>
      </p:sp>
      <p:pic>
        <p:nvPicPr>
          <p:cNvPr id="5" name="Picture 4" descr="M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318121"/>
            <a:ext cx="5892800" cy="455352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40015" y="2894198"/>
            <a:ext cx="2651791" cy="1357070"/>
          </a:xfrm>
          <a:prstGeom prst="wedgeEllipseCallout">
            <a:avLst>
              <a:gd name="adj1" fmla="val 39257"/>
              <a:gd name="adj2" fmla="val 571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" sz="2800">
                <a:latin typeface="Century Gothic"/>
                <a:cs typeface="Century Gothic"/>
              </a:rPr>
              <a:t>¡Hola! Soy Mia.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527344" y="3261815"/>
            <a:ext cx="3273514" cy="2874830"/>
          </a:xfrm>
          <a:prstGeom prst="wedgeEllipseCallout">
            <a:avLst>
              <a:gd name="adj1" fmla="val -68277"/>
              <a:gd name="adj2" fmla="val 12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" sz="2500" dirty="0">
                <a:latin typeface="Century Gothic"/>
                <a:cs typeface="Century Gothic"/>
              </a:rPr>
              <a:t>Voy a poner todos los </a:t>
            </a:r>
            <a:r>
              <a:rPr lang="es" sz="2500" dirty="0" smtClean="0">
                <a:latin typeface="Century Gothic"/>
                <a:cs typeface="Century Gothic"/>
              </a:rPr>
              <a:t>juguetes rojos juntos y </a:t>
            </a:r>
            <a:r>
              <a:rPr lang="es" sz="2500" dirty="0">
                <a:latin typeface="Century Gothic"/>
                <a:cs typeface="Century Gothic"/>
              </a:rPr>
              <a:t>jugaré con mis amigos. </a:t>
            </a:r>
            <a:endParaRPr lang="en-US" sz="25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302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/>
              <a:t>cantidades más pequeñas</a:t>
            </a:r>
            <a:endParaRPr lang="en-US" dirty="0"/>
          </a:p>
        </p:txBody>
      </p:sp>
      <p:pic>
        <p:nvPicPr>
          <p:cNvPr id="4" name="Picture 3" descr="M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020141"/>
            <a:ext cx="7543800" cy="582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1842648"/>
            <a:ext cx="27432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2000" dirty="0">
                <a:solidFill>
                  <a:srgbClr val="632523"/>
                </a:solidFill>
                <a:latin typeface="Century Gothic"/>
                <a:cs typeface="Century Gothic"/>
              </a:rPr>
              <a:t>Ordena una colección por color </a:t>
            </a:r>
          </a:p>
        </p:txBody>
      </p:sp>
      <p:sp>
        <p:nvSpPr>
          <p:cNvPr id="6" name="Oval 5"/>
          <p:cNvSpPr/>
          <p:nvPr/>
        </p:nvSpPr>
        <p:spPr>
          <a:xfrm>
            <a:off x="5257800" y="5334000"/>
            <a:ext cx="9906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2438400"/>
            <a:ext cx="533400" cy="3276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5999" y="2743200"/>
            <a:ext cx="271372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Ordena una colección en </a:t>
            </a:r>
            <a:r>
              <a:rPr lang="es" dirty="0" smtClean="0">
                <a:solidFill>
                  <a:srgbClr val="008000"/>
                </a:solidFill>
                <a:latin typeface="Century Gothic"/>
                <a:cs typeface="Century Gothic"/>
              </a:rPr>
              <a:t>4 </a:t>
            </a:r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colores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3657600"/>
            <a:ext cx="271372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Ordena una colección en 3 colores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4648200"/>
            <a:ext cx="271372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dirty="0">
                <a:solidFill>
                  <a:srgbClr val="008000"/>
                </a:solidFill>
                <a:latin typeface="Century Gothic"/>
                <a:cs typeface="Century Gothic"/>
              </a:rPr>
              <a:t>Ordena una colección en 2 colores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6800" y="2667000"/>
            <a:ext cx="6096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4000" i="1">
                <a:solidFill>
                  <a:srgbClr val="008000"/>
                </a:solidFill>
                <a:latin typeface="Century Gothic"/>
                <a:cs typeface="Century Gothic"/>
              </a:rPr>
              <a:t>4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3581400"/>
            <a:ext cx="6096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4000" i="1">
                <a:solidFill>
                  <a:srgbClr val="008000"/>
                </a:solidFill>
                <a:latin typeface="Century Gothic"/>
                <a:cs typeface="Century Gothic"/>
              </a:rPr>
              <a:t>3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4572000"/>
            <a:ext cx="6096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" sz="4000" i="1">
                <a:solidFill>
                  <a:srgbClr val="008000"/>
                </a:solidFill>
                <a:latin typeface="Century Gothic"/>
                <a:cs typeface="Century Gothic"/>
              </a:rPr>
              <a:t>2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48300" y="5524500"/>
            <a:ext cx="609600" cy="60960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38800" y="47244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38800" y="36576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38800" y="25908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0" name="Picture 19" descr="MC90038952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7029" y="1683428"/>
            <a:ext cx="935322" cy="96477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2950984" y="1930287"/>
            <a:ext cx="2017126" cy="944880"/>
          </a:xfrm>
          <a:prstGeom prst="wedgeEllipseCallout">
            <a:avLst>
              <a:gd name="adj1" fmla="val -38439"/>
              <a:gd name="adj2" fmla="val 646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s" sz="2800">
                <a:latin typeface="Century Gothic"/>
                <a:cs typeface="Century Gothic"/>
              </a:rPr>
              <a:t>¡Sí!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014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ThemeNCQT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Macintosh PowerPoint</Application>
  <PresentationFormat>On-screen Show (4:3)</PresentationFormat>
  <Paragraphs>105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ThemeNCQTL</vt:lpstr>
      <vt:lpstr>Office Theme</vt:lpstr>
      <vt:lpstr>4_Office Theme</vt:lpstr>
      <vt:lpstr>DesglosarLAS:  Convertir las metas en oportunidades cotidianas de enseñanza</vt:lpstr>
      <vt:lpstr>Enfoque en el techo</vt:lpstr>
      <vt:lpstr>Objetivos</vt:lpstr>
      <vt:lpstr>Desglosar －¿por qué? </vt:lpstr>
      <vt:lpstr>Identificar a los niños</vt:lpstr>
      <vt:lpstr>Determinar las metas  para ENSEÑAR</vt:lpstr>
      <vt:lpstr>Desglosar las metas</vt:lpstr>
      <vt:lpstr>DesglosarLA en cantidades  más pequeñas</vt:lpstr>
      <vt:lpstr>cantidades más pequeñas</vt:lpstr>
      <vt:lpstr>DesglosarLA proporcionando ayuda</vt:lpstr>
      <vt:lpstr>PowerPoint Presentation</vt:lpstr>
      <vt:lpstr>DesglosarLA paso a paso</vt:lpstr>
      <vt:lpstr>Paso a paso</vt:lpstr>
      <vt:lpstr>DesglosarLA en orden lógico</vt:lpstr>
      <vt:lpstr>Orden lógico</vt:lpstr>
      <vt:lpstr>Desglosar la actividad</vt:lpstr>
      <vt:lpstr>REPASO – ¡Pasos para el éxito!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2012-07-10T00:48:49Z</dcterms:created>
  <dcterms:modified xsi:type="dcterms:W3CDTF">2015-05-29T20:55:08Z</dcterms:modified>
</cp:coreProperties>
</file>