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1" r:id="rId2"/>
    <p:sldId id="321" r:id="rId3"/>
    <p:sldId id="316" r:id="rId4"/>
    <p:sldId id="306" r:id="rId5"/>
    <p:sldId id="283" r:id="rId6"/>
    <p:sldId id="267" r:id="rId7"/>
    <p:sldId id="286" r:id="rId8"/>
    <p:sldId id="318" r:id="rId9"/>
    <p:sldId id="312" r:id="rId10"/>
    <p:sldId id="309" r:id="rId11"/>
    <p:sldId id="314" r:id="rId12"/>
    <p:sldId id="310" r:id="rId13"/>
    <p:sldId id="313" r:id="rId14"/>
    <p:sldId id="308" r:id="rId15"/>
    <p:sldId id="276" r:id="rId16"/>
    <p:sldId id="319" r:id="rId17"/>
    <p:sldId id="302" r:id="rId18"/>
    <p:sldId id="32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 Vick" initials="JV" lastIdx="4" clrIdx="0"/>
  <p:cmAuthor id="1" name="mek6d" initials="m" lastIdx="14" clrIdx="1"/>
  <p:cmAuthor id="2" name="bkh3d" initials="b" lastIdx="1" clrIdx="2"/>
  <p:cmAuthor id="3" name="Bettina Viteri" initials="" lastIdx="5" clrIdx="3"/>
  <p:cmAuthor id="4" name="Angela Notari Syverson" initials="" lastIdx="2" clrIdx="4"/>
  <p:cmAuthor id="5" name="Barbara Matlock" initials="" lastIdx="12" clrIdx="5"/>
  <p:cmAuthor id="6" name="Kathryn Willette" initials="KW" lastIdx="6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91C2"/>
    <a:srgbClr val="EE2F96"/>
    <a:srgbClr val="FF3600"/>
    <a:srgbClr val="045F7B"/>
    <a:srgbClr val="07B22F"/>
    <a:srgbClr val="854B9E"/>
    <a:srgbClr val="05993D"/>
    <a:srgbClr val="9D674F"/>
    <a:srgbClr val="FF5B40"/>
    <a:srgbClr val="FB6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3073" autoAdjust="0"/>
  </p:normalViewPr>
  <p:slideViewPr>
    <p:cSldViewPr snapToGrid="0">
      <p:cViewPr>
        <p:scale>
          <a:sx n="103" d="100"/>
          <a:sy n="103" d="100"/>
        </p:scale>
        <p:origin x="-1776" y="-8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484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65610-EFAD-EC48-9E59-3477A1F005C1}" type="datetimeFigureOut">
              <a:rPr lang="en-US" smtClean="0"/>
              <a:pPr/>
              <a:t>6/28/13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0631D-B814-7F44-B836-1AE29DBFB3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554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E84E2-8C02-421D-B747-E2B4E37B08BA}" type="datetimeFigureOut">
              <a:rPr lang="en-US" smtClean="0"/>
              <a:pPr/>
              <a:t>6/28/13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77787-A0B5-4DB7-B777-E72895F662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019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  <a:buFont typeface="Arial" pitchFamily="34" charset="0"/>
              <a:buNone/>
            </a:pPr>
            <a:endParaRPr lang="en-US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buFont typeface="Arial" pitchFamily="34" charset="0"/>
              <a:buNone/>
            </a:pPr>
            <a:endParaRPr lang="en-US" dirty="0" smtClean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5CD1D0-D2E6-014E-BFD7-4A23BDD99E4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1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85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04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04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04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01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6/28/13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6/28/13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6/28/13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5653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6/28/13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6/28/13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/>
              <a:pPr/>
              <a:t>6/28/13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6/28/13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6/28/13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6/28/13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6/28/13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6/28/13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6/28/13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0333" y="2726267"/>
            <a:ext cx="5875867" cy="1456266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895174" y="2934905"/>
            <a:ext cx="6059021" cy="1416561"/>
          </a:xfrm>
        </p:spPr>
        <p:txBody>
          <a:bodyPr>
            <a:noAutofit/>
          </a:bodyPr>
          <a:lstStyle/>
          <a:p>
            <a:pPr algn="ctr"/>
            <a:r>
              <a:rPr lang="en-US" sz="1900" dirty="0" smtClean="0"/>
              <a:t>Interacciones</a:t>
            </a:r>
            <a:r>
              <a:rPr lang="en-US" sz="1900" dirty="0"/>
              <a:t> </a:t>
            </a:r>
            <a:r>
              <a:rPr lang="en-US" sz="1900" dirty="0" smtClean="0"/>
              <a:t>INTERESANTES Y ATRAYENTES  </a:t>
            </a:r>
            <a:r>
              <a:rPr lang="en-US" sz="1900" dirty="0"/>
              <a:t/>
            </a:r>
            <a:br>
              <a:rPr lang="en-US" sz="1900" dirty="0"/>
            </a:br>
            <a:r>
              <a:rPr lang="en-US" sz="2400" dirty="0" smtClean="0"/>
              <a:t>PROPORCIONAR ANDAMIAJE AL APRENDIZAJE DE LOS NIÑOS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  <p:sp>
        <p:nvSpPr>
          <p:cNvPr id="4" name="TextBox 4"/>
          <p:cNvSpPr txBox="1"/>
          <p:nvPr/>
        </p:nvSpPr>
        <p:spPr>
          <a:xfrm>
            <a:off x="7267575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OTOÑO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dirty="0" smtClean="0"/>
              <a:t>En este corto…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65558" y="3098371"/>
            <a:ext cx="3084286" cy="1683835"/>
          </a:xfrm>
          <a:prstGeom prst="roundRect">
            <a:avLst/>
          </a:prstGeom>
          <a:solidFill>
            <a:srgbClr val="FB634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MX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Apoya el </a:t>
            </a:r>
            <a:r>
              <a:rPr lang="es-MX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Conocimiento </a:t>
            </a:r>
            <a:br>
              <a:rPr lang="es-MX" sz="20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s-MX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y destrezas sobre lectoescritura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MX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de los niños. </a:t>
            </a:r>
            <a:endParaRPr lang="es-MX" sz="20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4561" y="2170585"/>
            <a:ext cx="3832012" cy="3670939"/>
          </a:xfrm>
          <a:prstGeom prst="roundRect">
            <a:avLst/>
          </a:prstGeom>
          <a:solidFill>
            <a:srgbClr val="FF5B40"/>
          </a:solidFill>
          <a:ln>
            <a:noFill/>
          </a:ln>
          <a:effectLst>
            <a:outerShdw blurRad="40005" dist="22987" dir="2700000" algn="tl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s-MX" sz="2200" dirty="0" smtClean="0">
                <a:solidFill>
                  <a:schemeClr val="tx1"/>
                </a:solidFill>
                <a:latin typeface="Century Gothic"/>
                <a:cs typeface="Century Gothic"/>
              </a:rPr>
              <a:t>La maestra proporciona una pista mientras el niño identifica el título de un libro. </a:t>
            </a:r>
          </a:p>
          <a:p>
            <a:pPr>
              <a:spcAft>
                <a:spcPts val="1200"/>
              </a:spcAft>
            </a:pPr>
            <a:r>
              <a:rPr lang="es-MX" sz="2200" dirty="0" smtClean="0">
                <a:solidFill>
                  <a:schemeClr val="tx1"/>
                </a:solidFill>
                <a:latin typeface="Century Gothic"/>
                <a:cs typeface="Century Gothic"/>
              </a:rPr>
              <a:t>La maestra demuestra el sonido de la letra y también proporciona pistas sobre cómo escribir la letra “g”.  </a:t>
            </a:r>
            <a:endParaRPr lang="es-MX" sz="22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570762" y="3784024"/>
            <a:ext cx="734232" cy="521934"/>
          </a:xfrm>
          <a:prstGeom prst="rightArrow">
            <a:avLst/>
          </a:prstGeom>
          <a:solidFill>
            <a:srgbClr val="FB63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54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nge of Answers_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41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En este corto…</a:t>
            </a:r>
            <a:endParaRPr lang="es-MX" sz="2000" dirty="0"/>
          </a:p>
        </p:txBody>
      </p:sp>
      <p:sp>
        <p:nvSpPr>
          <p:cNvPr id="4" name="Rounded Rectangle 3"/>
          <p:cNvSpPr/>
          <p:nvPr/>
        </p:nvSpPr>
        <p:spPr>
          <a:xfrm>
            <a:off x="571351" y="1975769"/>
            <a:ext cx="3627157" cy="4149631"/>
          </a:xfrm>
          <a:prstGeom prst="roundRect">
            <a:avLst/>
          </a:prstGeom>
          <a:solidFill>
            <a:srgbClr val="9D674F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 smtClean="0">
                <a:solidFill>
                  <a:schemeClr val="tx1"/>
                </a:solidFill>
                <a:latin typeface="Century Gothic"/>
                <a:cs typeface="Century Gothic"/>
              </a:rPr>
              <a:t>El maestro proporciona una gama de respuestas para ayudar a una niña a expresar algo sobre la figura del delfín. El maestro dice:</a:t>
            </a:r>
          </a:p>
          <a:p>
            <a:pPr marL="192024" indent="-192024">
              <a:buFont typeface="Arial"/>
              <a:buChar char="•"/>
            </a:pPr>
            <a:r>
              <a:rPr lang="es-MX" dirty="0" smtClean="0">
                <a:solidFill>
                  <a:schemeClr val="tx1"/>
                </a:solidFill>
                <a:latin typeface="Century Gothic"/>
                <a:cs typeface="Century Gothic"/>
              </a:rPr>
              <a:t>No tiene dientes.</a:t>
            </a:r>
          </a:p>
          <a:p>
            <a:pPr marL="192024" indent="-192024">
              <a:buFont typeface="Arial"/>
              <a:buChar char="•"/>
            </a:pPr>
            <a:r>
              <a:rPr lang="es-MX" dirty="0" smtClean="0">
                <a:solidFill>
                  <a:schemeClr val="tx1"/>
                </a:solidFill>
                <a:latin typeface="Century Gothic"/>
                <a:cs typeface="Century Gothic"/>
              </a:rPr>
              <a:t>El vientre es de un color distinto que el resto del cuerpo. </a:t>
            </a:r>
          </a:p>
          <a:p>
            <a:pPr marL="192024" indent="-192024">
              <a:buFont typeface="Arial"/>
              <a:buChar char="•"/>
            </a:pPr>
            <a:r>
              <a:rPr lang="es-MX" dirty="0" smtClean="0">
                <a:solidFill>
                  <a:schemeClr val="tx1"/>
                </a:solidFill>
                <a:latin typeface="Century Gothic"/>
                <a:cs typeface="Century Gothic"/>
              </a:rPr>
              <a:t>Tiene una aleta en la parte superior, igual que un tiburón. </a:t>
            </a:r>
          </a:p>
          <a:p>
            <a:endParaRPr lang="es-MX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59289" y="3090944"/>
            <a:ext cx="3122320" cy="2106612"/>
          </a:xfrm>
          <a:prstGeom prst="roundRect">
            <a:avLst/>
          </a:prstGeom>
          <a:solidFill>
            <a:srgbClr val="9D674F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MX" sz="2100" dirty="0" smtClean="0">
                <a:solidFill>
                  <a:schemeClr val="tx1"/>
                </a:solidFill>
                <a:latin typeface="Century Gothic"/>
                <a:cs typeface="Century Gothic"/>
              </a:rPr>
              <a:t>Apoya el </a:t>
            </a:r>
            <a:br>
              <a:rPr lang="es-MX" sz="2100" dirty="0" smtClean="0">
                <a:solidFill>
                  <a:schemeClr val="tx1"/>
                </a:solidFill>
                <a:latin typeface="Century Gothic"/>
                <a:cs typeface="Century Gothic"/>
              </a:rPr>
            </a:br>
            <a:r>
              <a:rPr lang="es-MX" sz="2100" dirty="0" smtClean="0">
                <a:solidFill>
                  <a:schemeClr val="bg1"/>
                </a:solidFill>
                <a:latin typeface="Century Gothic"/>
                <a:cs typeface="Century Gothic"/>
              </a:rPr>
              <a:t>Conocimiento </a:t>
            </a:r>
            <a:br>
              <a:rPr lang="es-MX" sz="21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s-MX" sz="2100" dirty="0" smtClean="0">
                <a:solidFill>
                  <a:schemeClr val="bg1"/>
                </a:solidFill>
                <a:latin typeface="Century Gothic"/>
                <a:cs typeface="Century Gothic"/>
              </a:rPr>
              <a:t>y destrezas de las ciencias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MX" sz="2100" dirty="0" smtClean="0">
                <a:solidFill>
                  <a:schemeClr val="tx1"/>
                </a:solidFill>
                <a:latin typeface="Century Gothic"/>
                <a:cs typeface="Century Gothic"/>
              </a:rPr>
              <a:t>de los niños</a:t>
            </a:r>
            <a:endParaRPr lang="es-MX" sz="2100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345859" y="3784024"/>
            <a:ext cx="714389" cy="521934"/>
          </a:xfrm>
          <a:prstGeom prst="rightArrow">
            <a:avLst/>
          </a:prstGeom>
          <a:solidFill>
            <a:srgbClr val="9D67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1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dditional Resources_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6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dirty="0" smtClean="0"/>
              <a:t>en este corto…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8507" y="2321832"/>
            <a:ext cx="3311702" cy="3320680"/>
          </a:xfrm>
          <a:prstGeom prst="roundRect">
            <a:avLst/>
          </a:prstGeom>
          <a:solidFill>
            <a:srgbClr val="6C9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>
              <a:buNone/>
            </a:pPr>
            <a:r>
              <a:rPr lang="es-MX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La maestra proporciona recursos adicionales al niño que quiere dibujar a un delfín. La maestra toma en consideración la sugerencia de una niña, y también ayuda al niño a buscar un libro con fotografías de delfines. </a:t>
            </a:r>
            <a:endParaRPr lang="es-MX" sz="18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00562" y="3143382"/>
            <a:ext cx="2603229" cy="1556951"/>
          </a:xfrm>
          <a:prstGeom prst="roundRect">
            <a:avLst/>
          </a:prstGeom>
          <a:solidFill>
            <a:srgbClr val="6C9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200" dirty="0" smtClean="0">
                <a:solidFill>
                  <a:schemeClr val="tx1"/>
                </a:solidFill>
                <a:latin typeface="Century Gothic"/>
                <a:cs typeface="Century Gothic"/>
              </a:rPr>
              <a:t>Apoya los </a:t>
            </a:r>
          </a:p>
          <a:p>
            <a:pPr algn="ctr"/>
            <a:r>
              <a:rPr lang="es-MX" sz="2200" dirty="0" smtClean="0">
                <a:solidFill>
                  <a:srgbClr val="FFFFFF"/>
                </a:solidFill>
                <a:latin typeface="Century Gothic"/>
                <a:cs typeface="Century Gothic"/>
              </a:rPr>
              <a:t>Enfoques de aprendizaje</a:t>
            </a:r>
            <a:r>
              <a:rPr lang="es-MX" sz="22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</a:p>
          <a:p>
            <a:pPr algn="ctr"/>
            <a:r>
              <a:rPr lang="es-MX" sz="2200" dirty="0" smtClean="0">
                <a:solidFill>
                  <a:schemeClr val="tx1"/>
                </a:solidFill>
                <a:latin typeface="Century Gothic"/>
                <a:cs typeface="Century Gothic"/>
              </a:rPr>
              <a:t>de los niños</a:t>
            </a:r>
            <a:endParaRPr lang="es-MX" sz="2200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497998" y="3593094"/>
            <a:ext cx="805467" cy="521934"/>
          </a:xfrm>
          <a:prstGeom prst="rightArrow">
            <a:avLst/>
          </a:prstGeom>
          <a:solidFill>
            <a:srgbClr val="6C91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6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dirty="0" smtClean="0"/>
              <a:t>¿cuándo PUEDO proporcionar andamiaje?</a:t>
            </a:r>
            <a:endParaRPr lang="es-MX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8397" y="1896533"/>
            <a:ext cx="7990561" cy="99381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es-MX" dirty="0" smtClean="0"/>
              <a:t>Los maestros pueden proporcionar andamiaje al aprendizaje de los niños </a:t>
            </a:r>
            <a:r>
              <a:rPr lang="es-MX" b="1" dirty="0" smtClean="0"/>
              <a:t>a lo largo de la jornada escolar </a:t>
            </a:r>
            <a:r>
              <a:rPr lang="es-MX" dirty="0" smtClean="0"/>
              <a:t>en distintas actividades dentro del salón de clases.</a:t>
            </a:r>
            <a:endParaRPr lang="es-MX" dirty="0"/>
          </a:p>
        </p:txBody>
      </p:sp>
      <p:pic>
        <p:nvPicPr>
          <p:cNvPr id="2" name="Picture 1" descr="Presaia_brushing_teeth_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0"/>
          <a:stretch/>
        </p:blipFill>
        <p:spPr>
          <a:xfrm>
            <a:off x="2944803" y="3059409"/>
            <a:ext cx="2016845" cy="2815647"/>
          </a:xfrm>
          <a:prstGeom prst="rect">
            <a:avLst/>
          </a:prstGeom>
          <a:effectLst>
            <a:outerShdw blurRad="76200" dist="76200" dir="2700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4" name="Picture 3" descr="Noemi_and_Richard_colored_kapla_blocks_1_2(1)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8" b="7242"/>
          <a:stretch/>
        </p:blipFill>
        <p:spPr>
          <a:xfrm>
            <a:off x="709424" y="3064782"/>
            <a:ext cx="2096168" cy="2802759"/>
          </a:xfrm>
          <a:prstGeom prst="rect">
            <a:avLst/>
          </a:prstGeom>
          <a:effectLst>
            <a:outerShdw blurRad="76200" dist="76200" dir="2700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7" name="Picture 6" descr="Scaffolding_3_cut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900" y="3047866"/>
            <a:ext cx="3391799" cy="2823963"/>
          </a:xfrm>
          <a:prstGeom prst="rect">
            <a:avLst/>
          </a:prstGeom>
          <a:effectLst>
            <a:outerShdw blurRad="76200" dist="762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72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MEJORANDO LA práctica</a:t>
            </a:r>
            <a:endParaRPr lang="es-ES" dirty="0"/>
          </a:p>
        </p:txBody>
      </p:sp>
      <p:sp>
        <p:nvSpPr>
          <p:cNvPr id="4" name="Rectangle 3"/>
          <p:cNvSpPr/>
          <p:nvPr/>
        </p:nvSpPr>
        <p:spPr>
          <a:xfrm>
            <a:off x="876850" y="1979924"/>
            <a:ext cx="7460616" cy="1128117"/>
          </a:xfrm>
          <a:prstGeom prst="rect">
            <a:avLst/>
          </a:prstGeom>
          <a:solidFill>
            <a:srgbClr val="259828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s-ES_tradnl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Grabarse en video y revisar su propia práctica docente.</a:t>
            </a:r>
            <a:endParaRPr lang="es-ES_tradnl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6850" y="3272397"/>
            <a:ext cx="7460616" cy="1000514"/>
          </a:xfrm>
          <a:prstGeom prst="rect">
            <a:avLst/>
          </a:prstGeom>
          <a:solidFill>
            <a:srgbClr val="C4960C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s-MX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Practicar con un colega. </a:t>
            </a:r>
            <a:endParaRPr lang="es-MX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850" y="4436656"/>
            <a:ext cx="7460616" cy="1091618"/>
          </a:xfrm>
          <a:prstGeom prst="rect">
            <a:avLst/>
          </a:prstGeom>
          <a:solidFill>
            <a:srgbClr val="F47B20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s-MX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Observar a un “maestro experimentado” en acción.</a:t>
            </a:r>
            <a:endParaRPr lang="es-MX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9861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resumen</a:t>
            </a:r>
            <a:endParaRPr lang="es-E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1632" y="1951396"/>
            <a:ext cx="8003790" cy="4577897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" sz="2600" dirty="0" smtClean="0"/>
              <a:t>Los maestros pueden proporcionar andamiaje </a:t>
            </a:r>
            <a:br>
              <a:rPr lang="es-ES" sz="2600" dirty="0" smtClean="0"/>
            </a:br>
            <a:r>
              <a:rPr lang="es-ES" sz="2600" dirty="0" smtClean="0"/>
              <a:t>al aprendizaje de los niños a través de:</a:t>
            </a:r>
          </a:p>
          <a:p>
            <a:pPr marL="228600" lvl="1" indent="-228600">
              <a:spcAft>
                <a:spcPts val="1200"/>
              </a:spcAft>
              <a:buFont typeface="Arial"/>
              <a:buChar char="•"/>
            </a:pPr>
            <a:r>
              <a:rPr lang="es-ES" sz="2600" dirty="0" smtClean="0"/>
              <a:t>Proporcionar </a:t>
            </a:r>
            <a:r>
              <a:rPr lang="es-ES" sz="2600" b="1" dirty="0" smtClean="0">
                <a:solidFill>
                  <a:srgbClr val="05993D"/>
                </a:solidFill>
              </a:rPr>
              <a:t>pistas </a:t>
            </a:r>
            <a:r>
              <a:rPr lang="es-ES" sz="2600" dirty="0" smtClean="0"/>
              <a:t>cuando a los niños se les dificulte comprender algunos conceptos.</a:t>
            </a:r>
          </a:p>
          <a:p>
            <a:pPr marL="228600" lvl="1" indent="-228600">
              <a:spcAft>
                <a:spcPts val="1200"/>
              </a:spcAft>
              <a:buFont typeface="Arial"/>
              <a:buChar char="•"/>
            </a:pPr>
            <a:r>
              <a:rPr lang="es-ES" sz="2600" dirty="0" smtClean="0"/>
              <a:t>Ofrecer una </a:t>
            </a:r>
            <a:r>
              <a:rPr lang="es-ES" sz="2600" b="1" dirty="0" smtClean="0">
                <a:solidFill>
                  <a:srgbClr val="FB6341"/>
                </a:solidFill>
              </a:rPr>
              <a:t>gama de respuestas </a:t>
            </a:r>
            <a:r>
              <a:rPr lang="es-ES" sz="2600" dirty="0" smtClean="0"/>
              <a:t>cuando los niños necesiten apoyo adicional.</a:t>
            </a:r>
          </a:p>
          <a:p>
            <a:pPr marL="228600" lvl="1" indent="-228600">
              <a:spcAft>
                <a:spcPts val="1200"/>
              </a:spcAft>
              <a:buFont typeface="Arial"/>
              <a:buChar char="•"/>
            </a:pPr>
            <a:r>
              <a:rPr lang="es-ES" sz="2600" dirty="0" smtClean="0"/>
              <a:t>Invitar a los niños a usar </a:t>
            </a:r>
            <a:r>
              <a:rPr lang="es-ES" sz="2600" b="1" dirty="0" smtClean="0">
                <a:solidFill>
                  <a:srgbClr val="045F7B"/>
                </a:solidFill>
                <a:latin typeface="Century Gothic" pitchFamily="34" charset="0"/>
                <a:cs typeface="+mn-cs"/>
              </a:rPr>
              <a:t>recursos adicionales</a:t>
            </a:r>
            <a:r>
              <a:rPr lang="es-ES" sz="2600" dirty="0" smtClean="0">
                <a:latin typeface="Century Gothic" pitchFamily="34" charset="0"/>
              </a:rPr>
              <a:t> </a:t>
            </a:r>
            <a:r>
              <a:rPr lang="es-ES" sz="2600" dirty="0" smtClean="0"/>
              <a:t>para ayudarles a entender conceptos e ideas</a:t>
            </a:r>
            <a:r>
              <a:rPr lang="es-ES" sz="2600" b="1" dirty="0" smtClean="0"/>
              <a:t>.</a:t>
            </a:r>
            <a:endParaRPr lang="es-ES" sz="2600" dirty="0" smtClean="0"/>
          </a:p>
        </p:txBody>
      </p:sp>
    </p:spTree>
    <p:extLst>
      <p:ext uri="{BB962C8B-B14F-4D97-AF65-F5344CB8AC3E}">
        <p14:creationId xmlns:p14="http://schemas.microsoft.com/office/powerpoint/2010/main" val="22076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7094" y="6252031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dirty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 charset="0"/>
              </a:rPr>
              <a:t>OTOÑO</a:t>
            </a:r>
            <a:r>
              <a:rPr lang="en-US" sz="800" dirty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 charset="0"/>
              </a:rPr>
              <a:t>, 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5675100"/>
            <a:ext cx="83820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3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Si desea más información, escríbanos a: </a:t>
            </a:r>
            <a:r>
              <a:rPr lang="es-ES" sz="1300" b="1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NCQTL@UW.EDU</a:t>
            </a:r>
            <a:r>
              <a:rPr lang="es-ES" sz="13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 o llámenos al 877-731-0764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400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Este documento fue preparado por el Centro Nacional para la Enseñanza y el Aprendizaje de Calidad para el Departamento de Salud y Servicios Humanos </a:t>
            </a:r>
            <a:b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</a:br>
            <a: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de los Estados Unidos, Administración para Niños y Familias, Oficina Nacional de Head Start, con la subvención #90HC0002.</a:t>
            </a:r>
            <a:endParaRPr lang="en-US" sz="800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958" y="2957700"/>
            <a:ext cx="2486025" cy="892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 descr="NCQTL_Logo_SPANISH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91" y="3071440"/>
            <a:ext cx="2223701" cy="67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0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P-Hous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4" y="1893455"/>
            <a:ext cx="5473219" cy="4679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s-ES" sz="3200" b="1" dirty="0" smtClean="0"/>
              <a:t>MARCO DE REFERENCIA PARA </a:t>
            </a:r>
            <a:br>
              <a:rPr lang="es-ES" sz="3200" b="1" dirty="0" smtClean="0"/>
            </a:br>
            <a:r>
              <a:rPr lang="es-ES" sz="3200" b="1" dirty="0" smtClean="0"/>
              <a:t>LA PRÁCTICA EFECTIVA </a:t>
            </a:r>
            <a:br>
              <a:rPr lang="es-ES" sz="3200" b="1" dirty="0" smtClean="0"/>
            </a:br>
            <a:r>
              <a:rPr lang="es-ES" sz="2000" dirty="0" smtClean="0"/>
              <a:t>EN APOYO A LA PREPARACIÓN PARA LA ESCUELA PARA TODOS LOS NIÑOS</a:t>
            </a:r>
            <a:endParaRPr lang="en-US" sz="17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363435" y="1811042"/>
            <a:ext cx="6985000" cy="4615942"/>
            <a:chOff x="1398070" y="1857224"/>
            <a:chExt cx="6985000" cy="4615942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971636" y="5523587"/>
              <a:ext cx="5212905" cy="949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98070" y="1857224"/>
              <a:ext cx="6985000" cy="3704726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22401" y="4482009"/>
              <a:ext cx="4640178" cy="109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3600" dirty="0">
                  <a:solidFill>
                    <a:srgbClr val="005DAA"/>
                  </a:solidFill>
                  <a:latin typeface="Century Gothic"/>
                  <a:ea typeface="ＭＳ Ｐゴシック" charset="0"/>
                  <a:cs typeface="Century Gothic"/>
                </a:rPr>
                <a:t>ENFOCARSE EN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3600" dirty="0">
                  <a:solidFill>
                    <a:srgbClr val="005DAA"/>
                  </a:solidFill>
                  <a:latin typeface="Century Gothic"/>
                  <a:ea typeface="ＭＳ Ｐゴシック" charset="0"/>
                  <a:cs typeface="Century Gothic"/>
                </a:rPr>
                <a:t>LA BASE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996631" y="5575220"/>
              <a:ext cx="1648492" cy="850534"/>
            </a:xfrm>
            <a:prstGeom prst="roundRect">
              <a:avLst>
                <a:gd name="adj" fmla="val 5663"/>
              </a:avLst>
            </a:prstGeom>
            <a:solidFill>
              <a:srgbClr val="0B46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730069" y="5575220"/>
              <a:ext cx="1648492" cy="850534"/>
            </a:xfrm>
            <a:prstGeom prst="roundRect">
              <a:avLst>
                <a:gd name="adj" fmla="val 5663"/>
              </a:avLst>
            </a:prstGeom>
            <a:solidFill>
              <a:srgbClr val="0B46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463508" y="5575220"/>
              <a:ext cx="1648492" cy="850534"/>
            </a:xfrm>
            <a:prstGeom prst="roundRect">
              <a:avLst>
                <a:gd name="adj" fmla="val 5663"/>
              </a:avLst>
            </a:prstGeom>
            <a:solidFill>
              <a:srgbClr val="0B46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>
              <a:off x="2003531" y="5717031"/>
              <a:ext cx="1653570" cy="539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1600" dirty="0">
                  <a:solidFill>
                    <a:prstClr val="white"/>
                  </a:solidFill>
                  <a:latin typeface="Century Gothic" pitchFamily="34" charset="0"/>
                  <a:ea typeface="ＭＳ Ｐゴシック" charset="0"/>
                </a:rPr>
                <a:t>Apoyo social y emocional</a:t>
              </a:r>
            </a:p>
          </p:txBody>
        </p:sp>
        <p:sp>
          <p:nvSpPr>
            <p:cNvPr id="13" name="TextBox 23"/>
            <p:cNvSpPr txBox="1">
              <a:spLocks noChangeArrowheads="1"/>
            </p:cNvSpPr>
            <p:nvPr/>
          </p:nvSpPr>
          <p:spPr bwMode="auto">
            <a:xfrm>
              <a:off x="3738947" y="5702932"/>
              <a:ext cx="1643641" cy="539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1600" dirty="0">
                  <a:solidFill>
                    <a:prstClr val="white"/>
                  </a:solidFill>
                  <a:latin typeface="Century Gothic" pitchFamily="34" charset="0"/>
                  <a:ea typeface="ＭＳ Ｐゴシック" charset="0"/>
                </a:rPr>
                <a:t>Aulas bien organizadas</a:t>
              </a:r>
            </a:p>
          </p:txBody>
        </p: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>
              <a:off x="5467568" y="5702933"/>
              <a:ext cx="1647155" cy="539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1600" dirty="0">
                  <a:solidFill>
                    <a:prstClr val="white"/>
                  </a:solidFill>
                  <a:latin typeface="Century Gothic" pitchFamily="34" charset="0"/>
                  <a:ea typeface="ＭＳ Ｐゴシック" charset="0"/>
                </a:rPr>
                <a:t>Interacciones didácticas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48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ObjEtivos</a:t>
            </a:r>
            <a:endParaRPr lang="es-ES" dirty="0"/>
          </a:p>
        </p:txBody>
      </p:sp>
      <p:sp>
        <p:nvSpPr>
          <p:cNvPr id="4" name="Rectangle 3"/>
          <p:cNvSpPr/>
          <p:nvPr/>
        </p:nvSpPr>
        <p:spPr>
          <a:xfrm>
            <a:off x="471129" y="1967189"/>
            <a:ext cx="8216834" cy="665542"/>
          </a:xfrm>
          <a:prstGeom prst="rect">
            <a:avLst/>
          </a:prstGeom>
          <a:noFill/>
          <a:ln w="38100" cmpd="sng">
            <a:solidFill>
              <a:srgbClr val="2598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spcAft>
                <a:spcPts val="600"/>
              </a:spcAft>
            </a:pPr>
            <a:r>
              <a:rPr lang="es-ES" sz="22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Proporcionar una definición </a:t>
            </a:r>
            <a:r>
              <a:rPr lang="es-ES" sz="2200" dirty="0" smtClean="0">
                <a:solidFill>
                  <a:schemeClr val="tx1"/>
                </a:solidFill>
                <a:latin typeface="Century Gothic"/>
                <a:cs typeface="Century Gothic"/>
              </a:rPr>
              <a:t>de andamiaje. </a:t>
            </a:r>
            <a:endParaRPr lang="es-ES" sz="22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1129" y="2810805"/>
            <a:ext cx="8216834" cy="1171366"/>
          </a:xfrm>
          <a:prstGeom prst="rect">
            <a:avLst/>
          </a:prstGeom>
          <a:noFill/>
          <a:ln w="38100" cmpd="sng">
            <a:solidFill>
              <a:srgbClr val="C4960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spcAft>
                <a:spcPts val="600"/>
              </a:spcAft>
            </a:pPr>
            <a:r>
              <a:rPr lang="es-ES" sz="22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Ofrecer ejemplos y estrategias </a:t>
            </a:r>
            <a:r>
              <a:rPr lang="es-ES" sz="2200" dirty="0" smtClean="0">
                <a:solidFill>
                  <a:schemeClr val="tx1"/>
                </a:solidFill>
                <a:latin typeface="Century Gothic"/>
                <a:cs typeface="Century Gothic"/>
              </a:rPr>
              <a:t>de cómo los maestros pueden proporcionar andamiaje al aprendizaje de </a:t>
            </a:r>
            <a:br>
              <a:rPr lang="es-ES" sz="2200" dirty="0" smtClean="0">
                <a:solidFill>
                  <a:schemeClr val="tx1"/>
                </a:solidFill>
                <a:latin typeface="Century Gothic"/>
                <a:cs typeface="Century Gothic"/>
              </a:rPr>
            </a:br>
            <a:r>
              <a:rPr lang="es-ES" sz="2200" dirty="0" smtClean="0">
                <a:solidFill>
                  <a:schemeClr val="tx1"/>
                </a:solidFill>
                <a:latin typeface="Century Gothic"/>
                <a:cs typeface="Century Gothic"/>
              </a:rPr>
              <a:t>los niños. </a:t>
            </a:r>
            <a:endParaRPr lang="es-ES" sz="22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129" y="4152135"/>
            <a:ext cx="8216834" cy="930510"/>
          </a:xfrm>
          <a:prstGeom prst="rect">
            <a:avLst/>
          </a:prstGeom>
          <a:noFill/>
          <a:ln w="38100" cmpd="sng">
            <a:solidFill>
              <a:srgbClr val="F47B2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spcAft>
                <a:spcPts val="600"/>
              </a:spcAft>
            </a:pPr>
            <a:r>
              <a:rPr lang="es-ES" sz="22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Conectar </a:t>
            </a:r>
            <a:r>
              <a:rPr lang="es-ES" sz="2200" dirty="0" smtClean="0">
                <a:solidFill>
                  <a:schemeClr val="tx1"/>
                </a:solidFill>
                <a:latin typeface="Century Gothic"/>
                <a:cs typeface="Century Gothic"/>
              </a:rPr>
              <a:t>con el Marco de Head Start para el desarrollo y aprendizaje temprano de los niños.</a:t>
            </a:r>
            <a:endParaRPr lang="es-ES" sz="22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129" y="5283259"/>
            <a:ext cx="8216834" cy="955611"/>
          </a:xfrm>
          <a:prstGeom prst="rect">
            <a:avLst/>
          </a:prstGeom>
          <a:noFill/>
          <a:ln w="38100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spcAft>
                <a:spcPts val="600"/>
              </a:spcAft>
            </a:pPr>
            <a:r>
              <a:rPr lang="es-ES" sz="22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Sugerir </a:t>
            </a:r>
            <a:r>
              <a:rPr lang="es-ES" sz="2200" dirty="0" smtClean="0">
                <a:solidFill>
                  <a:schemeClr val="tx1"/>
                </a:solidFill>
                <a:latin typeface="Century Gothic"/>
                <a:cs typeface="Century Gothic"/>
              </a:rPr>
              <a:t>a los maestros cómo mejorar su capacidad para proporcionar andamiaje. </a:t>
            </a:r>
            <a:endParaRPr lang="es-ES" sz="22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17948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dirty="0" smtClean="0"/>
              <a:t>Proporcionar ANDAMIAJE AL APRENDIZAJE DE LOS NIÑOS</a:t>
            </a:r>
            <a:endParaRPr lang="es-MX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2666" y="1862136"/>
            <a:ext cx="7876963" cy="4541089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MX" sz="2400" dirty="0" smtClean="0"/>
              <a:t>¿Cómo se manifiesta?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600" dirty="0" smtClean="0"/>
              <a:t>Proveer distintos niveles de apoyo y comentarios constructivos por parte de los maestros para atender las necesidades individuales de los niños, lo cual permite a los niños desempeñarse a un nivel más alto de lo lograrían independientemente. Los maestros proporcionan andamiaje a través de: </a:t>
            </a:r>
          </a:p>
          <a:p>
            <a:pPr marL="502920" lvl="2" indent="-137160">
              <a:spcBef>
                <a:spcPts val="0"/>
              </a:spcBef>
              <a:spcAft>
                <a:spcPts val="600"/>
              </a:spcAft>
            </a:pPr>
            <a:r>
              <a:rPr lang="es-MX" sz="1600" b="1" dirty="0" smtClean="0">
                <a:solidFill>
                  <a:srgbClr val="259828"/>
                </a:solidFill>
              </a:rPr>
              <a:t>Proporcionar pistas </a:t>
            </a:r>
            <a:r>
              <a:rPr lang="es-MX" sz="1600" dirty="0" smtClean="0"/>
              <a:t>cuando a los niños se les dificulte comprender conceptos.</a:t>
            </a:r>
          </a:p>
          <a:p>
            <a:pPr marL="502920" lvl="2" indent="-137160">
              <a:spcBef>
                <a:spcPts val="0"/>
              </a:spcBef>
              <a:spcAft>
                <a:spcPts val="600"/>
              </a:spcAft>
            </a:pPr>
            <a:r>
              <a:rPr lang="es-MX" sz="1600" b="1" dirty="0" smtClean="0">
                <a:solidFill>
                  <a:srgbClr val="FB6341"/>
                </a:solidFill>
              </a:rPr>
              <a:t>Ofrecer una gama de respuestas </a:t>
            </a:r>
            <a:r>
              <a:rPr lang="es-MX" sz="1600" dirty="0" smtClean="0"/>
              <a:t>para que los niños escojan cuando necesiten apoyo adicional para responder a una pregunta.</a:t>
            </a:r>
          </a:p>
          <a:p>
            <a:pPr marL="502920" lvl="2" indent="-137160">
              <a:spcBef>
                <a:spcPts val="0"/>
              </a:spcBef>
              <a:spcAft>
                <a:spcPts val="600"/>
              </a:spcAft>
            </a:pPr>
            <a:r>
              <a:rPr lang="es-MX" sz="1600" b="1" dirty="0" smtClean="0">
                <a:solidFill>
                  <a:srgbClr val="045F7B"/>
                </a:solidFill>
              </a:rPr>
              <a:t>Invitar a los niños a usar recursos adicionales </a:t>
            </a:r>
            <a:r>
              <a:rPr lang="es-MX" sz="1600" dirty="0" smtClean="0"/>
              <a:t>para ayudarles a comprender conceptos e ideas.</a:t>
            </a:r>
          </a:p>
          <a:p>
            <a:pPr marL="0" indent="0">
              <a:spcBef>
                <a:spcPts val="1176"/>
              </a:spcBef>
              <a:spcAft>
                <a:spcPts val="600"/>
              </a:spcAft>
              <a:buNone/>
            </a:pPr>
            <a:r>
              <a:rPr lang="es-MX" sz="2400" dirty="0" smtClean="0"/>
              <a:t>Lo que </a:t>
            </a:r>
            <a:r>
              <a:rPr lang="es-MX" sz="2400" u="sng" dirty="0" smtClean="0"/>
              <a:t>NO</a:t>
            </a:r>
            <a:r>
              <a:rPr lang="es-MX" sz="2400" dirty="0" smtClean="0"/>
              <a:t> es </a:t>
            </a:r>
          </a:p>
          <a:p>
            <a:pPr marL="548640" lvl="2" indent="-137160"/>
            <a:r>
              <a:rPr lang="es-MX" sz="1600" b="1" dirty="0" smtClean="0">
                <a:solidFill>
                  <a:srgbClr val="02499D"/>
                </a:solidFill>
              </a:rPr>
              <a:t>Los maestros dándoles a los niños las respuestas “correctas”.</a:t>
            </a:r>
          </a:p>
        </p:txBody>
      </p:sp>
    </p:spTree>
    <p:extLst>
      <p:ext uri="{BB962C8B-B14F-4D97-AF65-F5344CB8AC3E}">
        <p14:creationId xmlns:p14="http://schemas.microsoft.com/office/powerpoint/2010/main" val="291632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547" y="1939115"/>
            <a:ext cx="8195203" cy="1558671"/>
          </a:xfrm>
          <a:prstGeom prst="rect">
            <a:avLst/>
          </a:prstGeom>
          <a:solidFill>
            <a:srgbClr val="0599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984" y="443690"/>
            <a:ext cx="8477737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PROPORCIONAR</a:t>
            </a:r>
            <a:r>
              <a:rPr lang="en-US" dirty="0" smtClean="0"/>
              <a:t> </a:t>
            </a:r>
            <a:r>
              <a:rPr lang="es-MX" dirty="0" smtClean="0"/>
              <a:t>pistas</a:t>
            </a:r>
            <a:endParaRPr lang="es-MX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7442" y="2116959"/>
            <a:ext cx="7978598" cy="9804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300" dirty="0" smtClean="0">
                <a:solidFill>
                  <a:srgbClr val="FFFFFF"/>
                </a:solidFill>
              </a:rPr>
              <a:t>Ayudar a los niños cuando tienen dificultades para comprender, responder o completar una tarea, </a:t>
            </a:r>
            <a:r>
              <a:rPr lang="es-MX" sz="2300" b="1" dirty="0" smtClean="0">
                <a:solidFill>
                  <a:srgbClr val="FFFFFF"/>
                </a:solidFill>
              </a:rPr>
              <a:t>proporcionando pistas.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7487" y="3637931"/>
            <a:ext cx="429797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MX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Maestra</a:t>
            </a:r>
            <a:r>
              <a:rPr lang="es-MX" dirty="0" smtClean="0">
                <a:solidFill>
                  <a:srgbClr val="008000"/>
                </a:solidFill>
                <a:latin typeface="Century Gothic"/>
                <a:cs typeface="Century Gothic"/>
              </a:rPr>
              <a:t>: Wow, igual que la letra que escribiste. Me puedes decir ¿cómo suena?</a:t>
            </a:r>
          </a:p>
          <a:p>
            <a:pPr>
              <a:spcBef>
                <a:spcPts val="600"/>
              </a:spcBef>
            </a:pPr>
            <a:r>
              <a:rPr lang="es-MX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Niña:</a:t>
            </a:r>
            <a:r>
              <a:rPr lang="es-MX" dirty="0" smtClean="0">
                <a:solidFill>
                  <a:srgbClr val="008000"/>
                </a:solidFill>
                <a:latin typeface="Century Gothic"/>
                <a:cs typeface="Century Gothic"/>
              </a:rPr>
              <a:t> (No dice nada)</a:t>
            </a:r>
          </a:p>
          <a:p>
            <a:pPr>
              <a:spcBef>
                <a:spcPts val="600"/>
              </a:spcBef>
            </a:pPr>
            <a:r>
              <a:rPr lang="es-MX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Maestra</a:t>
            </a:r>
            <a:r>
              <a:rPr lang="es-MX" dirty="0" smtClean="0">
                <a:solidFill>
                  <a:srgbClr val="008000"/>
                </a:solidFill>
                <a:latin typeface="Century Gothic"/>
                <a:cs typeface="Century Gothic"/>
              </a:rPr>
              <a:t>: Bueno, yo veo la letra “y”. (Enseguida la maestra pronuncia y gesticula la letra “y”.)</a:t>
            </a:r>
          </a:p>
          <a:p>
            <a:pPr>
              <a:spcBef>
                <a:spcPts val="600"/>
              </a:spcBef>
            </a:pPr>
            <a:r>
              <a:rPr lang="es-MX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Niña</a:t>
            </a:r>
            <a:r>
              <a:rPr lang="es-MX" dirty="0" smtClean="0">
                <a:solidFill>
                  <a:srgbClr val="008000"/>
                </a:solidFill>
                <a:latin typeface="Century Gothic"/>
                <a:cs typeface="Century Gothic"/>
              </a:rPr>
              <a:t>: yyyy (imitando a la maestra)</a:t>
            </a:r>
            <a:endParaRPr lang="es-MX" dirty="0">
              <a:solidFill>
                <a:srgbClr val="008000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Quinn_showing_the_letter_y_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t="5953" r="12500" b="29762"/>
          <a:stretch/>
        </p:blipFill>
        <p:spPr>
          <a:xfrm>
            <a:off x="5012322" y="3283136"/>
            <a:ext cx="3424823" cy="2604127"/>
          </a:xfrm>
          <a:prstGeom prst="rect">
            <a:avLst/>
          </a:prstGeom>
          <a:ln w="38100" cmpd="sng">
            <a:noFill/>
          </a:ln>
          <a:effectLst>
            <a:outerShdw blurRad="76200" dist="762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117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547" y="1910415"/>
            <a:ext cx="8195203" cy="1403651"/>
          </a:xfrm>
          <a:prstGeom prst="rect">
            <a:avLst/>
          </a:prstGeom>
          <a:solidFill>
            <a:srgbClr val="F47B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984" y="376140"/>
            <a:ext cx="8477737" cy="1143000"/>
          </a:xfrm>
        </p:spPr>
        <p:txBody>
          <a:bodyPr>
            <a:normAutofit/>
          </a:bodyPr>
          <a:lstStyle/>
          <a:p>
            <a:r>
              <a:rPr lang="es-MX" dirty="0" smtClean="0"/>
              <a:t>Ofrecer Una gama DE RESPUESTAS</a:t>
            </a:r>
            <a:endParaRPr lang="es-MX" dirty="0">
              <a:solidFill>
                <a:srgbClr val="00C9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1470" y="2113227"/>
            <a:ext cx="7888878" cy="11214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400" dirty="0" smtClean="0">
                <a:solidFill>
                  <a:srgbClr val="FFFFFF"/>
                </a:solidFill>
              </a:rPr>
              <a:t>Ofrecer una </a:t>
            </a:r>
            <a:r>
              <a:rPr lang="es-MX" sz="2400" b="1" dirty="0" smtClean="0">
                <a:solidFill>
                  <a:srgbClr val="FFFFFF"/>
                </a:solidFill>
              </a:rPr>
              <a:t>gama de respuestas </a:t>
            </a:r>
            <a:r>
              <a:rPr lang="es-MX" sz="2400" dirty="0" smtClean="0">
                <a:solidFill>
                  <a:srgbClr val="FFFFFF"/>
                </a:solidFill>
              </a:rPr>
              <a:t>para que los niños escojan cuando necesiten apoyo adicional.</a:t>
            </a:r>
            <a:endParaRPr lang="es-MX" sz="2400" b="1" dirty="0" smtClean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9445" y="3419449"/>
            <a:ext cx="4791935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MX" sz="1600" b="1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Maestra</a:t>
            </a:r>
            <a:r>
              <a:rPr lang="es-MX" sz="1600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: ¿Recuerdas quién de nuestros asistentes comunitarios construye caminos?</a:t>
            </a:r>
          </a:p>
          <a:p>
            <a:pPr>
              <a:spcAft>
                <a:spcPts val="600"/>
              </a:spcAft>
            </a:pPr>
            <a:r>
              <a:rPr lang="es-MX" sz="1600" b="1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Niño</a:t>
            </a:r>
            <a:r>
              <a:rPr lang="es-MX" sz="1600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: ¿Un policía? </a:t>
            </a:r>
          </a:p>
          <a:p>
            <a:pPr>
              <a:spcAft>
                <a:spcPts val="600"/>
              </a:spcAft>
            </a:pPr>
            <a:r>
              <a:rPr lang="es-MX" sz="1600" b="1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Maestra</a:t>
            </a:r>
            <a:r>
              <a:rPr lang="es-MX" sz="1600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: A los oficiales de policía se les ve por las calles, pero acaso las construyen?  </a:t>
            </a:r>
          </a:p>
          <a:p>
            <a:pPr>
              <a:spcAft>
                <a:spcPts val="600"/>
              </a:spcAft>
            </a:pPr>
            <a:r>
              <a:rPr lang="es-MX" sz="1600" b="1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Niño</a:t>
            </a:r>
            <a:r>
              <a:rPr lang="es-MX" sz="1600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: (se encoge de hombros)</a:t>
            </a:r>
          </a:p>
          <a:p>
            <a:pPr>
              <a:spcAft>
                <a:spcPts val="600"/>
              </a:spcAft>
            </a:pPr>
            <a:r>
              <a:rPr lang="es-MX" sz="1600" b="1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Maestra</a:t>
            </a:r>
            <a:r>
              <a:rPr lang="es-MX" sz="1600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: Veamos algunas opciones. Tenemos a un dentista, un panadero, un maestro o un trabajador de la construcción. </a:t>
            </a:r>
          </a:p>
          <a:p>
            <a:pPr algn="ctr">
              <a:spcAft>
                <a:spcPts val="600"/>
              </a:spcAft>
            </a:pPr>
            <a:r>
              <a:rPr lang="es-MX" sz="1600" b="1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Continúa la conversación……</a:t>
            </a:r>
            <a:endParaRPr lang="es-MX" sz="1600" dirty="0">
              <a:solidFill>
                <a:schemeClr val="accent6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6" name="Picture 5" descr="Children_on_road_map_01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40" y="3082765"/>
            <a:ext cx="2988142" cy="2091409"/>
          </a:xfrm>
          <a:prstGeom prst="rect">
            <a:avLst/>
          </a:prstGeom>
          <a:ln w="38100" cmpd="sng">
            <a:noFill/>
          </a:ln>
          <a:effectLst>
            <a:outerShdw blurRad="76200" dist="762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8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547" y="1952625"/>
            <a:ext cx="8195203" cy="1460665"/>
          </a:xfrm>
          <a:prstGeom prst="rect">
            <a:avLst/>
          </a:prstGeom>
          <a:solidFill>
            <a:srgbClr val="045F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USAR</a:t>
            </a:r>
            <a:r>
              <a:rPr lang="en-US" dirty="0" smtClean="0"/>
              <a:t> RECURSOS ADICIONALES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8085" y="2131208"/>
            <a:ext cx="7712744" cy="1284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400" dirty="0" smtClean="0">
                <a:solidFill>
                  <a:srgbClr val="FFFFFF"/>
                </a:solidFill>
              </a:rPr>
              <a:t>Invitar a los niños a usar </a:t>
            </a:r>
            <a:r>
              <a:rPr lang="es-MX" sz="2400" b="1" dirty="0" smtClean="0">
                <a:solidFill>
                  <a:srgbClr val="FFFFFF"/>
                </a:solidFill>
              </a:rPr>
              <a:t>recursos adicionales </a:t>
            </a:r>
            <a:r>
              <a:rPr lang="es-MX" sz="2400" dirty="0" smtClean="0">
                <a:solidFill>
                  <a:srgbClr val="FFFFFF"/>
                </a:solidFill>
              </a:rPr>
              <a:t>para ayudarles a comprender conceptos e ideas.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0359" y="3739388"/>
            <a:ext cx="42765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MX" sz="2000" b="1" dirty="0" smtClean="0">
                <a:solidFill>
                  <a:srgbClr val="045F7B"/>
                </a:solidFill>
                <a:latin typeface="Century Gothic"/>
                <a:cs typeface="Century Gothic"/>
              </a:rPr>
              <a:t>Maestra: ¿</a:t>
            </a:r>
            <a:r>
              <a:rPr lang="es-MX" sz="2000" dirty="0" smtClean="0">
                <a:solidFill>
                  <a:srgbClr val="045F7B"/>
                </a:solidFill>
                <a:latin typeface="Century Gothic"/>
                <a:cs typeface="Century Gothic"/>
              </a:rPr>
              <a:t>Sabes en lo que se convierten las orugas?</a:t>
            </a:r>
            <a:endParaRPr lang="es-MX" sz="2000" b="1" dirty="0" smtClean="0">
              <a:solidFill>
                <a:srgbClr val="045F7B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s-MX" sz="2000" b="1" dirty="0" smtClean="0">
                <a:solidFill>
                  <a:srgbClr val="045F7B"/>
                </a:solidFill>
                <a:latin typeface="Century Gothic"/>
                <a:cs typeface="Century Gothic"/>
              </a:rPr>
              <a:t>Niño</a:t>
            </a:r>
            <a:r>
              <a:rPr lang="es-MX" sz="2000" dirty="0" smtClean="0">
                <a:solidFill>
                  <a:srgbClr val="045F7B"/>
                </a:solidFill>
                <a:latin typeface="Century Gothic"/>
                <a:cs typeface="Century Gothic"/>
              </a:rPr>
              <a:t>: No, no </a:t>
            </a:r>
            <a:r>
              <a:rPr lang="es-MX" sz="2000" dirty="0" err="1" smtClean="0">
                <a:solidFill>
                  <a:srgbClr val="045F7B"/>
                </a:solidFill>
                <a:latin typeface="Century Gothic"/>
                <a:cs typeface="Century Gothic"/>
              </a:rPr>
              <a:t>séeee</a:t>
            </a:r>
            <a:r>
              <a:rPr lang="es-MX" sz="2000" dirty="0" smtClean="0">
                <a:solidFill>
                  <a:srgbClr val="045F7B"/>
                </a:solidFill>
                <a:latin typeface="Century Gothic"/>
                <a:cs typeface="Century Gothic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s-MX" sz="2000" b="1" dirty="0" smtClean="0">
                <a:solidFill>
                  <a:srgbClr val="045F7B"/>
                </a:solidFill>
                <a:latin typeface="Century Gothic"/>
                <a:cs typeface="Century Gothic"/>
              </a:rPr>
              <a:t>Maestra</a:t>
            </a:r>
            <a:r>
              <a:rPr lang="es-MX" sz="2000" dirty="0" smtClean="0">
                <a:solidFill>
                  <a:srgbClr val="045F7B"/>
                </a:solidFill>
                <a:latin typeface="Century Gothic"/>
                <a:cs typeface="Century Gothic"/>
              </a:rPr>
              <a:t>: Por qué no buscamos información sobre las orugas y vemos qué podemos averiguar.</a:t>
            </a:r>
          </a:p>
        </p:txBody>
      </p:sp>
      <p:pic>
        <p:nvPicPr>
          <p:cNvPr id="6" name="Picture 5" descr="Boys_using_I_Pad_0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0" t="4464" r="20040" b="4762"/>
          <a:stretch/>
        </p:blipFill>
        <p:spPr>
          <a:xfrm>
            <a:off x="749557" y="3122709"/>
            <a:ext cx="3433537" cy="2975082"/>
          </a:xfrm>
          <a:prstGeom prst="rect">
            <a:avLst/>
          </a:prstGeom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162333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5589" y="2175520"/>
            <a:ext cx="5523479" cy="1290685"/>
          </a:xfrm>
          <a:prstGeom prst="rect">
            <a:avLst/>
          </a:prstGeom>
          <a:solidFill>
            <a:srgbClr val="2598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984" y="393060"/>
            <a:ext cx="8477737" cy="1143000"/>
          </a:xfrm>
        </p:spPr>
        <p:txBody>
          <a:bodyPr>
            <a:noAutofit/>
          </a:bodyPr>
          <a:lstStyle/>
          <a:p>
            <a:r>
              <a:rPr lang="es-MX" sz="2800" dirty="0" smtClean="0"/>
              <a:t>Marco de Head Start para el desarrollo </a:t>
            </a:r>
            <a:br>
              <a:rPr lang="es-MX" sz="2800" dirty="0" smtClean="0"/>
            </a:br>
            <a:r>
              <a:rPr lang="es-MX" sz="2800" dirty="0" smtClean="0"/>
              <a:t>y aprendizaje temprano de los niños</a:t>
            </a:r>
            <a:endParaRPr lang="es-MX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8553" y="2216265"/>
            <a:ext cx="4956237" cy="128963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MX" sz="2400" dirty="0" smtClean="0">
                <a:solidFill>
                  <a:schemeClr val="bg1"/>
                </a:solidFill>
              </a:rPr>
              <a:t>El andamiaje se puede incorporar </a:t>
            </a:r>
            <a:r>
              <a:rPr lang="es-MX" sz="2400" b="1" dirty="0" smtClean="0">
                <a:solidFill>
                  <a:schemeClr val="bg1"/>
                </a:solidFill>
              </a:rPr>
              <a:t>en diversas áreas dentro del marco</a:t>
            </a:r>
            <a:r>
              <a:rPr lang="es-MX" sz="24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246" y="3637602"/>
            <a:ext cx="5762565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MX" dirty="0" smtClean="0">
                <a:latin typeface="Century Gothic"/>
                <a:cs typeface="Century Gothic"/>
              </a:rPr>
              <a:t>Algunos ejemplos son:</a:t>
            </a:r>
          </a:p>
          <a:p>
            <a:pPr marL="192024" lvl="1" indent="-192024">
              <a:spcAft>
                <a:spcPts val="600"/>
              </a:spcAft>
              <a:buFont typeface="Arial"/>
              <a:buChar char="•"/>
            </a:pPr>
            <a:r>
              <a:rPr lang="es-MX" dirty="0" smtClean="0">
                <a:solidFill>
                  <a:srgbClr val="FF5B40"/>
                </a:solidFill>
                <a:latin typeface="Century Gothic"/>
                <a:cs typeface="Century Gothic"/>
              </a:rPr>
              <a:t>Conocimiento y destrezas sobre </a:t>
            </a:r>
            <a:br>
              <a:rPr lang="es-MX" dirty="0" smtClean="0">
                <a:solidFill>
                  <a:srgbClr val="FF5B40"/>
                </a:solidFill>
                <a:latin typeface="Century Gothic"/>
                <a:cs typeface="Century Gothic"/>
              </a:rPr>
            </a:br>
            <a:r>
              <a:rPr lang="es-MX" dirty="0" smtClean="0">
                <a:solidFill>
                  <a:srgbClr val="FF5B40"/>
                </a:solidFill>
                <a:latin typeface="Century Gothic"/>
                <a:cs typeface="Century Gothic"/>
              </a:rPr>
              <a:t>lectoescritura </a:t>
            </a:r>
          </a:p>
          <a:p>
            <a:pPr marL="192024" lvl="1" indent="-192024">
              <a:spcAft>
                <a:spcPts val="600"/>
              </a:spcAft>
              <a:buFont typeface="Arial"/>
              <a:buChar char="•"/>
            </a:pPr>
            <a:r>
              <a:rPr lang="es-MX" dirty="0" smtClean="0">
                <a:solidFill>
                  <a:srgbClr val="9D674F"/>
                </a:solidFill>
                <a:latin typeface="Century Gothic"/>
                <a:cs typeface="Century Gothic"/>
              </a:rPr>
              <a:t>Conocimiento y destrezas de las ciencias</a:t>
            </a:r>
          </a:p>
          <a:p>
            <a:pPr marL="192024" lvl="1" indent="-192024">
              <a:spcAft>
                <a:spcPts val="600"/>
              </a:spcAft>
              <a:buFont typeface="Arial"/>
              <a:buChar char="•"/>
            </a:pPr>
            <a:r>
              <a:rPr lang="es-MX" dirty="0" smtClean="0">
                <a:solidFill>
                  <a:srgbClr val="05993D"/>
                </a:solidFill>
                <a:latin typeface="Century Gothic"/>
                <a:cs typeface="Century Gothic"/>
              </a:rPr>
              <a:t>Conocimiento y destrezas sobre matemáticas. </a:t>
            </a:r>
          </a:p>
          <a:p>
            <a:pPr marL="192024" lvl="1" indent="-192024">
              <a:spcAft>
                <a:spcPts val="600"/>
              </a:spcAft>
              <a:buFont typeface="Arial"/>
              <a:buChar char="•"/>
            </a:pPr>
            <a:r>
              <a:rPr lang="es-MX" dirty="0" smtClean="0">
                <a:solidFill>
                  <a:srgbClr val="854B9E"/>
                </a:solidFill>
                <a:latin typeface="Century Gothic"/>
                <a:cs typeface="Century Gothic"/>
              </a:rPr>
              <a:t>Conocimiento y destrezas sobre estudios sociales.</a:t>
            </a:r>
          </a:p>
          <a:p>
            <a:pPr marL="192024" lvl="1" indent="-192024">
              <a:spcAft>
                <a:spcPts val="600"/>
              </a:spcAft>
              <a:buFont typeface="Arial"/>
              <a:buChar char="•"/>
            </a:pPr>
            <a:r>
              <a:rPr lang="es-MX" dirty="0" smtClean="0">
                <a:solidFill>
                  <a:srgbClr val="07B22F"/>
                </a:solidFill>
                <a:latin typeface="Century Gothic"/>
                <a:cs typeface="Century Gothic"/>
              </a:rPr>
              <a:t>Lógica y razonamiento. </a:t>
            </a:r>
          </a:p>
        </p:txBody>
      </p:sp>
      <p:pic>
        <p:nvPicPr>
          <p:cNvPr id="9" name="Picture 8" descr="EP-Whee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66" y="1859280"/>
            <a:ext cx="443883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12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nts_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4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Powerpoint_template.pptx</Template>
  <TotalTime>37700</TotalTime>
  <Words>730</Words>
  <Application>Microsoft Macintosh PowerPoint</Application>
  <PresentationFormat>On-screen Show (4:3)</PresentationFormat>
  <Paragraphs>94</Paragraphs>
  <Slides>18</Slides>
  <Notes>12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Powerpoint_template</vt:lpstr>
      <vt:lpstr>Interacciones INTERESANTES Y ATRAYENTES   PROPORCIONAR ANDAMIAJE AL APRENDIZAJE DE LOS NIÑOS </vt:lpstr>
      <vt:lpstr>MARCO DE REFERENCIA PARA  LA PRÁCTICA EFECTIVA  EN APOYO A LA PREPARACIÓN PARA LA ESCUELA PARA TODOS LOS NIÑOS</vt:lpstr>
      <vt:lpstr>ObjEtivos</vt:lpstr>
      <vt:lpstr>Proporcionar ANDAMIAJE AL APRENDIZAJE DE LOS NIÑOS</vt:lpstr>
      <vt:lpstr>PROPORCIONAR pistas</vt:lpstr>
      <vt:lpstr>Ofrecer Una gama DE RESPUESTAS</vt:lpstr>
      <vt:lpstr>USAR RECURSOS ADICIONALES</vt:lpstr>
      <vt:lpstr>Marco de Head Start para el desarrollo  y aprendizaje temprano de los niños</vt:lpstr>
      <vt:lpstr>PowerPoint Presentation</vt:lpstr>
      <vt:lpstr>En este corto…</vt:lpstr>
      <vt:lpstr>PowerPoint Presentation</vt:lpstr>
      <vt:lpstr>En este corto…</vt:lpstr>
      <vt:lpstr>PowerPoint Presentation</vt:lpstr>
      <vt:lpstr>en este corto…</vt:lpstr>
      <vt:lpstr>¿cuándo PUEDO proporcionar andamiaje?</vt:lpstr>
      <vt:lpstr>MEJORANDO LA práctica</vt:lpstr>
      <vt:lpstr>resumen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Prakarn</cp:lastModifiedBy>
  <cp:revision>494</cp:revision>
  <cp:lastPrinted>2011-07-25T19:22:59Z</cp:lastPrinted>
  <dcterms:created xsi:type="dcterms:W3CDTF">2012-09-07T16:34:29Z</dcterms:created>
  <dcterms:modified xsi:type="dcterms:W3CDTF">2013-06-28T21:54:00Z</dcterms:modified>
</cp:coreProperties>
</file>