
<file path=[Content_Types].xml><?xml version="1.0" encoding="utf-8"?>
<Types xmlns="http://schemas.openxmlformats.org/package/2006/content-types">
  <Default Extension="xml" ContentType="application/xml"/>
  <Default Extension="wmv" ContentType="video/unknown"/>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Lst>
  <p:notesMasterIdLst>
    <p:notesMasterId r:id="rId19"/>
  </p:notesMasterIdLst>
  <p:handoutMasterIdLst>
    <p:handoutMasterId r:id="rId20"/>
  </p:handoutMasterIdLst>
  <p:sldIdLst>
    <p:sldId id="315" r:id="rId3"/>
    <p:sldId id="321" r:id="rId4"/>
    <p:sldId id="264" r:id="rId5"/>
    <p:sldId id="317" r:id="rId6"/>
    <p:sldId id="307" r:id="rId7"/>
    <p:sldId id="283" r:id="rId8"/>
    <p:sldId id="267" r:id="rId9"/>
    <p:sldId id="286" r:id="rId10"/>
    <p:sldId id="308" r:id="rId11"/>
    <p:sldId id="316" r:id="rId12"/>
    <p:sldId id="323" r:id="rId13"/>
    <p:sldId id="319" r:id="rId14"/>
    <p:sldId id="276" r:id="rId15"/>
    <p:sldId id="295" r:id="rId16"/>
    <p:sldId id="302" r:id="rId17"/>
    <p:sldId id="322"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ssica Vick" initials="JV" lastIdx="4" clrIdx="0"/>
  <p:cmAuthor id="1" name="mek6d" initials="m" lastIdx="14" clrIdx="1"/>
  <p:cmAuthor id="2" name="bkh3d" initials="b" lastIdx="1" clrIdx="2"/>
  <p:cmAuthor id="3" name="Bettina Viteri" initials="" lastIdx="5" clrIdx="3"/>
  <p:cmAuthor id="4" name="Maggie" initials="" lastIdx="7" clrIdx="4"/>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3"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9FF9"/>
    <a:srgbClr val="85C2FF"/>
    <a:srgbClr val="99CCFF"/>
    <a:srgbClr val="C9D658"/>
    <a:srgbClr val="0082C4"/>
    <a:srgbClr val="07B22F"/>
    <a:srgbClr val="9D674F"/>
    <a:srgbClr val="005DAA"/>
    <a:srgbClr val="F47B20"/>
    <a:srgbClr val="C4960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63" autoAdjust="0"/>
    <p:restoredTop sz="93042" autoAdjust="0"/>
  </p:normalViewPr>
  <p:slideViewPr>
    <p:cSldViewPr snapToGrid="0" snapToObjects="1">
      <p:cViewPr>
        <p:scale>
          <a:sx n="110" d="100"/>
          <a:sy n="110" d="100"/>
        </p:scale>
        <p:origin x="-1384" y="144"/>
      </p:cViewPr>
      <p:guideLst>
        <p:guide orient="horz" pos="3715"/>
        <p:guide pos="26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7" d="100"/>
          <a:sy n="87" d="100"/>
        </p:scale>
        <p:origin x="-190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handoutMaster" Target="handoutMasters/handoutMaster1.xml"/><Relationship Id="rId21" Type="http://schemas.openxmlformats.org/officeDocument/2006/relationships/printerSettings" Target="printerSettings/printerSettings1.bin"/><Relationship Id="rId22" Type="http://schemas.openxmlformats.org/officeDocument/2006/relationships/commentAuthors" Target="commentAuthors.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3265610-EFAD-EC48-9E59-3477A1F005C1}" type="datetimeFigureOut">
              <a:rPr lang="en-US" smtClean="0"/>
              <a:pPr/>
              <a:t>4/7/14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1C0631D-B814-7F44-B836-1AE29DBFB36D}" type="slidenum">
              <a:rPr lang="en-US" smtClean="0"/>
              <a:pPr/>
              <a:t>‹#›</a:t>
            </a:fld>
            <a:endParaRPr lang="en-US"/>
          </a:p>
        </p:txBody>
      </p:sp>
    </p:spTree>
    <p:extLst>
      <p:ext uri="{BB962C8B-B14F-4D97-AF65-F5344CB8AC3E}">
        <p14:creationId xmlns:p14="http://schemas.microsoft.com/office/powerpoint/2010/main" val="9805542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8E84E2-8C02-421D-B747-E2B4E37B08BA}" type="datetimeFigureOut">
              <a:rPr lang="en-US" smtClean="0"/>
              <a:pPr/>
              <a:t>4/7/14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277787-A0B5-4DB7-B777-E72895F662BE}" type="slidenum">
              <a:rPr lang="en-US" smtClean="0"/>
              <a:pPr/>
              <a:t>‹#›</a:t>
            </a:fld>
            <a:endParaRPr lang="en-US"/>
          </a:p>
        </p:txBody>
      </p:sp>
    </p:spTree>
    <p:extLst>
      <p:ext uri="{BB962C8B-B14F-4D97-AF65-F5344CB8AC3E}">
        <p14:creationId xmlns:p14="http://schemas.microsoft.com/office/powerpoint/2010/main" val="1455019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48277787-A0B5-4DB7-B777-E72895F662BE}" type="slidenum">
              <a:rPr lang="en-US" smtClean="0"/>
              <a:pPr/>
              <a:t>3</a:t>
            </a:fld>
            <a:endParaRPr lang="en-US"/>
          </a:p>
        </p:txBody>
      </p:sp>
    </p:spTree>
    <p:extLst>
      <p:ext uri="{BB962C8B-B14F-4D97-AF65-F5344CB8AC3E}">
        <p14:creationId xmlns:p14="http://schemas.microsoft.com/office/powerpoint/2010/main" val="1681852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buFont typeface="Arial" pitchFamily="34" charset="0"/>
              <a:buNone/>
            </a:pPr>
            <a:endParaRPr lang="en-US" i="0" dirty="0" smtClean="0">
              <a:solidFill>
                <a:schemeClr val="tx1"/>
              </a:solidFill>
            </a:endParaRPr>
          </a:p>
          <a:p>
            <a:pPr lvl="1">
              <a:buFont typeface="Arial" pitchFamily="34" charset="0"/>
              <a:buNone/>
            </a:pPr>
            <a:endParaRPr lang="en-US" dirty="0" smtClean="0">
              <a:solidFill>
                <a:schemeClr val="tx1"/>
              </a:solidFill>
            </a:endParaRPr>
          </a:p>
          <a:p>
            <a:pPr lvl="1">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48277787-A0B5-4DB7-B777-E72895F662BE}" type="slidenum">
              <a:rPr lang="en-US" smtClean="0"/>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8277787-A0B5-4DB7-B777-E72895F662BE}" type="slidenum">
              <a:rPr lang="en-US" smtClean="0"/>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Aft>
                <a:spcPts val="1200"/>
              </a:spcAft>
              <a:buFont typeface="Arial" pitchFamily="34" charset="0"/>
              <a:buNone/>
            </a:pPr>
            <a:endParaRPr lang="en-US" i="1" dirty="0" smtClean="0"/>
          </a:p>
          <a:p>
            <a:endParaRPr lang="en-US" dirty="0"/>
          </a:p>
        </p:txBody>
      </p:sp>
      <p:sp>
        <p:nvSpPr>
          <p:cNvPr id="4" name="Slide Number Placeholder 3"/>
          <p:cNvSpPr>
            <a:spLocks noGrp="1"/>
          </p:cNvSpPr>
          <p:nvPr>
            <p:ph type="sldNum" sz="quarter" idx="10"/>
          </p:nvPr>
        </p:nvSpPr>
        <p:spPr/>
        <p:txBody>
          <a:bodyPr/>
          <a:lstStyle/>
          <a:p>
            <a:fld id="{48277787-A0B5-4DB7-B777-E72895F662BE}" type="slidenum">
              <a:rPr lang="en-US" smtClean="0"/>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Aft>
                <a:spcPts val="1200"/>
              </a:spcAft>
              <a:buFont typeface="Arial" pitchFamily="34" charset="0"/>
              <a:buNone/>
            </a:pPr>
            <a:endParaRPr lang="en-US" dirty="0" smtClean="0"/>
          </a:p>
          <a:p>
            <a:pPr>
              <a:spcAft>
                <a:spcPts val="1200"/>
              </a:spcAft>
              <a:buFont typeface="Arial" pitchFamily="34" charset="0"/>
              <a:buChar char="•"/>
            </a:pPr>
            <a:endParaRPr lang="en-US" dirty="0" smtClean="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48277787-A0B5-4DB7-B777-E72895F662BE}" type="slidenum">
              <a:rPr lang="en-US" smtClean="0"/>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55CD1D0-D2E6-014E-BFD7-4A23BDD99E43}" type="slidenum">
              <a:rPr lang="en-US" smtClean="0">
                <a:solidFill>
                  <a:prstClr val="black"/>
                </a:solidFill>
              </a:rPr>
              <a:pPr>
                <a:defRPr/>
              </a:pPr>
              <a:t>16</a:t>
            </a:fld>
            <a:endParaRPr lang="en-US" dirty="0">
              <a:solidFill>
                <a:prstClr val="black"/>
              </a:solidFill>
            </a:endParaRPr>
          </a:p>
        </p:txBody>
      </p:sp>
    </p:spTree>
    <p:extLst>
      <p:ext uri="{BB962C8B-B14F-4D97-AF65-F5344CB8AC3E}">
        <p14:creationId xmlns:p14="http://schemas.microsoft.com/office/powerpoint/2010/main" val="3676413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48277787-A0B5-4DB7-B777-E72895F662BE}" type="slidenum">
              <a:rPr lang="en-US" smtClean="0"/>
              <a:pPr/>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p>
        </p:txBody>
      </p:sp>
      <p:sp>
        <p:nvSpPr>
          <p:cNvPr id="4" name="Slide Number Placeholder 3"/>
          <p:cNvSpPr>
            <a:spLocks noGrp="1"/>
          </p:cNvSpPr>
          <p:nvPr>
            <p:ph type="sldNum" sz="quarter" idx="10"/>
          </p:nvPr>
        </p:nvSpPr>
        <p:spPr/>
        <p:txBody>
          <a:bodyPr/>
          <a:lstStyle/>
          <a:p>
            <a:fld id="{48277787-A0B5-4DB7-B777-E72895F662BE}" type="slidenum">
              <a:rPr lang="en-US" smtClean="0"/>
              <a:pPr/>
              <a:t>5</a:t>
            </a:fld>
            <a:endParaRPr lang="en-US"/>
          </a:p>
        </p:txBody>
      </p:sp>
    </p:spTree>
    <p:extLst>
      <p:ext uri="{BB962C8B-B14F-4D97-AF65-F5344CB8AC3E}">
        <p14:creationId xmlns:p14="http://schemas.microsoft.com/office/powerpoint/2010/main" val="500904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p>
        </p:txBody>
      </p:sp>
      <p:sp>
        <p:nvSpPr>
          <p:cNvPr id="4" name="Slide Number Placeholder 3"/>
          <p:cNvSpPr>
            <a:spLocks noGrp="1"/>
          </p:cNvSpPr>
          <p:nvPr>
            <p:ph type="sldNum" sz="quarter" idx="10"/>
          </p:nvPr>
        </p:nvSpPr>
        <p:spPr/>
        <p:txBody>
          <a:bodyPr/>
          <a:lstStyle/>
          <a:p>
            <a:fld id="{48277787-A0B5-4DB7-B777-E72895F662BE}" type="slidenum">
              <a:rPr lang="en-US" smtClean="0"/>
              <a:pPr/>
              <a:t>6</a:t>
            </a:fld>
            <a:endParaRPr lang="en-US"/>
          </a:p>
        </p:txBody>
      </p:sp>
    </p:spTree>
    <p:extLst>
      <p:ext uri="{BB962C8B-B14F-4D97-AF65-F5344CB8AC3E}">
        <p14:creationId xmlns:p14="http://schemas.microsoft.com/office/powerpoint/2010/main" val="500904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p>
        </p:txBody>
      </p:sp>
      <p:sp>
        <p:nvSpPr>
          <p:cNvPr id="4" name="Slide Number Placeholder 3"/>
          <p:cNvSpPr>
            <a:spLocks noGrp="1"/>
          </p:cNvSpPr>
          <p:nvPr>
            <p:ph type="sldNum" sz="quarter" idx="10"/>
          </p:nvPr>
        </p:nvSpPr>
        <p:spPr/>
        <p:txBody>
          <a:bodyPr/>
          <a:lstStyle/>
          <a:p>
            <a:fld id="{48277787-A0B5-4DB7-B777-E72895F662BE}" type="slidenum">
              <a:rPr lang="en-US" smtClean="0"/>
              <a:pPr/>
              <a:t>7</a:t>
            </a:fld>
            <a:endParaRPr lang="en-US"/>
          </a:p>
        </p:txBody>
      </p:sp>
    </p:spTree>
    <p:extLst>
      <p:ext uri="{BB962C8B-B14F-4D97-AF65-F5344CB8AC3E}">
        <p14:creationId xmlns:p14="http://schemas.microsoft.com/office/powerpoint/2010/main" val="500904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0" dirty="0"/>
          </a:p>
        </p:txBody>
      </p:sp>
      <p:sp>
        <p:nvSpPr>
          <p:cNvPr id="4" name="Slide Number Placeholder 3"/>
          <p:cNvSpPr>
            <a:spLocks noGrp="1"/>
          </p:cNvSpPr>
          <p:nvPr>
            <p:ph type="sldNum" sz="quarter" idx="10"/>
          </p:nvPr>
        </p:nvSpPr>
        <p:spPr/>
        <p:txBody>
          <a:bodyPr/>
          <a:lstStyle/>
          <a:p>
            <a:fld id="{48277787-A0B5-4DB7-B777-E72895F662BE}" type="slidenum">
              <a:rPr lang="en-US" smtClean="0"/>
              <a:pPr/>
              <a:t>8</a:t>
            </a:fld>
            <a:endParaRPr lang="en-US"/>
          </a:p>
        </p:txBody>
      </p:sp>
    </p:spTree>
    <p:extLst>
      <p:ext uri="{BB962C8B-B14F-4D97-AF65-F5344CB8AC3E}">
        <p14:creationId xmlns:p14="http://schemas.microsoft.com/office/powerpoint/2010/main" val="500904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p>
        </p:txBody>
      </p:sp>
      <p:sp>
        <p:nvSpPr>
          <p:cNvPr id="4" name="Slide Number Placeholder 3"/>
          <p:cNvSpPr>
            <a:spLocks noGrp="1"/>
          </p:cNvSpPr>
          <p:nvPr>
            <p:ph type="sldNum" sz="quarter" idx="10"/>
          </p:nvPr>
        </p:nvSpPr>
        <p:spPr/>
        <p:txBody>
          <a:bodyPr/>
          <a:lstStyle/>
          <a:p>
            <a:fld id="{48277787-A0B5-4DB7-B777-E72895F662BE}" type="slidenum">
              <a:rPr lang="en-US" smtClean="0"/>
              <a:pPr/>
              <a:t>9</a:t>
            </a:fld>
            <a:endParaRPr lang="en-US"/>
          </a:p>
        </p:txBody>
      </p:sp>
    </p:spTree>
    <p:extLst>
      <p:ext uri="{BB962C8B-B14F-4D97-AF65-F5344CB8AC3E}">
        <p14:creationId xmlns:p14="http://schemas.microsoft.com/office/powerpoint/2010/main" val="500904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277787-A0B5-4DB7-B777-E72895F662BE}" type="slidenum">
              <a:rPr lang="en-US" smtClean="0">
                <a:solidFill>
                  <a:prstClr val="black"/>
                </a:solidFill>
              </a:rPr>
              <a:pPr/>
              <a:t>10</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277787-A0B5-4DB7-B777-E72895F662BE}" type="slidenum">
              <a:rPr lang="en-US" smtClean="0"/>
              <a:pPr/>
              <a:t>11</a:t>
            </a:fld>
            <a:endParaRPr lang="en-US"/>
          </a:p>
        </p:txBody>
      </p:sp>
    </p:spTree>
    <p:extLst>
      <p:ext uri="{BB962C8B-B14F-4D97-AF65-F5344CB8AC3E}">
        <p14:creationId xmlns:p14="http://schemas.microsoft.com/office/powerpoint/2010/main" val="1818188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4201" y="2880313"/>
            <a:ext cx="5829994" cy="1030655"/>
          </a:xfrm>
        </p:spPr>
        <p:txBody>
          <a:bodyPr>
            <a:normAutofit/>
          </a:bodyPr>
          <a:lstStyle>
            <a:lvl1pPr>
              <a:defRPr sz="3200">
                <a:solidFill>
                  <a:schemeClr val="bg1">
                    <a:lumMod val="95000"/>
                  </a:schemeClr>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DBBC453A-6B12-3E4E-8E5B-4BFBFD851DC7}" type="datetimeFigureOut">
              <a:rPr lang="en-US" smtClean="0"/>
              <a:pPr/>
              <a:t>4/7/14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53842-EB21-0F45-9793-244089871662}" type="slidenum">
              <a:rPr lang="en-US" smtClean="0"/>
              <a:pPr/>
              <a:t>‹#›</a:t>
            </a:fld>
            <a:endParaRPr lang="en-US"/>
          </a:p>
        </p:txBody>
      </p:sp>
    </p:spTree>
    <p:extLst>
      <p:ext uri="{BB962C8B-B14F-4D97-AF65-F5344CB8AC3E}">
        <p14:creationId xmlns:p14="http://schemas.microsoft.com/office/powerpoint/2010/main" val="671038041"/>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563C-D9B3-4432-B336-144C997D6215}" type="datetime1">
              <a:rPr lang="en-US" smtClean="0"/>
              <a:pPr/>
              <a:t>4/7/14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fld id="{F7886C9C-DC18-4195-8FD5-A50AA931D419}" type="slidenum">
              <a:rPr lang="en-US" smtClean="0"/>
              <a:pPr algn="r"/>
              <a:t>‹#›</a:t>
            </a:fld>
            <a:endParaRPr lang="en-US" dirty="0"/>
          </a:p>
        </p:txBody>
      </p:sp>
    </p:spTree>
    <p:extLst>
      <p:ext uri="{BB962C8B-B14F-4D97-AF65-F5344CB8AC3E}">
        <p14:creationId xmlns:p14="http://schemas.microsoft.com/office/powerpoint/2010/main" val="143914136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563C-D9B3-4432-B336-144C997D6215}" type="datetime1">
              <a:rPr lang="en-US" smtClean="0"/>
              <a:pPr/>
              <a:t>4/7/14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fld id="{F7886C9C-DC18-4195-8FD5-A50AA931D419}" type="slidenum">
              <a:rPr lang="en-US" smtClean="0"/>
              <a:pPr algn="r"/>
              <a:t>‹#›</a:t>
            </a:fld>
            <a:endParaRPr lang="en-US" dirty="0"/>
          </a:p>
        </p:txBody>
      </p:sp>
    </p:spTree>
    <p:extLst>
      <p:ext uri="{BB962C8B-B14F-4D97-AF65-F5344CB8AC3E}">
        <p14:creationId xmlns:p14="http://schemas.microsoft.com/office/powerpoint/2010/main" val="421741669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C43563C-D9B3-4432-B336-144C997D6215}" type="datetime1">
              <a:rPr lang="en-US" smtClean="0"/>
              <a:pPr/>
              <a:t>4/7/14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lgn="r"/>
            <a:fld id="{F7886C9C-DC18-4195-8FD5-A50AA931D419}" type="slidenum">
              <a:rPr lang="en-US" smtClean="0"/>
              <a:pPr algn="r"/>
              <a:t>‹#›</a:t>
            </a:fld>
            <a:endParaRPr lang="en-US" dirty="0"/>
          </a:p>
        </p:txBody>
      </p:sp>
      <p:sp>
        <p:nvSpPr>
          <p:cNvPr id="8" name="TextBox 7"/>
          <p:cNvSpPr txBox="1"/>
          <p:nvPr/>
        </p:nvSpPr>
        <p:spPr>
          <a:xfrm>
            <a:off x="331983" y="5584015"/>
            <a:ext cx="8477737" cy="877163"/>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smtClean="0">
                <a:solidFill>
                  <a:schemeClr val="tx1"/>
                </a:solidFill>
                <a:latin typeface="Century Gothic"/>
                <a:ea typeface="+mn-ea"/>
                <a:cs typeface="Century Gothic"/>
              </a:rPr>
              <a:t>For more Information, contact us at: </a:t>
            </a:r>
            <a:r>
              <a:rPr lang="en-US" sz="1400" b="1" i="0" u="none" strike="noStrike" kern="1200" baseline="0" dirty="0" smtClean="0">
                <a:solidFill>
                  <a:schemeClr val="tx1"/>
                </a:solidFill>
                <a:latin typeface="Century Gothic"/>
                <a:ea typeface="+mn-ea"/>
                <a:cs typeface="Century Gothic"/>
              </a:rPr>
              <a:t>NCQTL@UW.EDU </a:t>
            </a:r>
            <a:r>
              <a:rPr lang="en-US" sz="1400" b="0" i="0" u="none" strike="noStrike" kern="1200" baseline="0" dirty="0" smtClean="0">
                <a:solidFill>
                  <a:schemeClr val="tx1"/>
                </a:solidFill>
                <a:latin typeface="Century Gothic"/>
                <a:ea typeface="+mn-ea"/>
                <a:cs typeface="Century Gothic"/>
              </a:rPr>
              <a:t>or 877-731-0764</a:t>
            </a:r>
          </a:p>
          <a:p>
            <a:pPr marL="0" marR="0" indent="0" algn="ctr" defTabSz="457200" rtl="0" eaLnBrk="1" fontAlgn="auto" latinLnBrk="0" hangingPunct="1">
              <a:lnSpc>
                <a:spcPct val="100000"/>
              </a:lnSpc>
              <a:spcBef>
                <a:spcPts val="600"/>
              </a:spcBef>
              <a:spcAft>
                <a:spcPts val="0"/>
              </a:spcAft>
              <a:buClrTx/>
              <a:buSzTx/>
              <a:buFontTx/>
              <a:buNone/>
              <a:tabLst/>
              <a:defRPr/>
            </a:pPr>
            <a:r>
              <a:rPr lang="en-US" sz="900" b="0" i="0" u="none" strike="noStrike" kern="1200" baseline="0" dirty="0" smtClean="0">
                <a:solidFill>
                  <a:schemeClr val="tx1"/>
                </a:solidFill>
                <a:latin typeface="Century Gothic"/>
                <a:ea typeface="+mn-ea"/>
                <a:cs typeface="Century Gothic"/>
              </a:rPr>
              <a:t>This document was prepared under Grant #90HC0002 for the U.S. Department of Health and Human Services, </a:t>
            </a:r>
            <a:br>
              <a:rPr lang="en-US" sz="900" b="0" i="0" u="none" strike="noStrike" kern="1200" baseline="0" dirty="0" smtClean="0">
                <a:solidFill>
                  <a:schemeClr val="tx1"/>
                </a:solidFill>
                <a:latin typeface="Century Gothic"/>
                <a:ea typeface="+mn-ea"/>
                <a:cs typeface="Century Gothic"/>
              </a:rPr>
            </a:br>
            <a:r>
              <a:rPr lang="en-US" sz="900" b="0" i="0" u="none" strike="noStrike" kern="1200" baseline="0" dirty="0" smtClean="0">
                <a:solidFill>
                  <a:schemeClr val="tx1"/>
                </a:solidFill>
                <a:latin typeface="Century Gothic"/>
                <a:ea typeface="+mn-ea"/>
                <a:cs typeface="Century Gothic"/>
              </a:rPr>
              <a:t>Administration for Children and Families, Office of Head Start, by the National Center on Quality Teaching and Learning.</a:t>
            </a:r>
          </a:p>
          <a:p>
            <a:pPr marL="0">
              <a:spcBef>
                <a:spcPts val="600"/>
              </a:spcBef>
            </a:pPr>
            <a:endParaRPr lang="en-US" sz="900" dirty="0"/>
          </a:p>
        </p:txBody>
      </p:sp>
    </p:spTree>
    <p:extLst>
      <p:ext uri="{BB962C8B-B14F-4D97-AF65-F5344CB8AC3E}">
        <p14:creationId xmlns:p14="http://schemas.microsoft.com/office/powerpoint/2010/main" val="3238188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8" name="Rectangle 17"/>
          <p:cNvSpPr/>
          <p:nvPr userDrawn="1"/>
        </p:nvSpPr>
        <p:spPr>
          <a:xfrm>
            <a:off x="4654172" y="2388460"/>
            <a:ext cx="4337628" cy="20836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p:cNvSpPr>
            <a:spLocks noGrp="1"/>
          </p:cNvSpPr>
          <p:nvPr>
            <p:ph type="title"/>
          </p:nvPr>
        </p:nvSpPr>
        <p:spPr>
          <a:xfrm>
            <a:off x="4829696" y="2518060"/>
            <a:ext cx="4014782" cy="1828800"/>
          </a:xfrm>
          <a:ln>
            <a:noFill/>
          </a:ln>
        </p:spPr>
        <p:txBody>
          <a:bodyPr lIns="0" tIns="0" rIns="0" bIns="0"/>
          <a:lstStyle>
            <a:lvl1pPr algn="l">
              <a:defRPr sz="3600" spc="150" baseline="0"/>
            </a:lvl1pPr>
          </a:lstStyle>
          <a:p>
            <a:r>
              <a:rPr lang="en-US" dirty="0" smtClean="0"/>
              <a:t>Click to edit Master title style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tx1"/>
        </a:solidFill>
        <a:effectLst/>
      </p:bgPr>
    </p:bg>
    <p:spTree>
      <p:nvGrpSpPr>
        <p:cNvPr id="1" name=""/>
        <p:cNvGrpSpPr/>
        <p:nvPr/>
      </p:nvGrpSpPr>
      <p:grpSpPr>
        <a:xfrm>
          <a:off x="0" y="0"/>
          <a:ext cx="0" cy="0"/>
          <a:chOff x="0" y="0"/>
          <a:chExt cx="0" cy="0"/>
        </a:xfrm>
      </p:grpSpPr>
      <p:sp>
        <p:nvSpPr>
          <p:cNvPr id="2" name="TextBox 1"/>
          <p:cNvSpPr txBox="1"/>
          <p:nvPr userDrawn="1"/>
        </p:nvSpPr>
        <p:spPr>
          <a:xfrm>
            <a:off x="1690393" y="4498962"/>
            <a:ext cx="5688308" cy="501419"/>
          </a:xfrm>
          <a:prstGeom prst="rect">
            <a:avLst/>
          </a:prstGeom>
          <a:noFill/>
        </p:spPr>
        <p:txBody>
          <a:bodyPr wrap="square" rtlCol="0">
            <a:spAutoFit/>
          </a:bodyPr>
          <a:lstStyle/>
          <a:p>
            <a:pPr algn="ctr"/>
            <a:r>
              <a:rPr lang="en-US" sz="1100" b="1" i="0" u="none" strike="noStrike" kern="1200" baseline="0" dirty="0" smtClean="0">
                <a:solidFill>
                  <a:schemeClr val="bg2"/>
                </a:solidFill>
                <a:latin typeface="+mj-lt"/>
                <a:ea typeface="+mn-ea"/>
                <a:cs typeface="+mn-cs"/>
              </a:rPr>
              <a:t>For more Information</a:t>
            </a:r>
          </a:p>
          <a:p>
            <a:pPr algn="ctr">
              <a:lnSpc>
                <a:spcPct val="150000"/>
              </a:lnSpc>
            </a:pPr>
            <a:r>
              <a:rPr lang="en-US" sz="1100" b="0" i="0" u="none" strike="noStrike" kern="1200" baseline="0" dirty="0" smtClean="0">
                <a:solidFill>
                  <a:schemeClr val="bg2"/>
                </a:solidFill>
                <a:latin typeface="+mj-lt"/>
                <a:ea typeface="+mn-ea"/>
                <a:cs typeface="+mn-cs"/>
              </a:rPr>
              <a:t>Visit: </a:t>
            </a:r>
            <a:r>
              <a:rPr lang="en-US" sz="1100" b="0" i="0" u="none" strike="noStrike" kern="1200" baseline="0" dirty="0" err="1" smtClean="0">
                <a:solidFill>
                  <a:schemeClr val="bg2"/>
                </a:solidFill>
                <a:latin typeface="+mj-lt"/>
                <a:ea typeface="+mn-ea"/>
                <a:cs typeface="+mn-cs"/>
              </a:rPr>
              <a:t>www.ncqtl.org</a:t>
            </a:r>
            <a:r>
              <a:rPr lang="en-US" sz="1100" b="0" i="0" u="none" strike="noStrike" kern="1200" baseline="0" dirty="0" smtClean="0">
                <a:solidFill>
                  <a:schemeClr val="bg2"/>
                </a:solidFill>
                <a:latin typeface="+mj-lt"/>
                <a:ea typeface="+mn-ea"/>
                <a:cs typeface="+mn-cs"/>
              </a:rPr>
              <a:t>     Contact us at: </a:t>
            </a:r>
            <a:r>
              <a:rPr lang="en-US" sz="1100" b="0" i="0" u="none" strike="noStrike" kern="1200" baseline="0" dirty="0" err="1" smtClean="0">
                <a:solidFill>
                  <a:schemeClr val="bg2"/>
                </a:solidFill>
                <a:latin typeface="+mj-lt"/>
                <a:ea typeface="+mn-ea"/>
                <a:cs typeface="+mn-cs"/>
              </a:rPr>
              <a:t>ncqtl@uw.edu</a:t>
            </a:r>
            <a:r>
              <a:rPr lang="en-US" sz="1100" b="0" i="0" u="none" strike="noStrike" kern="1200" baseline="0" dirty="0" smtClean="0">
                <a:solidFill>
                  <a:schemeClr val="bg2"/>
                </a:solidFill>
                <a:latin typeface="+mj-lt"/>
                <a:ea typeface="+mn-ea"/>
                <a:cs typeface="+mn-cs"/>
              </a:rPr>
              <a:t> or 877-731-0764</a:t>
            </a:r>
            <a:endParaRPr lang="en-US" sz="1100" b="0" i="0" baseline="0" dirty="0">
              <a:solidFill>
                <a:schemeClr val="bg2"/>
              </a:solidFill>
              <a:latin typeface="+mj-lt"/>
            </a:endParaRPr>
          </a:p>
        </p:txBody>
      </p:sp>
      <p:sp>
        <p:nvSpPr>
          <p:cNvPr id="8" name="TextBox 7"/>
          <p:cNvSpPr txBox="1"/>
          <p:nvPr userDrawn="1"/>
        </p:nvSpPr>
        <p:spPr>
          <a:xfrm>
            <a:off x="849668" y="5885311"/>
            <a:ext cx="7325039" cy="461665"/>
          </a:xfrm>
          <a:prstGeom prst="rect">
            <a:avLst/>
          </a:prstGeom>
          <a:noFill/>
        </p:spPr>
        <p:txBody>
          <a:bodyPr wrap="square" rtlCol="0">
            <a:spAutoFit/>
          </a:bodyPr>
          <a:lstStyle/>
          <a:p>
            <a:r>
              <a:rPr lang="en-US" sz="800" b="0" i="0" kern="1200" dirty="0" smtClean="0">
                <a:solidFill>
                  <a:schemeClr val="bg2"/>
                </a:solidFill>
                <a:latin typeface="+mn-lt"/>
                <a:ea typeface="+mn-ea"/>
                <a:cs typeface="+mn-cs"/>
              </a:rPr>
              <a:t>This material was made possible by grant number 90HC000201 from the Office of Head Start, Administration on Children, Youth and Families, U.S. Department of Health and Human Services. The contents are solely the responsibility of the authors and do not represent the office views or policies of the funding agency, nor does publication in any way constitute an endorsement by the funding agency.</a:t>
            </a:r>
          </a:p>
        </p:txBody>
      </p:sp>
    </p:spTree>
    <p:extLst>
      <p:ext uri="{BB962C8B-B14F-4D97-AF65-F5344CB8AC3E}">
        <p14:creationId xmlns:p14="http://schemas.microsoft.com/office/powerpoint/2010/main" val="1488614542"/>
      </p:ext>
    </p:extLst>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latin typeface="Calibri"/>
              </a:rPr>
              <a:pPr/>
              <a:t>4/7/14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697225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rPr>
              <a:pPr/>
              <a:t>4/7/14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8674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4201" y="2880313"/>
            <a:ext cx="5829994" cy="1030655"/>
          </a:xfrm>
        </p:spPr>
        <p:txBody>
          <a:bodyPr>
            <a:normAutofit/>
          </a:bodyPr>
          <a:lstStyle>
            <a:lvl1pPr>
              <a:defRPr sz="3200">
                <a:solidFill>
                  <a:schemeClr val="bg1">
                    <a:lumMod val="95000"/>
                  </a:schemeClr>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DBBC453A-6B12-3E4E-8E5B-4BFBFD851DC7}" type="datetimeFigureOut">
              <a:rPr lang="en-US" smtClean="0">
                <a:solidFill>
                  <a:prstClr val="black">
                    <a:tint val="75000"/>
                  </a:prstClr>
                </a:solidFill>
              </a:rPr>
              <a:pPr/>
              <a:t>4/7/14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7435100"/>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EFF424-F111-43CB-9C75-D52325012943}" type="datetime1">
              <a:rPr lang="en-US" smtClean="0">
                <a:solidFill>
                  <a:prstClr val="black">
                    <a:tint val="75000"/>
                  </a:prstClr>
                </a:solidFill>
              </a:rPr>
              <a:pPr/>
              <a:t>4/7/14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03983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A8BBF0-342D-409A-9C0A-B1B451E92883}" type="datetime1">
              <a:rPr lang="en-US" smtClean="0">
                <a:solidFill>
                  <a:prstClr val="black">
                    <a:tint val="75000"/>
                  </a:prstClr>
                </a:solidFill>
              </a:rPr>
              <a:pPr/>
              <a:t>4/7/14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87768483"/>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EFF424-F111-43CB-9C75-D52325012943}" type="datetime1">
              <a:rPr lang="en-US" smtClean="0"/>
              <a:pPr/>
              <a:t>4/7/14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886C9C-DC18-4195-8FD5-A50AA931D419}" type="slidenum">
              <a:rPr lang="en-US" smtClean="0"/>
              <a:pPr/>
              <a:t>‹#›</a:t>
            </a:fld>
            <a:endParaRPr lang="en-US"/>
          </a:p>
        </p:txBody>
      </p:sp>
    </p:spTree>
    <p:extLst>
      <p:ext uri="{BB962C8B-B14F-4D97-AF65-F5344CB8AC3E}">
        <p14:creationId xmlns:p14="http://schemas.microsoft.com/office/powerpoint/2010/main" val="19756499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5DA190-4BDC-4D39-B5BB-A14B3E8B1B3D}" type="datetime1">
              <a:rPr lang="en-US" smtClean="0">
                <a:solidFill>
                  <a:prstClr val="black">
                    <a:tint val="75000"/>
                  </a:prstClr>
                </a:solidFill>
              </a:rPr>
              <a:pPr/>
              <a:t>4/7/14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61953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01792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657691"/>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201792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657691"/>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1D52F2-9B11-4FC0-9217-7D20B3AC9849}" type="datetime1">
              <a:rPr lang="en-US" smtClean="0">
                <a:solidFill>
                  <a:prstClr val="black">
                    <a:tint val="75000"/>
                  </a:prstClr>
                </a:solidFill>
              </a:rPr>
              <a:pPr/>
              <a:t>4/7/14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9684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4CF13737-8506-438E-ABC0-0BE7E06DCCA6}" type="datetime1">
              <a:rPr lang="en-US" smtClean="0">
                <a:solidFill>
                  <a:prstClr val="black">
                    <a:tint val="75000"/>
                  </a:prstClr>
                </a:solidFill>
              </a:rPr>
              <a:pPr/>
              <a:t>4/7/14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84835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43563C-D9B3-4432-B336-144C997D6215}" type="datetime1">
              <a:rPr lang="en-US" smtClean="0">
                <a:solidFill>
                  <a:prstClr val="black">
                    <a:tint val="75000"/>
                  </a:prstClr>
                </a:solidFill>
              </a:rPr>
              <a:pPr/>
              <a:t>4/7/14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53863172"/>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3563C-D9B3-4432-B336-144C997D6215}" type="datetime1">
              <a:rPr lang="en-US" smtClean="0">
                <a:solidFill>
                  <a:prstClr val="black">
                    <a:tint val="75000"/>
                  </a:prstClr>
                </a:solidFill>
              </a:rPr>
              <a:pPr/>
              <a:t>4/7/14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02618433"/>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3563C-D9B3-4432-B336-144C997D6215}" type="datetime1">
              <a:rPr lang="en-US" smtClean="0">
                <a:solidFill>
                  <a:prstClr val="black">
                    <a:tint val="75000"/>
                  </a:prstClr>
                </a:solidFill>
              </a:rPr>
              <a:pPr/>
              <a:t>4/7/14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0897861"/>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563C-D9B3-4432-B336-144C997D6215}" type="datetime1">
              <a:rPr lang="en-US" smtClean="0">
                <a:solidFill>
                  <a:prstClr val="black">
                    <a:tint val="75000"/>
                  </a:prstClr>
                </a:solidFill>
              </a:rPr>
              <a:pPr/>
              <a:t>4/7/14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72067538"/>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563C-D9B3-4432-B336-144C997D6215}" type="datetime1">
              <a:rPr lang="en-US" smtClean="0">
                <a:solidFill>
                  <a:prstClr val="black">
                    <a:tint val="75000"/>
                  </a:prstClr>
                </a:solidFill>
              </a:rPr>
              <a:pPr/>
              <a:t>4/7/14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84879535"/>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C43563C-D9B3-4432-B336-144C997D6215}" type="datetime1">
              <a:rPr lang="en-US" smtClean="0">
                <a:solidFill>
                  <a:prstClr val="black">
                    <a:tint val="75000"/>
                  </a:prstClr>
                </a:solidFill>
              </a:rPr>
              <a:pPr/>
              <a:t>4/7/14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
        <p:nvSpPr>
          <p:cNvPr id="8" name="TextBox 7"/>
          <p:cNvSpPr txBox="1"/>
          <p:nvPr/>
        </p:nvSpPr>
        <p:spPr>
          <a:xfrm>
            <a:off x="331983" y="5584015"/>
            <a:ext cx="8477737" cy="877163"/>
          </a:xfrm>
          <a:prstGeom prst="rect">
            <a:avLst/>
          </a:prstGeom>
          <a:noFill/>
        </p:spPr>
        <p:txBody>
          <a:bodyPr wrap="square" rtlCol="0">
            <a:spAutoFit/>
          </a:bodyPr>
          <a:lstStyle/>
          <a:p>
            <a:pPr algn="ctr" defTabSz="457200">
              <a:defRPr/>
            </a:pPr>
            <a:r>
              <a:rPr lang="en-US" sz="1400" dirty="0" smtClean="0">
                <a:solidFill>
                  <a:prstClr val="black"/>
                </a:solidFill>
                <a:latin typeface="Century Gothic"/>
                <a:cs typeface="Century Gothic"/>
              </a:rPr>
              <a:t>For more Information, contact us at: </a:t>
            </a:r>
            <a:r>
              <a:rPr lang="en-US" sz="1400" b="1" dirty="0" smtClean="0">
                <a:solidFill>
                  <a:prstClr val="black"/>
                </a:solidFill>
                <a:latin typeface="Century Gothic"/>
                <a:cs typeface="Century Gothic"/>
              </a:rPr>
              <a:t>NCQTL@UW.EDU </a:t>
            </a:r>
            <a:r>
              <a:rPr lang="en-US" sz="1400" dirty="0" smtClean="0">
                <a:solidFill>
                  <a:prstClr val="black"/>
                </a:solidFill>
                <a:latin typeface="Century Gothic"/>
                <a:cs typeface="Century Gothic"/>
              </a:rPr>
              <a:t>or 877-731-0764</a:t>
            </a:r>
          </a:p>
          <a:p>
            <a:pPr algn="ctr" defTabSz="457200">
              <a:spcBef>
                <a:spcPts val="600"/>
              </a:spcBef>
              <a:defRPr/>
            </a:pPr>
            <a:r>
              <a:rPr lang="en-US" sz="900" dirty="0" smtClean="0">
                <a:solidFill>
                  <a:prstClr val="black"/>
                </a:solidFill>
                <a:latin typeface="Century Gothic"/>
                <a:cs typeface="Century Gothic"/>
              </a:rPr>
              <a:t>This document was prepared under Grant #90HC0002 for the U.S. Department of Health and Human Services, </a:t>
            </a:r>
            <a:br>
              <a:rPr lang="en-US" sz="900" dirty="0" smtClean="0">
                <a:solidFill>
                  <a:prstClr val="black"/>
                </a:solidFill>
                <a:latin typeface="Century Gothic"/>
                <a:cs typeface="Century Gothic"/>
              </a:rPr>
            </a:br>
            <a:r>
              <a:rPr lang="en-US" sz="900" dirty="0" smtClean="0">
                <a:solidFill>
                  <a:prstClr val="black"/>
                </a:solidFill>
                <a:latin typeface="Century Gothic"/>
                <a:cs typeface="Century Gothic"/>
              </a:rPr>
              <a:t>Administration for Children and Families, Office of Head Start, by the National Center on Quality Teaching and Learning.</a:t>
            </a:r>
          </a:p>
          <a:p>
            <a:pPr>
              <a:spcBef>
                <a:spcPts val="600"/>
              </a:spcBef>
            </a:pPr>
            <a:endParaRPr lang="en-US" sz="900" dirty="0">
              <a:solidFill>
                <a:prstClr val="black"/>
              </a:solidFill>
            </a:endParaRPr>
          </a:p>
        </p:txBody>
      </p:sp>
    </p:spTree>
    <p:extLst>
      <p:ext uri="{BB962C8B-B14F-4D97-AF65-F5344CB8AC3E}">
        <p14:creationId xmlns:p14="http://schemas.microsoft.com/office/powerpoint/2010/main" val="707337756"/>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8" name="Rectangle 17"/>
          <p:cNvSpPr/>
          <p:nvPr userDrawn="1"/>
        </p:nvSpPr>
        <p:spPr>
          <a:xfrm>
            <a:off x="4654172" y="2388460"/>
            <a:ext cx="4337628" cy="20836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itle 12"/>
          <p:cNvSpPr>
            <a:spLocks noGrp="1"/>
          </p:cNvSpPr>
          <p:nvPr>
            <p:ph type="title"/>
          </p:nvPr>
        </p:nvSpPr>
        <p:spPr>
          <a:xfrm>
            <a:off x="4829696" y="2518060"/>
            <a:ext cx="4014782" cy="1828800"/>
          </a:xfrm>
          <a:ln>
            <a:noFill/>
          </a:ln>
        </p:spPr>
        <p:txBody>
          <a:bodyPr lIns="0" tIns="0" rIns="0" bIns="0"/>
          <a:lstStyle>
            <a:lvl1pPr algn="l">
              <a:defRPr sz="3600" spc="15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3985944099"/>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A8BBF0-342D-409A-9C0A-B1B451E92883}" type="datetime1">
              <a:rPr lang="en-US" smtClean="0"/>
              <a:pPr/>
              <a:t>4/7/14</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r"/>
            <a:fld id="{F7886C9C-DC18-4195-8FD5-A50AA931D419}" type="slidenum">
              <a:rPr lang="en-US" smtClean="0"/>
              <a:pPr algn="r"/>
              <a:t>‹#›</a:t>
            </a:fld>
            <a:endParaRPr lang="en-US" dirty="0"/>
          </a:p>
        </p:txBody>
      </p:sp>
    </p:spTree>
    <p:extLst>
      <p:ext uri="{BB962C8B-B14F-4D97-AF65-F5344CB8AC3E}">
        <p14:creationId xmlns:p14="http://schemas.microsoft.com/office/powerpoint/2010/main" val="3946052606"/>
      </p:ext>
    </p:extLst>
  </p:cSld>
  <p:clrMapOvr>
    <a:masterClrMapping/>
  </p:clrMapOvr>
  <p:timing>
    <p:tnLst>
      <p:par>
        <p:cTn xmlns:p14="http://schemas.microsoft.com/office/powerpoint/2010/mai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tx1"/>
        </a:solidFill>
        <a:effectLst/>
      </p:bgPr>
    </p:bg>
    <p:spTree>
      <p:nvGrpSpPr>
        <p:cNvPr id="1" name=""/>
        <p:cNvGrpSpPr/>
        <p:nvPr/>
      </p:nvGrpSpPr>
      <p:grpSpPr>
        <a:xfrm>
          <a:off x="0" y="0"/>
          <a:ext cx="0" cy="0"/>
          <a:chOff x="0" y="0"/>
          <a:chExt cx="0" cy="0"/>
        </a:xfrm>
      </p:grpSpPr>
      <p:sp>
        <p:nvSpPr>
          <p:cNvPr id="2" name="TextBox 1"/>
          <p:cNvSpPr txBox="1"/>
          <p:nvPr userDrawn="1"/>
        </p:nvSpPr>
        <p:spPr>
          <a:xfrm>
            <a:off x="1690393" y="4498962"/>
            <a:ext cx="5688308" cy="501419"/>
          </a:xfrm>
          <a:prstGeom prst="rect">
            <a:avLst/>
          </a:prstGeom>
          <a:noFill/>
        </p:spPr>
        <p:txBody>
          <a:bodyPr wrap="square" rtlCol="0">
            <a:spAutoFit/>
          </a:bodyPr>
          <a:lstStyle/>
          <a:p>
            <a:pPr algn="ctr"/>
            <a:r>
              <a:rPr lang="en-US" sz="1100" b="1" dirty="0" smtClean="0">
                <a:solidFill>
                  <a:srgbClr val="1F497D"/>
                </a:solidFill>
              </a:rPr>
              <a:t>For more Information</a:t>
            </a:r>
          </a:p>
          <a:p>
            <a:pPr algn="ctr">
              <a:lnSpc>
                <a:spcPct val="150000"/>
              </a:lnSpc>
            </a:pPr>
            <a:r>
              <a:rPr lang="en-US" sz="1100" dirty="0" smtClean="0">
                <a:solidFill>
                  <a:srgbClr val="1F497D"/>
                </a:solidFill>
              </a:rPr>
              <a:t>Visit: </a:t>
            </a:r>
            <a:r>
              <a:rPr lang="en-US" sz="1100" dirty="0" err="1" smtClean="0">
                <a:solidFill>
                  <a:srgbClr val="1F497D"/>
                </a:solidFill>
              </a:rPr>
              <a:t>www.ncqtl.org</a:t>
            </a:r>
            <a:r>
              <a:rPr lang="en-US" sz="1100" dirty="0" smtClean="0">
                <a:solidFill>
                  <a:srgbClr val="1F497D"/>
                </a:solidFill>
              </a:rPr>
              <a:t>     Contact us at: </a:t>
            </a:r>
            <a:r>
              <a:rPr lang="en-US" sz="1100" dirty="0" err="1" smtClean="0">
                <a:solidFill>
                  <a:srgbClr val="1F497D"/>
                </a:solidFill>
              </a:rPr>
              <a:t>ncqtl@uw.edu</a:t>
            </a:r>
            <a:r>
              <a:rPr lang="en-US" sz="1100" dirty="0" smtClean="0">
                <a:solidFill>
                  <a:srgbClr val="1F497D"/>
                </a:solidFill>
              </a:rPr>
              <a:t> or 877-731-0764</a:t>
            </a:r>
            <a:endParaRPr lang="en-US" sz="1100" dirty="0">
              <a:solidFill>
                <a:srgbClr val="1F497D"/>
              </a:solidFill>
            </a:endParaRPr>
          </a:p>
        </p:txBody>
      </p:sp>
      <p:sp>
        <p:nvSpPr>
          <p:cNvPr id="8" name="TextBox 7"/>
          <p:cNvSpPr txBox="1"/>
          <p:nvPr userDrawn="1"/>
        </p:nvSpPr>
        <p:spPr>
          <a:xfrm>
            <a:off x="849668" y="5885311"/>
            <a:ext cx="7325039" cy="461665"/>
          </a:xfrm>
          <a:prstGeom prst="rect">
            <a:avLst/>
          </a:prstGeom>
          <a:noFill/>
        </p:spPr>
        <p:txBody>
          <a:bodyPr wrap="square" rtlCol="0">
            <a:spAutoFit/>
          </a:bodyPr>
          <a:lstStyle/>
          <a:p>
            <a:r>
              <a:rPr lang="en-US" sz="800" dirty="0" smtClean="0">
                <a:solidFill>
                  <a:srgbClr val="1F497D"/>
                </a:solidFill>
              </a:rPr>
              <a:t>This material was made possible by grant number 90HC000201 from the Office of Head Start, Administration on Children, Youth and Families, U.S. Department of Health and Human Services. The contents are solely the responsibility of the authors and do not represent the office views or policies of the funding agency, nor does publication in any way constitute an endorsement by the funding agency.</a:t>
            </a:r>
          </a:p>
        </p:txBody>
      </p:sp>
    </p:spTree>
    <p:extLst>
      <p:ext uri="{BB962C8B-B14F-4D97-AF65-F5344CB8AC3E}">
        <p14:creationId xmlns:p14="http://schemas.microsoft.com/office/powerpoint/2010/main" val="3150434557"/>
      </p:ext>
    </p:extLst>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rPr>
              <a:pPr/>
              <a:t>4/7/14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13988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rPr>
              <a:pPr/>
              <a:t>4/7/14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6074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5DA190-4BDC-4D39-B5BB-A14B3E8B1B3D}" type="datetime1">
              <a:rPr lang="en-US" smtClean="0"/>
              <a:pPr/>
              <a:t>4/7/14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886C9C-DC18-4195-8FD5-A50AA931D419}" type="slidenum">
              <a:rPr lang="en-US" smtClean="0"/>
              <a:pPr/>
              <a:t>‹#›</a:t>
            </a:fld>
            <a:endParaRPr lang="en-US"/>
          </a:p>
        </p:txBody>
      </p:sp>
    </p:spTree>
    <p:extLst>
      <p:ext uri="{BB962C8B-B14F-4D97-AF65-F5344CB8AC3E}">
        <p14:creationId xmlns:p14="http://schemas.microsoft.com/office/powerpoint/2010/main" val="3680495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01792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657691"/>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201792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657691"/>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1D52F2-9B11-4FC0-9217-7D20B3AC9849}" type="datetime1">
              <a:rPr lang="en-US" smtClean="0"/>
              <a:pPr/>
              <a:t>4/7/14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886C9C-DC18-4195-8FD5-A50AA931D419}" type="slidenum">
              <a:rPr lang="en-US" smtClean="0"/>
              <a:pPr/>
              <a:t>‹#›</a:t>
            </a:fld>
            <a:endParaRPr lang="en-US"/>
          </a:p>
        </p:txBody>
      </p:sp>
    </p:spTree>
    <p:extLst>
      <p:ext uri="{BB962C8B-B14F-4D97-AF65-F5344CB8AC3E}">
        <p14:creationId xmlns:p14="http://schemas.microsoft.com/office/powerpoint/2010/main" val="3904539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4CF13737-8506-438E-ABC0-0BE7E06DCCA6}" type="datetime1">
              <a:rPr lang="en-US" smtClean="0"/>
              <a:pPr/>
              <a:t>4/7/14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886C9C-DC18-4195-8FD5-A50AA931D419}" type="slidenum">
              <a:rPr lang="en-US" smtClean="0"/>
              <a:pPr/>
              <a:t>‹#›</a:t>
            </a:fld>
            <a:endParaRPr lang="en-US"/>
          </a:p>
        </p:txBody>
      </p:sp>
    </p:spTree>
    <p:extLst>
      <p:ext uri="{BB962C8B-B14F-4D97-AF65-F5344CB8AC3E}">
        <p14:creationId xmlns:p14="http://schemas.microsoft.com/office/powerpoint/2010/main" val="2421881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43563C-D9B3-4432-B336-144C997D6215}" type="datetime1">
              <a:rPr lang="en-US" smtClean="0"/>
              <a:pPr/>
              <a:t>4/7/14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lgn="r"/>
            <a:fld id="{F7886C9C-DC18-4195-8FD5-A50AA931D419}" type="slidenum">
              <a:rPr lang="en-US" smtClean="0"/>
              <a:pPr algn="r"/>
              <a:t>‹#›</a:t>
            </a:fld>
            <a:endParaRPr lang="en-US" dirty="0"/>
          </a:p>
        </p:txBody>
      </p:sp>
    </p:spTree>
    <p:extLst>
      <p:ext uri="{BB962C8B-B14F-4D97-AF65-F5344CB8AC3E}">
        <p14:creationId xmlns:p14="http://schemas.microsoft.com/office/powerpoint/2010/main" val="3615092667"/>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3563C-D9B3-4432-B336-144C997D6215}" type="datetime1">
              <a:rPr lang="en-US" smtClean="0"/>
              <a:pPr/>
              <a:t>4/7/14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r"/>
            <a:fld id="{F7886C9C-DC18-4195-8FD5-A50AA931D419}" type="slidenum">
              <a:rPr lang="en-US" smtClean="0"/>
              <a:pPr algn="r"/>
              <a:t>‹#›</a:t>
            </a:fld>
            <a:endParaRPr lang="en-US" dirty="0"/>
          </a:p>
        </p:txBody>
      </p:sp>
    </p:spTree>
    <p:extLst>
      <p:ext uri="{BB962C8B-B14F-4D97-AF65-F5344CB8AC3E}">
        <p14:creationId xmlns:p14="http://schemas.microsoft.com/office/powerpoint/2010/main" val="102142663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3563C-D9B3-4432-B336-144C997D6215}" type="datetime1">
              <a:rPr lang="en-US" smtClean="0"/>
              <a:pPr/>
              <a:t>4/7/14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r"/>
            <a:fld id="{F7886C9C-DC18-4195-8FD5-A50AA931D419}" type="slidenum">
              <a:rPr lang="en-US" smtClean="0"/>
              <a:pPr algn="r"/>
              <a:t>‹#›</a:t>
            </a:fld>
            <a:endParaRPr lang="en-US" dirty="0"/>
          </a:p>
        </p:txBody>
      </p:sp>
    </p:spTree>
    <p:extLst>
      <p:ext uri="{BB962C8B-B14F-4D97-AF65-F5344CB8AC3E}">
        <p14:creationId xmlns:p14="http://schemas.microsoft.com/office/powerpoint/2010/main" val="23386955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7.xml"/><Relationship Id="rId12" Type="http://schemas.openxmlformats.org/officeDocument/2006/relationships/slideLayout" Target="../slideLayouts/slideLayout28.xml"/><Relationship Id="rId13" Type="http://schemas.openxmlformats.org/officeDocument/2006/relationships/slideLayout" Target="../slideLayouts/slideLayout29.xml"/><Relationship Id="rId14" Type="http://schemas.openxmlformats.org/officeDocument/2006/relationships/slideLayout" Target="../slideLayouts/slideLayout30.xml"/><Relationship Id="rId15" Type="http://schemas.openxmlformats.org/officeDocument/2006/relationships/slideLayout" Target="../slideLayouts/slideLayout31.xml"/><Relationship Id="rId16" Type="http://schemas.openxmlformats.org/officeDocument/2006/relationships/slideLayout" Target="../slideLayouts/slideLayout32.xml"/><Relationship Id="rId17" Type="http://schemas.openxmlformats.org/officeDocument/2006/relationships/theme" Target="../theme/theme2.xml"/><Relationship Id="rId18" Type="http://schemas.openxmlformats.org/officeDocument/2006/relationships/image" Target="../media/image1.png"/><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 Id="rId9" Type="http://schemas.openxmlformats.org/officeDocument/2006/relationships/slideLayout" Target="../slideLayouts/slideLayout25.xml"/><Relationship Id="rId10"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984" y="457200"/>
            <a:ext cx="8477737"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31983" y="1830387"/>
            <a:ext cx="8477737"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43563C-D9B3-4432-B336-144C997D6215}" type="datetime1">
              <a:rPr lang="en-US" smtClean="0"/>
              <a:pPr/>
              <a:t>4/7/14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r"/>
            <a:fld id="{F7886C9C-DC18-4195-8FD5-A50AA931D419}" type="slidenum">
              <a:rPr lang="en-US" smtClean="0"/>
              <a:pPr algn="r"/>
              <a:t>‹#›</a:t>
            </a:fld>
            <a:endParaRPr lang="en-US" dirty="0"/>
          </a:p>
        </p:txBody>
      </p:sp>
    </p:spTree>
    <p:extLst>
      <p:ext uri="{BB962C8B-B14F-4D97-AF65-F5344CB8AC3E}">
        <p14:creationId xmlns:p14="http://schemas.microsoft.com/office/powerpoint/2010/main" val="11456041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49" r:id="rId13"/>
    <p:sldLayoutId id="2147483658" r:id="rId14"/>
    <p:sldLayoutId id="2147483673" r:id="rId15"/>
    <p:sldLayoutId id="2147483687" r:id="rId16"/>
  </p:sldLayoutIdLst>
  <p:hf sldNum="0" hdr="0" ftr="0" dt="0"/>
  <p:txStyles>
    <p:titleStyle>
      <a:lvl1pPr algn="ctr" defTabSz="457200" rtl="0" eaLnBrk="1" latinLnBrk="0" hangingPunct="1">
        <a:spcBef>
          <a:spcPct val="0"/>
        </a:spcBef>
        <a:buNone/>
        <a:defRPr sz="3600" kern="1200" cap="all">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984" y="457200"/>
            <a:ext cx="8477737"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31983" y="1830387"/>
            <a:ext cx="8477737"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43563C-D9B3-4432-B336-144C997D6215}" type="datetime1">
              <a:rPr lang="en-US" smtClean="0">
                <a:solidFill>
                  <a:prstClr val="black">
                    <a:tint val="75000"/>
                  </a:prstClr>
                </a:solidFill>
              </a:rPr>
              <a:pPr/>
              <a:t>4/7/14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68061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Lst>
  <p:hf sldNum="0" hdr="0" ftr="0" dt="0"/>
  <p:txStyles>
    <p:titleStyle>
      <a:lvl1pPr algn="ctr" defTabSz="457200" rtl="0" eaLnBrk="1" latinLnBrk="0" hangingPunct="1">
        <a:spcBef>
          <a:spcPct val="0"/>
        </a:spcBef>
        <a:buNone/>
        <a:defRPr sz="3600" kern="1200" cap="all">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4" Type="http://schemas.openxmlformats.org/officeDocument/2006/relationships/notesSlide" Target="../notesSlides/notesSlide9.xml"/><Relationship Id="rId5" Type="http://schemas.openxmlformats.org/officeDocument/2006/relationships/image" Target="../media/image22.png"/><Relationship Id="rId1" Type="http://schemas.microsoft.com/office/2007/relationships/media" Target="../media/media1.wmv"/><Relationship Id="rId2" Type="http://schemas.openxmlformats.org/officeDocument/2006/relationships/video" Target="../media/media1.wmv"/></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4" Type="http://schemas.microsoft.com/office/2007/relationships/hdphoto" Target="../media/hdphoto2.wdp"/><Relationship Id="rId5" Type="http://schemas.openxmlformats.org/officeDocument/2006/relationships/image" Target="../media/image24.jpeg"/><Relationship Id="rId6" Type="http://schemas.openxmlformats.org/officeDocument/2006/relationships/image" Target="../media/image25.png"/><Relationship Id="rId7" Type="http://schemas.microsoft.com/office/2007/relationships/hdphoto" Target="../media/hdphoto3.wdp"/><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090863" y="2725738"/>
            <a:ext cx="5875337" cy="1457325"/>
          </a:xfrm>
          <a:prstGeom prst="rect">
            <a:avLst/>
          </a:prstGeom>
          <a:solidFill>
            <a:srgbClr val="02499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Title 2"/>
          <p:cNvSpPr>
            <a:spLocks noGrp="1"/>
          </p:cNvSpPr>
          <p:nvPr>
            <p:ph type="ctrTitle"/>
          </p:nvPr>
        </p:nvSpPr>
        <p:spPr>
          <a:xfrm>
            <a:off x="3124201" y="2880313"/>
            <a:ext cx="5829994" cy="1302750"/>
          </a:xfrm>
        </p:spPr>
        <p:txBody>
          <a:bodyPr>
            <a:noAutofit/>
          </a:bodyPr>
          <a:lstStyle/>
          <a:p>
            <a:pPr algn="ctr"/>
            <a:r>
              <a:rPr lang="es-MX" sz="1900" dirty="0" smtClean="0"/>
              <a:t>INTERACCIONES interesantes y atrayentes:</a:t>
            </a:r>
            <a:r>
              <a:rPr lang="es-MX" dirty="0" smtClean="0"/>
              <a:t/>
            </a:r>
            <a:br>
              <a:rPr lang="es-MX" dirty="0" smtClean="0"/>
            </a:br>
            <a:r>
              <a:rPr lang="es-MX" sz="3000" dirty="0" smtClean="0"/>
              <a:t>usando EL MÉTODO CIENTÍFICO</a:t>
            </a:r>
            <a:endParaRPr lang="es-MX" sz="3000" dirty="0"/>
          </a:p>
        </p:txBody>
      </p:sp>
      <p:sp>
        <p:nvSpPr>
          <p:cNvPr id="17" name="TextBox 16"/>
          <p:cNvSpPr txBox="1"/>
          <p:nvPr/>
        </p:nvSpPr>
        <p:spPr>
          <a:xfrm>
            <a:off x="7277795" y="6642556"/>
            <a:ext cx="1676400"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s-MX" sz="800" dirty="0" smtClean="0">
                <a:solidFill>
                  <a:schemeClr val="tx1">
                    <a:lumMod val="50000"/>
                    <a:lumOff val="50000"/>
                  </a:schemeClr>
                </a:solidFill>
              </a:rPr>
              <a:t>OTOÑO, 2012</a:t>
            </a:r>
            <a:endParaRPr lang="es-MX" sz="800" dirty="0">
              <a:solidFill>
                <a:schemeClr val="tx1">
                  <a:lumMod val="50000"/>
                  <a:lumOff val="50000"/>
                </a:schemeClr>
              </a:solidFill>
            </a:endParaRPr>
          </a:p>
        </p:txBody>
      </p:sp>
    </p:spTree>
    <p:extLst>
      <p:ext uri="{BB962C8B-B14F-4D97-AF65-F5344CB8AC3E}">
        <p14:creationId xmlns:p14="http://schemas.microsoft.com/office/powerpoint/2010/main" val="197122859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5590" y="1974009"/>
            <a:ext cx="5356738" cy="1673225"/>
          </a:xfrm>
          <a:prstGeom prst="rect">
            <a:avLst/>
          </a:prstGeom>
          <a:solidFill>
            <a:srgbClr val="2598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3" name="Title 2"/>
          <p:cNvSpPr>
            <a:spLocks noGrp="1"/>
          </p:cNvSpPr>
          <p:nvPr>
            <p:ph type="title"/>
          </p:nvPr>
        </p:nvSpPr>
        <p:spPr>
          <a:xfrm>
            <a:off x="272955" y="313899"/>
            <a:ext cx="8570863" cy="1351128"/>
          </a:xfrm>
        </p:spPr>
        <p:txBody>
          <a:bodyPr>
            <a:noAutofit/>
          </a:bodyPr>
          <a:lstStyle/>
          <a:p>
            <a:r>
              <a:rPr lang="en-US" sz="3200" dirty="0" smtClean="0"/>
              <a:t/>
            </a:r>
            <a:br>
              <a:rPr lang="en-US" sz="3200" dirty="0" smtClean="0"/>
            </a:br>
            <a:r>
              <a:rPr lang="en-US" sz="2800" dirty="0" smtClean="0"/>
              <a:t>EL MARCO DE HEAD START PARA EL DESARROLLO Y APRENDIZAJE TEMPRANO DE LOS NIÑOS</a:t>
            </a:r>
            <a:br>
              <a:rPr lang="en-US" sz="2800" dirty="0" smtClean="0"/>
            </a:br>
            <a:endParaRPr lang="en-US" sz="2800" dirty="0"/>
          </a:p>
        </p:txBody>
      </p:sp>
      <p:sp>
        <p:nvSpPr>
          <p:cNvPr id="2" name="Content Placeholder 1"/>
          <p:cNvSpPr>
            <a:spLocks noGrp="1"/>
          </p:cNvSpPr>
          <p:nvPr>
            <p:ph sz="half" idx="1"/>
          </p:nvPr>
        </p:nvSpPr>
        <p:spPr>
          <a:xfrm>
            <a:off x="688342" y="2075119"/>
            <a:ext cx="4767266" cy="1619250"/>
          </a:xfrm>
        </p:spPr>
        <p:txBody>
          <a:bodyPr>
            <a:normAutofit/>
          </a:bodyPr>
          <a:lstStyle/>
          <a:p>
            <a:pPr marL="0" indent="0">
              <a:spcAft>
                <a:spcPts val="600"/>
              </a:spcAft>
              <a:buNone/>
            </a:pPr>
            <a:r>
              <a:rPr lang="es-ES_tradnl" sz="2400" dirty="0" smtClean="0">
                <a:solidFill>
                  <a:schemeClr val="bg1"/>
                </a:solidFill>
              </a:rPr>
              <a:t>El método científico puede ser incorporado </a:t>
            </a:r>
            <a:r>
              <a:rPr lang="es-ES_tradnl" sz="2400" b="1" dirty="0" smtClean="0">
                <a:solidFill>
                  <a:schemeClr val="bg1"/>
                </a:solidFill>
              </a:rPr>
              <a:t>dentro de numerosas áreas del marco</a:t>
            </a:r>
            <a:r>
              <a:rPr lang="es-ES_tradnl" sz="2400" dirty="0" smtClean="0">
                <a:solidFill>
                  <a:schemeClr val="bg1"/>
                </a:solidFill>
              </a:rPr>
              <a:t>.  </a:t>
            </a:r>
          </a:p>
        </p:txBody>
      </p:sp>
      <p:sp>
        <p:nvSpPr>
          <p:cNvPr id="4" name="TextBox 3"/>
          <p:cNvSpPr txBox="1"/>
          <p:nvPr/>
        </p:nvSpPr>
        <p:spPr>
          <a:xfrm>
            <a:off x="535590" y="3695966"/>
            <a:ext cx="5449590" cy="2575449"/>
          </a:xfrm>
          <a:prstGeom prst="rect">
            <a:avLst/>
          </a:prstGeom>
          <a:noFill/>
        </p:spPr>
        <p:txBody>
          <a:bodyPr wrap="square" rtlCol="0">
            <a:spAutoFit/>
          </a:bodyPr>
          <a:lstStyle/>
          <a:p>
            <a:pPr>
              <a:lnSpc>
                <a:spcPct val="114000"/>
              </a:lnSpc>
              <a:spcAft>
                <a:spcPts val="600"/>
              </a:spcAft>
            </a:pPr>
            <a:r>
              <a:rPr lang="es-ES_tradnl" sz="2400" dirty="0" smtClean="0">
                <a:latin typeface="Century Gothic"/>
                <a:cs typeface="Century Gothic"/>
              </a:rPr>
              <a:t>Algunos ejemplos son:</a:t>
            </a:r>
          </a:p>
          <a:p>
            <a:pPr marL="800100" lvl="1" indent="-342900">
              <a:lnSpc>
                <a:spcPct val="114000"/>
              </a:lnSpc>
              <a:spcAft>
                <a:spcPts val="600"/>
              </a:spcAft>
              <a:buFont typeface="Arial"/>
              <a:buChar char="•"/>
            </a:pPr>
            <a:r>
              <a:rPr lang="es-ES_tradnl" sz="2000" dirty="0" smtClean="0">
                <a:solidFill>
                  <a:srgbClr val="9D674F"/>
                </a:solidFill>
                <a:latin typeface="Century Gothic"/>
                <a:cs typeface="Century Gothic"/>
              </a:rPr>
              <a:t>Conocimiento y destrezas de </a:t>
            </a:r>
            <a:br>
              <a:rPr lang="es-ES_tradnl" sz="2000" dirty="0" smtClean="0">
                <a:solidFill>
                  <a:srgbClr val="9D674F"/>
                </a:solidFill>
                <a:latin typeface="Century Gothic"/>
                <a:cs typeface="Century Gothic"/>
              </a:rPr>
            </a:br>
            <a:r>
              <a:rPr lang="es-ES_tradnl" sz="2000" dirty="0" smtClean="0">
                <a:solidFill>
                  <a:srgbClr val="9D674F"/>
                </a:solidFill>
                <a:latin typeface="Century Gothic"/>
                <a:cs typeface="Century Gothic"/>
              </a:rPr>
              <a:t>las ciencias</a:t>
            </a:r>
          </a:p>
          <a:p>
            <a:pPr marL="800100" lvl="1" indent="-342900">
              <a:lnSpc>
                <a:spcPct val="114000"/>
              </a:lnSpc>
              <a:spcAft>
                <a:spcPts val="600"/>
              </a:spcAft>
              <a:buFont typeface="Arial"/>
              <a:buChar char="•"/>
            </a:pPr>
            <a:r>
              <a:rPr lang="es-ES_tradnl" sz="2000" dirty="0" smtClean="0">
                <a:solidFill>
                  <a:srgbClr val="07B22F"/>
                </a:solidFill>
                <a:latin typeface="Century Gothic"/>
                <a:cs typeface="Century Gothic"/>
              </a:rPr>
              <a:t>Lógica y razonamiento</a:t>
            </a:r>
          </a:p>
          <a:p>
            <a:pPr marL="800100" lvl="1" indent="-342900">
              <a:lnSpc>
                <a:spcPct val="114000"/>
              </a:lnSpc>
              <a:spcAft>
                <a:spcPts val="600"/>
              </a:spcAft>
              <a:buFont typeface="Arial"/>
              <a:buChar char="•"/>
            </a:pPr>
            <a:r>
              <a:rPr lang="es-ES_tradnl" sz="2000" dirty="0" smtClean="0">
                <a:solidFill>
                  <a:srgbClr val="0082C4"/>
                </a:solidFill>
                <a:latin typeface="Century Gothic"/>
                <a:cs typeface="Century Gothic"/>
              </a:rPr>
              <a:t>Desarrollo </a:t>
            </a:r>
            <a:r>
              <a:rPr lang="es-MX" sz="2000" dirty="0" smtClean="0">
                <a:solidFill>
                  <a:srgbClr val="0082C4"/>
                </a:solidFill>
                <a:latin typeface="Century Gothic"/>
                <a:cs typeface="Century Gothic"/>
              </a:rPr>
              <a:t>lingüístico y destrezas</a:t>
            </a:r>
          </a:p>
          <a:p>
            <a:pPr marL="800100" lvl="1" indent="-342900">
              <a:lnSpc>
                <a:spcPct val="114000"/>
              </a:lnSpc>
              <a:spcAft>
                <a:spcPts val="600"/>
              </a:spcAft>
              <a:buFont typeface="Arial"/>
              <a:buChar char="•"/>
            </a:pPr>
            <a:r>
              <a:rPr lang="es-ES_tradnl" sz="2000" dirty="0">
                <a:solidFill>
                  <a:srgbClr val="7F9FF9"/>
                </a:solidFill>
                <a:latin typeface="Century Gothic"/>
                <a:cs typeface="Century Gothic"/>
              </a:rPr>
              <a:t>Enfoques de </a:t>
            </a:r>
            <a:r>
              <a:rPr lang="es-ES_tradnl" sz="2000" dirty="0" smtClean="0">
                <a:solidFill>
                  <a:srgbClr val="7F9FF9"/>
                </a:solidFill>
                <a:latin typeface="Century Gothic"/>
                <a:cs typeface="Century Gothic"/>
              </a:rPr>
              <a:t>aprendizaje</a:t>
            </a:r>
            <a:endParaRPr lang="es-ES_tradnl" sz="2000" dirty="0">
              <a:solidFill>
                <a:srgbClr val="7F9FF9"/>
              </a:solidFill>
              <a:latin typeface="Century Gothic"/>
              <a:cs typeface="Century Gothic"/>
            </a:endParaRPr>
          </a:p>
        </p:txBody>
      </p:sp>
      <p:pic>
        <p:nvPicPr>
          <p:cNvPr id="8" name="Picture 7" descr="EP-Wheel.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66198" y="1908141"/>
            <a:ext cx="4505653" cy="4640824"/>
          </a:xfrm>
          <a:prstGeom prst="rect">
            <a:avLst/>
          </a:prstGeom>
        </p:spPr>
      </p:pic>
    </p:spTree>
    <p:extLst>
      <p:ext uri="{BB962C8B-B14F-4D97-AF65-F5344CB8AC3E}">
        <p14:creationId xmlns:p14="http://schemas.microsoft.com/office/powerpoint/2010/main" val="409775927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2"/>
          <p:cNvSpPr txBox="1"/>
          <p:nvPr/>
        </p:nvSpPr>
        <p:spPr>
          <a:xfrm>
            <a:off x="0" y="6334780"/>
            <a:ext cx="91440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smtClean="0">
                <a:solidFill>
                  <a:prstClr val="black">
                    <a:lumMod val="65000"/>
                    <a:lumOff val="35000"/>
                  </a:prstClr>
                </a:solidFill>
              </a:rPr>
              <a:t>Fuente: The Center for Advanced Study of Teaching and Learning (</a:t>
            </a:r>
            <a:r>
              <a:rPr lang="en-US" sz="1400" dirty="0" err="1" smtClean="0">
                <a:solidFill>
                  <a:prstClr val="black">
                    <a:lumMod val="65000"/>
                    <a:lumOff val="35000"/>
                  </a:prstClr>
                </a:solidFill>
              </a:rPr>
              <a:t>CASTL</a:t>
            </a:r>
            <a:r>
              <a:rPr lang="en-US" sz="1400" dirty="0" smtClean="0">
                <a:solidFill>
                  <a:prstClr val="black">
                    <a:lumMod val="65000"/>
                    <a:lumOff val="35000"/>
                  </a:prstClr>
                </a:solidFill>
              </a:rPr>
              <a:t>) [</a:t>
            </a:r>
            <a:r>
              <a:rPr lang="es-MX" sz="1400" dirty="0" smtClean="0">
                <a:solidFill>
                  <a:prstClr val="black">
                    <a:lumMod val="65000"/>
                    <a:lumOff val="35000"/>
                  </a:prstClr>
                </a:solidFill>
              </a:rPr>
              <a:t>El Centro para el Estudio Avanzado de la Enseñanza y el Aprendizaje]</a:t>
            </a:r>
            <a:endParaRPr lang="es-MX" sz="1400" dirty="0">
              <a:solidFill>
                <a:prstClr val="black">
                  <a:lumMod val="65000"/>
                  <a:lumOff val="35000"/>
                </a:prstClr>
              </a:solidFill>
            </a:endParaRPr>
          </a:p>
        </p:txBody>
      </p:sp>
      <p:pic>
        <p:nvPicPr>
          <p:cNvPr id="2" name="Eco Bottles SUBS ESP.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12342" y="0"/>
            <a:ext cx="8128001" cy="6096000"/>
          </a:xfrm>
          <a:prstGeom prst="rect">
            <a:avLst/>
          </a:prstGeom>
        </p:spPr>
      </p:pic>
    </p:spTree>
    <p:extLst>
      <p:ext uri="{BB962C8B-B14F-4D97-AF65-F5344CB8AC3E}">
        <p14:creationId xmlns:p14="http://schemas.microsoft.com/office/powerpoint/2010/main" val="418094992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372008"/>
            <a:ext cx="8381260" cy="1258516"/>
          </a:xfrm>
        </p:spPr>
        <p:txBody>
          <a:bodyPr>
            <a:normAutofit/>
          </a:bodyPr>
          <a:lstStyle/>
          <a:p>
            <a:r>
              <a:rPr lang="en-US" sz="3300" dirty="0" smtClean="0"/>
              <a:t>EN ESTE VIDEO, LA </a:t>
            </a:r>
            <a:r>
              <a:rPr lang="es-MX" sz="3300" dirty="0" smtClean="0"/>
              <a:t>MAESTRA</a:t>
            </a:r>
            <a:r>
              <a:rPr lang="en-US" sz="3300" dirty="0" smtClean="0"/>
              <a:t> USA EL MÉTODO CIENTÍFICO</a:t>
            </a:r>
            <a:endParaRPr lang="en-US" sz="3300" dirty="0"/>
          </a:p>
        </p:txBody>
      </p:sp>
      <p:sp>
        <p:nvSpPr>
          <p:cNvPr id="2" name="TextBox 1"/>
          <p:cNvSpPr txBox="1"/>
          <p:nvPr/>
        </p:nvSpPr>
        <p:spPr>
          <a:xfrm>
            <a:off x="3371396" y="1953100"/>
            <a:ext cx="4871409" cy="923330"/>
          </a:xfrm>
          <a:prstGeom prst="rect">
            <a:avLst/>
          </a:prstGeom>
          <a:ln>
            <a:solidFill>
              <a:srgbClr val="259828"/>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s-MX" dirty="0" smtClean="0">
                <a:latin typeface="Century Gothic"/>
                <a:cs typeface="Century Gothic"/>
              </a:rPr>
              <a:t>Los niños </a:t>
            </a:r>
            <a:r>
              <a:rPr lang="es-MX" b="1" dirty="0" smtClean="0">
                <a:latin typeface="Century Gothic"/>
                <a:cs typeface="Century Gothic"/>
              </a:rPr>
              <a:t>preguntan</a:t>
            </a:r>
            <a:r>
              <a:rPr lang="es-MX" dirty="0" smtClean="0">
                <a:latin typeface="Century Gothic"/>
                <a:cs typeface="Century Gothic"/>
              </a:rPr>
              <a:t> si las eco-botellas con gusanos son diferentes de las que no tienen.</a:t>
            </a:r>
            <a:endParaRPr lang="es-MX" dirty="0">
              <a:latin typeface="Century Gothic"/>
              <a:cs typeface="Century Gothic"/>
            </a:endParaRPr>
          </a:p>
        </p:txBody>
      </p:sp>
      <p:sp>
        <p:nvSpPr>
          <p:cNvPr id="4" name="TextBox 3"/>
          <p:cNvSpPr txBox="1"/>
          <p:nvPr/>
        </p:nvSpPr>
        <p:spPr>
          <a:xfrm>
            <a:off x="3371397" y="3055737"/>
            <a:ext cx="4871408" cy="369332"/>
          </a:xfrm>
          <a:prstGeom prst="rect">
            <a:avLst/>
          </a:prstGeom>
          <a:ln>
            <a:solidFill>
              <a:srgbClr val="C4960C"/>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s-MX" dirty="0" smtClean="0">
                <a:latin typeface="Century Gothic"/>
                <a:cs typeface="Century Gothic"/>
              </a:rPr>
              <a:t>Los niños </a:t>
            </a:r>
            <a:r>
              <a:rPr lang="es-MX" b="1" dirty="0" smtClean="0">
                <a:latin typeface="Century Gothic"/>
                <a:cs typeface="Century Gothic"/>
              </a:rPr>
              <a:t>observan </a:t>
            </a:r>
            <a:r>
              <a:rPr lang="es-MX" dirty="0" smtClean="0">
                <a:latin typeface="Century Gothic"/>
                <a:cs typeface="Century Gothic"/>
              </a:rPr>
              <a:t>los gusanos con lupa.</a:t>
            </a:r>
            <a:endParaRPr lang="es-MX" dirty="0">
              <a:latin typeface="Century Gothic"/>
              <a:cs typeface="Century Gothic"/>
            </a:endParaRPr>
          </a:p>
        </p:txBody>
      </p:sp>
      <p:sp>
        <p:nvSpPr>
          <p:cNvPr id="5" name="TextBox 4"/>
          <p:cNvSpPr txBox="1"/>
          <p:nvPr/>
        </p:nvSpPr>
        <p:spPr>
          <a:xfrm>
            <a:off x="3371397" y="3827962"/>
            <a:ext cx="4871408" cy="646331"/>
          </a:xfrm>
          <a:prstGeom prst="rect">
            <a:avLst/>
          </a:prstGeom>
          <a:ln>
            <a:solidFill>
              <a:srgbClr val="F47B2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s-MX" dirty="0" smtClean="0">
                <a:latin typeface="Century Gothic"/>
                <a:cs typeface="Century Gothic"/>
              </a:rPr>
              <a:t>Los niños </a:t>
            </a:r>
            <a:r>
              <a:rPr lang="es-MX" b="1" dirty="0" smtClean="0">
                <a:latin typeface="Century Gothic"/>
                <a:cs typeface="Century Gothic"/>
              </a:rPr>
              <a:t>predicen </a:t>
            </a:r>
            <a:r>
              <a:rPr lang="es-MX" dirty="0" smtClean="0">
                <a:latin typeface="Century Gothic"/>
                <a:cs typeface="Century Gothic"/>
              </a:rPr>
              <a:t>qué van a hacer los gusanos en la botella. </a:t>
            </a:r>
            <a:endParaRPr lang="es-MX" dirty="0">
              <a:latin typeface="Century Gothic"/>
              <a:cs typeface="Century Gothic"/>
            </a:endParaRPr>
          </a:p>
        </p:txBody>
      </p:sp>
      <p:sp>
        <p:nvSpPr>
          <p:cNvPr id="6" name="TextBox 5"/>
          <p:cNvSpPr txBox="1"/>
          <p:nvPr/>
        </p:nvSpPr>
        <p:spPr>
          <a:xfrm>
            <a:off x="3371397" y="4790039"/>
            <a:ext cx="4871408" cy="646331"/>
          </a:xfrm>
          <a:prstGeom prst="rect">
            <a:avLst/>
          </a:prstGeom>
          <a:ln>
            <a:solidFill>
              <a:schemeClr val="bg1">
                <a:lumMod val="65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latin typeface="Century Gothic"/>
                <a:cs typeface="Century Gothic"/>
              </a:rPr>
              <a:t> </a:t>
            </a:r>
            <a:r>
              <a:rPr lang="es-MX" dirty="0" smtClean="0">
                <a:latin typeface="Century Gothic"/>
                <a:cs typeface="Century Gothic"/>
              </a:rPr>
              <a:t>Los niños </a:t>
            </a:r>
            <a:r>
              <a:rPr lang="es-MX" b="1" dirty="0" smtClean="0">
                <a:latin typeface="Century Gothic"/>
                <a:cs typeface="Century Gothic"/>
              </a:rPr>
              <a:t>experimentan </a:t>
            </a:r>
            <a:r>
              <a:rPr lang="es-MX" dirty="0" smtClean="0">
                <a:latin typeface="Century Gothic"/>
                <a:cs typeface="Century Gothic"/>
              </a:rPr>
              <a:t>al poner gusanos solo en una de las eco-botellas.</a:t>
            </a:r>
            <a:endParaRPr lang="es-MX" dirty="0">
              <a:latin typeface="Century Gothic"/>
              <a:cs typeface="Century Gothic"/>
            </a:endParaRPr>
          </a:p>
        </p:txBody>
      </p:sp>
      <p:sp>
        <p:nvSpPr>
          <p:cNvPr id="7" name="TextBox 6"/>
          <p:cNvSpPr txBox="1"/>
          <p:nvPr/>
        </p:nvSpPr>
        <p:spPr>
          <a:xfrm>
            <a:off x="3371397" y="5700804"/>
            <a:ext cx="4871408" cy="646331"/>
          </a:xfrm>
          <a:prstGeom prst="rect">
            <a:avLst/>
          </a:prstGeom>
          <a:ln>
            <a:solidFill>
              <a:srgbClr val="005DAA"/>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s-MX" dirty="0" smtClean="0">
                <a:latin typeface="Century Gothic"/>
                <a:cs typeface="Century Gothic"/>
              </a:rPr>
              <a:t>Más adelante en la semana, los niños </a:t>
            </a:r>
            <a:r>
              <a:rPr lang="es-MX" b="1" dirty="0" smtClean="0">
                <a:latin typeface="Century Gothic"/>
                <a:cs typeface="Century Gothic"/>
              </a:rPr>
              <a:t>analizan</a:t>
            </a:r>
            <a:r>
              <a:rPr lang="es-MX" dirty="0" smtClean="0">
                <a:latin typeface="Century Gothic"/>
                <a:cs typeface="Century Gothic"/>
              </a:rPr>
              <a:t> las diferencias entre las botellas.</a:t>
            </a:r>
          </a:p>
        </p:txBody>
      </p:sp>
      <p:sp>
        <p:nvSpPr>
          <p:cNvPr id="8" name="Rectangle 7"/>
          <p:cNvSpPr/>
          <p:nvPr/>
        </p:nvSpPr>
        <p:spPr>
          <a:xfrm>
            <a:off x="1167003" y="2204451"/>
            <a:ext cx="2204393" cy="463640"/>
          </a:xfrm>
          <a:prstGeom prst="rect">
            <a:avLst/>
          </a:prstGeom>
          <a:solidFill>
            <a:srgbClr val="2598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MX" sz="1900" b="1" dirty="0" smtClean="0">
                <a:latin typeface="Century Gothic"/>
                <a:cs typeface="Century Gothic"/>
              </a:rPr>
              <a:t>Preguntar</a:t>
            </a:r>
            <a:endParaRPr lang="es-MX" sz="1900" b="1" dirty="0">
              <a:latin typeface="Century Gothic"/>
              <a:cs typeface="Century Gothic"/>
            </a:endParaRPr>
          </a:p>
        </p:txBody>
      </p:sp>
      <p:sp>
        <p:nvSpPr>
          <p:cNvPr id="10" name="Rectangle 9"/>
          <p:cNvSpPr/>
          <p:nvPr/>
        </p:nvSpPr>
        <p:spPr>
          <a:xfrm>
            <a:off x="1186725" y="3016370"/>
            <a:ext cx="2184671" cy="463640"/>
          </a:xfrm>
          <a:prstGeom prst="rect">
            <a:avLst/>
          </a:prstGeom>
          <a:solidFill>
            <a:srgbClr val="C496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MX" sz="1900" b="1" dirty="0" smtClean="0">
                <a:latin typeface="Century Gothic"/>
                <a:cs typeface="Century Gothic"/>
              </a:rPr>
              <a:t>Observar</a:t>
            </a:r>
            <a:endParaRPr lang="es-MX" sz="1900" b="1" dirty="0">
              <a:latin typeface="Century Gothic"/>
              <a:cs typeface="Century Gothic"/>
            </a:endParaRPr>
          </a:p>
        </p:txBody>
      </p:sp>
      <p:sp>
        <p:nvSpPr>
          <p:cNvPr id="11" name="Rectangle 10"/>
          <p:cNvSpPr/>
          <p:nvPr/>
        </p:nvSpPr>
        <p:spPr>
          <a:xfrm>
            <a:off x="1376037" y="3923539"/>
            <a:ext cx="1995359" cy="463640"/>
          </a:xfrm>
          <a:prstGeom prst="rect">
            <a:avLst/>
          </a:prstGeom>
          <a:solidFill>
            <a:srgbClr val="F47B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MX" sz="1900" b="1" dirty="0" smtClean="0">
                <a:latin typeface="Century Gothic"/>
                <a:cs typeface="Century Gothic"/>
              </a:rPr>
              <a:t>Predecir</a:t>
            </a:r>
            <a:endParaRPr lang="es-MX" sz="1900" b="1" dirty="0">
              <a:latin typeface="Century Gothic"/>
              <a:cs typeface="Century Gothic"/>
            </a:endParaRPr>
          </a:p>
        </p:txBody>
      </p:sp>
      <p:sp>
        <p:nvSpPr>
          <p:cNvPr id="13" name="Rectangle 12"/>
          <p:cNvSpPr/>
          <p:nvPr/>
        </p:nvSpPr>
        <p:spPr>
          <a:xfrm>
            <a:off x="865549" y="4907899"/>
            <a:ext cx="2496242" cy="46364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MX" sz="1900" b="1" dirty="0" smtClean="0">
                <a:latin typeface="Century Gothic"/>
                <a:cs typeface="Century Gothic"/>
              </a:rPr>
              <a:t>Experimentar</a:t>
            </a:r>
            <a:endParaRPr lang="es-MX" sz="1900" b="1" dirty="0">
              <a:latin typeface="Century Gothic"/>
              <a:cs typeface="Century Gothic"/>
            </a:endParaRPr>
          </a:p>
        </p:txBody>
      </p:sp>
      <p:sp>
        <p:nvSpPr>
          <p:cNvPr id="14" name="Rectangle 13"/>
          <p:cNvSpPr/>
          <p:nvPr/>
        </p:nvSpPr>
        <p:spPr>
          <a:xfrm>
            <a:off x="1324772" y="5808873"/>
            <a:ext cx="2046626" cy="463640"/>
          </a:xfrm>
          <a:prstGeom prst="rect">
            <a:avLst/>
          </a:prstGeom>
          <a:solidFill>
            <a:srgbClr val="005D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MX" sz="1900" b="1" dirty="0" smtClean="0">
                <a:latin typeface="Century Gothic"/>
                <a:cs typeface="Century Gothic"/>
              </a:rPr>
              <a:t>Analizar</a:t>
            </a:r>
            <a:endParaRPr lang="es-MX" sz="1900" b="1" dirty="0">
              <a:latin typeface="Century Gothic"/>
              <a:cs typeface="Century Gothic"/>
            </a:endParaRPr>
          </a:p>
        </p:txBody>
      </p:sp>
      <p:cxnSp>
        <p:nvCxnSpPr>
          <p:cNvPr id="15" name="Straight Arrow Connector 14"/>
          <p:cNvCxnSpPr/>
          <p:nvPr/>
        </p:nvCxnSpPr>
        <p:spPr>
          <a:xfrm>
            <a:off x="2578655" y="5162809"/>
            <a:ext cx="623141" cy="0"/>
          </a:xfrm>
          <a:prstGeom prst="straightConnector1">
            <a:avLst/>
          </a:prstGeom>
          <a:ln w="5715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2390022" y="6070552"/>
            <a:ext cx="623141" cy="0"/>
          </a:xfrm>
          <a:prstGeom prst="straightConnector1">
            <a:avLst/>
          </a:prstGeom>
          <a:ln w="5715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2493593" y="4186699"/>
            <a:ext cx="623141" cy="0"/>
          </a:xfrm>
          <a:prstGeom prst="straightConnector1">
            <a:avLst/>
          </a:prstGeom>
          <a:ln w="5715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2386072" y="3285939"/>
            <a:ext cx="623141" cy="0"/>
          </a:xfrm>
          <a:prstGeom prst="straightConnector1">
            <a:avLst/>
          </a:prstGeom>
          <a:ln w="5715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397902" y="2469404"/>
            <a:ext cx="623141" cy="0"/>
          </a:xfrm>
          <a:prstGeom prst="straightConnector1">
            <a:avLst/>
          </a:prstGeom>
          <a:ln w="5715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0934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10" grpId="0" animBg="1"/>
      <p:bldP spid="11"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72547" y="1854200"/>
            <a:ext cx="8195203" cy="2210929"/>
          </a:xfrm>
          <a:prstGeom prst="rect">
            <a:avLst/>
          </a:prstGeom>
          <a:solidFill>
            <a:srgbClr val="2598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331984" y="435302"/>
            <a:ext cx="8477737" cy="1143000"/>
          </a:xfrm>
        </p:spPr>
        <p:txBody>
          <a:bodyPr>
            <a:noAutofit/>
          </a:bodyPr>
          <a:lstStyle/>
          <a:p>
            <a:r>
              <a:rPr lang="en-US" sz="3300" dirty="0" smtClean="0"/>
              <a:t>¿CUÁNDO PUEDO USAR EL MÉTODO CIENTÍFICO?</a:t>
            </a:r>
            <a:endParaRPr lang="en-US" sz="3300" dirty="0"/>
          </a:p>
        </p:txBody>
      </p:sp>
      <p:sp>
        <p:nvSpPr>
          <p:cNvPr id="6" name="Content Placeholder 5"/>
          <p:cNvSpPr>
            <a:spLocks noGrp="1"/>
          </p:cNvSpPr>
          <p:nvPr>
            <p:ph sz="half" idx="2"/>
          </p:nvPr>
        </p:nvSpPr>
        <p:spPr>
          <a:xfrm>
            <a:off x="623142" y="1968431"/>
            <a:ext cx="7895746" cy="1735453"/>
          </a:xfrm>
        </p:spPr>
        <p:txBody>
          <a:bodyPr>
            <a:normAutofit lnSpcReduction="10000"/>
          </a:bodyPr>
          <a:lstStyle/>
          <a:p>
            <a:pPr>
              <a:spcAft>
                <a:spcPts val="600"/>
              </a:spcAft>
            </a:pPr>
            <a:r>
              <a:rPr lang="es-MX" sz="2800" dirty="0" smtClean="0">
                <a:solidFill>
                  <a:schemeClr val="bg1"/>
                </a:solidFill>
              </a:rPr>
              <a:t>Los maestros pueden usar el método científico </a:t>
            </a:r>
            <a:r>
              <a:rPr lang="es-MX" sz="2800" b="1" dirty="0" smtClean="0">
                <a:solidFill>
                  <a:schemeClr val="bg1"/>
                </a:solidFill>
              </a:rPr>
              <a:t>a lo largo de la jornada escolar </a:t>
            </a:r>
            <a:r>
              <a:rPr lang="es-MX" sz="2800" dirty="0" smtClean="0">
                <a:solidFill>
                  <a:schemeClr val="bg1"/>
                </a:solidFill>
              </a:rPr>
              <a:t>en distintas actividades en el salón de clases.</a:t>
            </a:r>
            <a:endParaRPr lang="es-MX" sz="2800" b="1" dirty="0" smtClean="0">
              <a:solidFill>
                <a:schemeClr val="bg1"/>
              </a:solidFill>
            </a:endParaRPr>
          </a:p>
        </p:txBody>
      </p:sp>
      <p:pic>
        <p:nvPicPr>
          <p:cNvPr id="2" name="Picture 1" descr="image22.png"/>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36969" t="11771" r="7730" b="4048"/>
          <a:stretch/>
        </p:blipFill>
        <p:spPr>
          <a:xfrm>
            <a:off x="5936831" y="3661745"/>
            <a:ext cx="2582057" cy="2210862"/>
          </a:xfrm>
          <a:prstGeom prst="rect">
            <a:avLst/>
          </a:prstGeom>
          <a:ln w="25400" cmpd="sng">
            <a:solidFill>
              <a:schemeClr val="tx1"/>
            </a:solidFill>
          </a:ln>
        </p:spPr>
      </p:pic>
      <p:pic>
        <p:nvPicPr>
          <p:cNvPr id="5" name="Picture 4" descr="Auburn_Marty_014.JPG"/>
          <p:cNvPicPr>
            <a:picLocks noChangeAspect="1"/>
          </p:cNvPicPr>
          <p:nvPr/>
        </p:nvPicPr>
        <p:blipFill rotWithShape="1">
          <a:blip r:embed="rId5" cstate="email">
            <a:extLst>
              <a:ext uri="{28A0092B-C50C-407E-A947-70E740481C1C}">
                <a14:useLocalDpi xmlns:a14="http://schemas.microsoft.com/office/drawing/2010/main" val="0"/>
              </a:ext>
            </a:extLst>
          </a:blip>
          <a:srcRect t="6294" r="31724"/>
          <a:stretch/>
        </p:blipFill>
        <p:spPr>
          <a:xfrm>
            <a:off x="623142" y="3661745"/>
            <a:ext cx="2419115" cy="2213418"/>
          </a:xfrm>
          <a:prstGeom prst="rect">
            <a:avLst/>
          </a:prstGeom>
          <a:ln w="25400" cmpd="sng">
            <a:solidFill>
              <a:schemeClr val="tx1"/>
            </a:solidFill>
          </a:ln>
        </p:spPr>
      </p:pic>
      <p:pic>
        <p:nvPicPr>
          <p:cNvPr id="9" name="Picture 8" descr="Children_melting_ice_with_colored_water_08.JPG"/>
          <p:cNvPicPr>
            <a:picLocks noChangeAspect="1"/>
          </p:cNvPicPr>
          <p:nvPr/>
        </p:nvPicPr>
        <p:blipFill rotWithShape="1">
          <a:blip r:embed="rId6" cstate="email">
            <a:extLst>
              <a:ext uri="{BEBA8EAE-BF5A-486C-A8C5-ECC9F3942E4B}">
                <a14:imgProps xmlns:a14="http://schemas.microsoft.com/office/drawing/2010/main">
                  <a14:imgLayer r:embed="rId7">
                    <a14:imgEffect>
                      <a14:sharpenSoften amount="50000"/>
                    </a14:imgEffect>
                    <a14:imgEffect>
                      <a14:brightnessContrast bright="25000"/>
                    </a14:imgEffect>
                  </a14:imgLayer>
                </a14:imgProps>
              </a:ext>
              <a:ext uri="{28A0092B-C50C-407E-A947-70E740481C1C}">
                <a14:useLocalDpi xmlns:a14="http://schemas.microsoft.com/office/drawing/2010/main" val="0"/>
              </a:ext>
            </a:extLst>
          </a:blip>
          <a:srcRect r="29734"/>
          <a:stretch/>
        </p:blipFill>
        <p:spPr>
          <a:xfrm>
            <a:off x="3323088" y="3661745"/>
            <a:ext cx="2332911" cy="2213418"/>
          </a:xfrm>
          <a:prstGeom prst="rect">
            <a:avLst/>
          </a:prstGeom>
          <a:ln w="25400" cmpd="sng">
            <a:solidFill>
              <a:schemeClr val="tx1"/>
            </a:solidFill>
          </a:ln>
        </p:spPr>
      </p:pic>
    </p:spTree>
    <p:extLst>
      <p:ext uri="{BB962C8B-B14F-4D97-AF65-F5344CB8AC3E}">
        <p14:creationId xmlns:p14="http://schemas.microsoft.com/office/powerpoint/2010/main" val="20867264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1984" y="435302"/>
            <a:ext cx="8477737" cy="1143000"/>
          </a:xfrm>
        </p:spPr>
        <p:txBody>
          <a:bodyPr>
            <a:normAutofit/>
          </a:bodyPr>
          <a:lstStyle/>
          <a:p>
            <a:r>
              <a:rPr lang="es-ES" dirty="0"/>
              <a:t>MEJORANDO LA </a:t>
            </a:r>
            <a:r>
              <a:rPr lang="es-ES" dirty="0" smtClean="0"/>
              <a:t>práctica</a:t>
            </a:r>
            <a:endParaRPr lang="en-US" dirty="0"/>
          </a:p>
        </p:txBody>
      </p:sp>
      <p:sp>
        <p:nvSpPr>
          <p:cNvPr id="4" name="Rectangle 3"/>
          <p:cNvSpPr/>
          <p:nvPr/>
        </p:nvSpPr>
        <p:spPr>
          <a:xfrm>
            <a:off x="876850" y="1979924"/>
            <a:ext cx="7460616" cy="1128117"/>
          </a:xfrm>
          <a:prstGeom prst="rect">
            <a:avLst/>
          </a:prstGeom>
          <a:solidFill>
            <a:srgbClr val="259828"/>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lvl="1" defTabSz="457200">
              <a:lnSpc>
                <a:spcPct val="90000"/>
              </a:lnSpc>
              <a:spcBef>
                <a:spcPct val="20000"/>
              </a:spcBef>
              <a:spcAft>
                <a:spcPts val="1200"/>
              </a:spcAft>
            </a:pPr>
            <a:r>
              <a:rPr lang="es-ES_tradnl" sz="2800" dirty="0" smtClean="0">
                <a:solidFill>
                  <a:schemeClr val="bg1"/>
                </a:solidFill>
                <a:latin typeface="Century Gothic"/>
                <a:cs typeface="Century Gothic"/>
              </a:rPr>
              <a:t>Grabarse </a:t>
            </a:r>
            <a:r>
              <a:rPr lang="es-ES_tradnl" sz="2800" dirty="0">
                <a:solidFill>
                  <a:schemeClr val="bg1"/>
                </a:solidFill>
                <a:latin typeface="Century Gothic"/>
                <a:cs typeface="Century Gothic"/>
              </a:rPr>
              <a:t>en video y revisar su propia práctica docente.</a:t>
            </a:r>
          </a:p>
        </p:txBody>
      </p:sp>
      <p:sp>
        <p:nvSpPr>
          <p:cNvPr id="5" name="Rectangle 4"/>
          <p:cNvSpPr/>
          <p:nvPr/>
        </p:nvSpPr>
        <p:spPr>
          <a:xfrm>
            <a:off x="876850" y="3272397"/>
            <a:ext cx="7460616" cy="1000514"/>
          </a:xfrm>
          <a:prstGeom prst="rect">
            <a:avLst/>
          </a:prstGeom>
          <a:solidFill>
            <a:srgbClr val="C4960C"/>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lvl="1" defTabSz="457200">
              <a:lnSpc>
                <a:spcPct val="90000"/>
              </a:lnSpc>
              <a:spcBef>
                <a:spcPct val="20000"/>
              </a:spcBef>
              <a:spcAft>
                <a:spcPts val="1200"/>
              </a:spcAft>
            </a:pPr>
            <a:r>
              <a:rPr lang="es-MX" sz="2800" dirty="0" smtClean="0">
                <a:solidFill>
                  <a:schemeClr val="bg1"/>
                </a:solidFill>
                <a:latin typeface="Century Gothic"/>
                <a:cs typeface="Century Gothic"/>
              </a:rPr>
              <a:t>Practicar con un colega.  </a:t>
            </a:r>
            <a:endParaRPr lang="es-MX" sz="2800" dirty="0">
              <a:solidFill>
                <a:schemeClr val="bg1"/>
              </a:solidFill>
              <a:latin typeface="Century Gothic"/>
              <a:cs typeface="Century Gothic"/>
            </a:endParaRPr>
          </a:p>
        </p:txBody>
      </p:sp>
      <p:sp>
        <p:nvSpPr>
          <p:cNvPr id="6" name="Rectangle 5"/>
          <p:cNvSpPr/>
          <p:nvPr/>
        </p:nvSpPr>
        <p:spPr>
          <a:xfrm>
            <a:off x="876850" y="4436656"/>
            <a:ext cx="7460616" cy="1091618"/>
          </a:xfrm>
          <a:prstGeom prst="rect">
            <a:avLst/>
          </a:prstGeom>
          <a:solidFill>
            <a:srgbClr val="F47B2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lvl="1" defTabSz="457200">
              <a:lnSpc>
                <a:spcPct val="90000"/>
              </a:lnSpc>
              <a:spcBef>
                <a:spcPct val="20000"/>
              </a:spcBef>
              <a:spcAft>
                <a:spcPts val="1200"/>
              </a:spcAft>
            </a:pPr>
            <a:r>
              <a:rPr lang="es-MX" sz="2800" dirty="0" smtClean="0">
                <a:solidFill>
                  <a:schemeClr val="bg1"/>
                </a:solidFill>
                <a:latin typeface="Century Gothic"/>
                <a:cs typeface="Century Gothic"/>
              </a:rPr>
              <a:t>Observar a un “maestro experimentado” en acción.</a:t>
            </a:r>
            <a:endParaRPr lang="es-MX" sz="2800" dirty="0">
              <a:solidFill>
                <a:schemeClr val="bg1"/>
              </a:solidFill>
              <a:latin typeface="Century Gothic"/>
              <a:cs typeface="Century Gothic"/>
            </a:endParaRPr>
          </a:p>
        </p:txBody>
      </p:sp>
    </p:spTree>
    <p:extLst>
      <p:ext uri="{BB962C8B-B14F-4D97-AF65-F5344CB8AC3E}">
        <p14:creationId xmlns:p14="http://schemas.microsoft.com/office/powerpoint/2010/main" val="1324871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1984" y="446251"/>
            <a:ext cx="8477737" cy="1143000"/>
          </a:xfrm>
        </p:spPr>
        <p:txBody>
          <a:bodyPr/>
          <a:lstStyle/>
          <a:p>
            <a:r>
              <a:rPr lang="en-US" dirty="0" smtClean="0"/>
              <a:t>RESUMEN</a:t>
            </a:r>
            <a:endParaRPr lang="en-US" dirty="0"/>
          </a:p>
        </p:txBody>
      </p:sp>
      <p:sp>
        <p:nvSpPr>
          <p:cNvPr id="2" name="Content Placeholder 1"/>
          <p:cNvSpPr>
            <a:spLocks noGrp="1"/>
          </p:cNvSpPr>
          <p:nvPr>
            <p:ph idx="1"/>
          </p:nvPr>
        </p:nvSpPr>
        <p:spPr>
          <a:xfrm>
            <a:off x="453813" y="1972267"/>
            <a:ext cx="4794048" cy="4345140"/>
          </a:xfrm>
        </p:spPr>
        <p:txBody>
          <a:bodyPr>
            <a:noAutofit/>
          </a:bodyPr>
          <a:lstStyle/>
          <a:p>
            <a:pPr marL="228600" lvl="1" indent="-228600">
              <a:lnSpc>
                <a:spcPct val="90000"/>
              </a:lnSpc>
              <a:spcBef>
                <a:spcPts val="0"/>
              </a:spcBef>
              <a:spcAft>
                <a:spcPts val="2000"/>
              </a:spcAft>
              <a:buSzPct val="80000"/>
              <a:buFont typeface="Arial"/>
              <a:buChar char="•"/>
            </a:pPr>
            <a:r>
              <a:rPr lang="es-ES_tradnl" sz="2000" dirty="0" smtClean="0"/>
              <a:t>Ayudar a los niños a formular </a:t>
            </a:r>
            <a:r>
              <a:rPr lang="es-ES_tradnl" sz="2000" b="1" dirty="0" smtClean="0">
                <a:solidFill>
                  <a:srgbClr val="259828"/>
                </a:solidFill>
              </a:rPr>
              <a:t>preguntas</a:t>
            </a:r>
            <a:r>
              <a:rPr lang="es-ES_tradnl" sz="2000" dirty="0" smtClean="0"/>
              <a:t> sobre su mundo. </a:t>
            </a:r>
          </a:p>
          <a:p>
            <a:pPr marL="228600" lvl="1" indent="-228600">
              <a:lnSpc>
                <a:spcPct val="90000"/>
              </a:lnSpc>
              <a:spcBef>
                <a:spcPts val="0"/>
              </a:spcBef>
              <a:spcAft>
                <a:spcPts val="2000"/>
              </a:spcAft>
              <a:buSzPct val="80000"/>
              <a:buFont typeface="Arial"/>
              <a:buChar char="•"/>
            </a:pPr>
            <a:r>
              <a:rPr lang="es-ES_tradnl" sz="2000" dirty="0" smtClean="0"/>
              <a:t>Pedir a los niños </a:t>
            </a:r>
            <a:r>
              <a:rPr lang="es-ES_tradnl" sz="2000" b="1" dirty="0" smtClean="0">
                <a:solidFill>
                  <a:srgbClr val="C4960C"/>
                </a:solidFill>
              </a:rPr>
              <a:t>observar</a:t>
            </a:r>
            <a:r>
              <a:rPr lang="es-ES_tradnl" sz="2000" dirty="0" smtClean="0"/>
              <a:t> el mundo a su alrededor. </a:t>
            </a:r>
          </a:p>
          <a:p>
            <a:pPr marL="228600" lvl="1" indent="-228600">
              <a:lnSpc>
                <a:spcPct val="90000"/>
              </a:lnSpc>
              <a:spcBef>
                <a:spcPts val="0"/>
              </a:spcBef>
              <a:spcAft>
                <a:spcPts val="2000"/>
              </a:spcAft>
              <a:buSzPct val="80000"/>
              <a:buFont typeface="Arial"/>
              <a:buChar char="•"/>
            </a:pPr>
            <a:r>
              <a:rPr lang="es-ES_tradnl" sz="2000" dirty="0" smtClean="0"/>
              <a:t>Alentar a los niños a</a:t>
            </a:r>
            <a:r>
              <a:rPr lang="es-ES_tradnl" sz="2000" b="1" dirty="0" smtClean="0"/>
              <a:t> </a:t>
            </a:r>
            <a:r>
              <a:rPr lang="es-ES_tradnl" sz="2000" b="1" dirty="0" smtClean="0">
                <a:solidFill>
                  <a:srgbClr val="F47B20"/>
                </a:solidFill>
              </a:rPr>
              <a:t>predecir</a:t>
            </a:r>
            <a:r>
              <a:rPr lang="es-ES_tradnl" sz="2000" b="1" dirty="0" smtClean="0"/>
              <a:t> </a:t>
            </a:r>
            <a:r>
              <a:rPr lang="es-ES_tradnl" sz="2000" dirty="0" smtClean="0"/>
              <a:t>durante las actividades. </a:t>
            </a:r>
          </a:p>
          <a:p>
            <a:pPr marL="228600" lvl="1" indent="-228600">
              <a:lnSpc>
                <a:spcPct val="90000"/>
              </a:lnSpc>
              <a:spcBef>
                <a:spcPts val="0"/>
              </a:spcBef>
              <a:spcAft>
                <a:spcPts val="2000"/>
              </a:spcAft>
              <a:buSzPct val="80000"/>
              <a:buFont typeface="Arial"/>
              <a:buChar char="•"/>
            </a:pPr>
            <a:r>
              <a:rPr lang="es-ES_tradnl" sz="2000" dirty="0" smtClean="0"/>
              <a:t>Crear </a:t>
            </a:r>
            <a:r>
              <a:rPr lang="es-ES_tradnl" sz="2000" b="1" dirty="0" smtClean="0">
                <a:solidFill>
                  <a:schemeClr val="bg1">
                    <a:lumMod val="50000"/>
                  </a:schemeClr>
                </a:solidFill>
              </a:rPr>
              <a:t>experimentos</a:t>
            </a:r>
            <a:r>
              <a:rPr lang="es-ES_tradnl" sz="2000" dirty="0" smtClean="0"/>
              <a:t> para que los niños continúen explorando y prueben las predicciones.</a:t>
            </a:r>
          </a:p>
          <a:p>
            <a:pPr marL="228600" lvl="1" indent="-228600">
              <a:lnSpc>
                <a:spcPct val="90000"/>
              </a:lnSpc>
              <a:spcBef>
                <a:spcPts val="0"/>
              </a:spcBef>
              <a:spcAft>
                <a:spcPts val="2000"/>
              </a:spcAft>
              <a:buSzPct val="80000"/>
              <a:buFont typeface="Arial"/>
              <a:buChar char="•"/>
            </a:pPr>
            <a:r>
              <a:rPr lang="es-ES_tradnl" sz="2000" dirty="0" smtClean="0"/>
              <a:t>Permitir a los niños </a:t>
            </a:r>
            <a:r>
              <a:rPr lang="es-ES_tradnl" sz="2000" b="1" dirty="0" smtClean="0">
                <a:solidFill>
                  <a:srgbClr val="005DAA"/>
                </a:solidFill>
              </a:rPr>
              <a:t>analizar </a:t>
            </a:r>
            <a:r>
              <a:rPr lang="es-ES_tradnl" sz="2000" dirty="0" smtClean="0"/>
              <a:t> los resultados de sus </a:t>
            </a:r>
            <a:r>
              <a:rPr lang="es-MX" sz="2000" dirty="0" smtClean="0"/>
              <a:t>experimentos. </a:t>
            </a:r>
            <a:endParaRPr lang="es-MX" sz="2000" dirty="0"/>
          </a:p>
        </p:txBody>
      </p:sp>
      <p:grpSp>
        <p:nvGrpSpPr>
          <p:cNvPr id="20" name="Group 19"/>
          <p:cNvGrpSpPr/>
          <p:nvPr/>
        </p:nvGrpSpPr>
        <p:grpSpPr>
          <a:xfrm>
            <a:off x="5713838" y="2193495"/>
            <a:ext cx="1256423" cy="1314031"/>
            <a:chOff x="5539496" y="1955967"/>
            <a:chExt cx="1256423" cy="1314031"/>
          </a:xfrm>
        </p:grpSpPr>
        <p:pic>
          <p:nvPicPr>
            <p:cNvPr id="21" name="Picture 20" descr="Scientific method series.png"/>
            <p:cNvPicPr>
              <a:picLocks noChangeAspect="1"/>
            </p:cNvPicPr>
            <p:nvPr/>
          </p:nvPicPr>
          <p:blipFill rotWithShape="1">
            <a:blip r:embed="rId3" cstate="email">
              <a:extLst>
                <a:ext uri="{28A0092B-C50C-407E-A947-70E740481C1C}">
                  <a14:useLocalDpi xmlns:a14="http://schemas.microsoft.com/office/drawing/2010/main" val="0"/>
                </a:ext>
              </a:extLst>
            </a:blip>
            <a:srcRect r="81344"/>
            <a:stretch/>
          </p:blipFill>
          <p:spPr>
            <a:xfrm>
              <a:off x="5746985" y="1955967"/>
              <a:ext cx="835589" cy="918151"/>
            </a:xfrm>
            <a:prstGeom prst="rect">
              <a:avLst/>
            </a:prstGeom>
          </p:spPr>
        </p:pic>
        <p:sp>
          <p:nvSpPr>
            <p:cNvPr id="22" name="TextBox 21"/>
            <p:cNvSpPr txBox="1"/>
            <p:nvPr/>
          </p:nvSpPr>
          <p:spPr>
            <a:xfrm>
              <a:off x="5539496" y="2900666"/>
              <a:ext cx="1256423" cy="369332"/>
            </a:xfrm>
            <a:prstGeom prst="rect">
              <a:avLst/>
            </a:prstGeom>
            <a:noFill/>
          </p:spPr>
          <p:txBody>
            <a:bodyPr wrap="square" rtlCol="0">
              <a:spAutoFit/>
            </a:bodyPr>
            <a:lstStyle/>
            <a:p>
              <a:pPr algn="ctr"/>
              <a:r>
                <a:rPr lang="es-MX" b="1" dirty="0" smtClean="0">
                  <a:latin typeface="Century Gothic"/>
                  <a:cs typeface="Century Gothic"/>
                </a:rPr>
                <a:t>Preguntar</a:t>
              </a:r>
              <a:endParaRPr lang="es-MX" b="1" dirty="0">
                <a:latin typeface="Century Gothic"/>
                <a:cs typeface="Century Gothic"/>
              </a:endParaRPr>
            </a:p>
          </p:txBody>
        </p:sp>
      </p:grpSp>
      <p:grpSp>
        <p:nvGrpSpPr>
          <p:cNvPr id="23" name="Group 22"/>
          <p:cNvGrpSpPr/>
          <p:nvPr/>
        </p:nvGrpSpPr>
        <p:grpSpPr>
          <a:xfrm>
            <a:off x="7360641" y="3665003"/>
            <a:ext cx="1226018" cy="1294314"/>
            <a:chOff x="7633720" y="3665003"/>
            <a:chExt cx="1226018" cy="1294314"/>
          </a:xfrm>
        </p:grpSpPr>
        <p:sp>
          <p:nvSpPr>
            <p:cNvPr id="24" name="TextBox 23"/>
            <p:cNvSpPr txBox="1"/>
            <p:nvPr/>
          </p:nvSpPr>
          <p:spPr>
            <a:xfrm>
              <a:off x="7633720" y="4589985"/>
              <a:ext cx="1226018" cy="369332"/>
            </a:xfrm>
            <a:prstGeom prst="rect">
              <a:avLst/>
            </a:prstGeom>
            <a:noFill/>
          </p:spPr>
          <p:txBody>
            <a:bodyPr wrap="square" rtlCol="0">
              <a:spAutoFit/>
            </a:bodyPr>
            <a:lstStyle/>
            <a:p>
              <a:pPr algn="ctr"/>
              <a:r>
                <a:rPr lang="es-MX" b="1" dirty="0" smtClean="0">
                  <a:latin typeface="Century Gothic"/>
                  <a:cs typeface="Century Gothic"/>
                </a:rPr>
                <a:t>Observar</a:t>
              </a:r>
              <a:endParaRPr lang="es-MX" b="1" dirty="0">
                <a:latin typeface="Century Gothic"/>
                <a:cs typeface="Century Gothic"/>
              </a:endParaRPr>
            </a:p>
          </p:txBody>
        </p:sp>
        <p:pic>
          <p:nvPicPr>
            <p:cNvPr id="25" name="Picture 24" descr="Scientific method series.png"/>
            <p:cNvPicPr>
              <a:picLocks noChangeAspect="1"/>
            </p:cNvPicPr>
            <p:nvPr/>
          </p:nvPicPr>
          <p:blipFill rotWithShape="1">
            <a:blip r:embed="rId3" cstate="email">
              <a:extLst>
                <a:ext uri="{28A0092B-C50C-407E-A947-70E740481C1C}">
                  <a14:useLocalDpi xmlns:a14="http://schemas.microsoft.com/office/drawing/2010/main" val="0"/>
                </a:ext>
              </a:extLst>
            </a:blip>
            <a:srcRect l="20079" r="60227"/>
            <a:stretch/>
          </p:blipFill>
          <p:spPr>
            <a:xfrm>
              <a:off x="7754625" y="3665003"/>
              <a:ext cx="882051" cy="918151"/>
            </a:xfrm>
            <a:prstGeom prst="rect">
              <a:avLst/>
            </a:prstGeom>
          </p:spPr>
        </p:pic>
      </p:grpSp>
      <p:grpSp>
        <p:nvGrpSpPr>
          <p:cNvPr id="26" name="Group 25"/>
          <p:cNvGrpSpPr/>
          <p:nvPr/>
        </p:nvGrpSpPr>
        <p:grpSpPr>
          <a:xfrm>
            <a:off x="6970260" y="2193495"/>
            <a:ext cx="1393336" cy="1304725"/>
            <a:chOff x="3844662" y="1928813"/>
            <a:chExt cx="1815545" cy="1700083"/>
          </a:xfrm>
        </p:grpSpPr>
        <p:sp>
          <p:nvSpPr>
            <p:cNvPr id="27" name="TextBox 26"/>
            <p:cNvSpPr txBox="1"/>
            <p:nvPr/>
          </p:nvSpPr>
          <p:spPr>
            <a:xfrm>
              <a:off x="3844662" y="3147649"/>
              <a:ext cx="1815545" cy="481247"/>
            </a:xfrm>
            <a:prstGeom prst="rect">
              <a:avLst/>
            </a:prstGeom>
            <a:noFill/>
          </p:spPr>
          <p:txBody>
            <a:bodyPr wrap="square" rtlCol="0">
              <a:spAutoFit/>
            </a:bodyPr>
            <a:lstStyle/>
            <a:p>
              <a:pPr algn="ctr"/>
              <a:r>
                <a:rPr lang="es-MX" b="1" dirty="0" smtClean="0">
                  <a:latin typeface="Century Gothic"/>
                  <a:cs typeface="Century Gothic"/>
                </a:rPr>
                <a:t>Predecir</a:t>
              </a:r>
              <a:endParaRPr lang="es-MX" b="1" dirty="0">
                <a:latin typeface="Century Gothic"/>
                <a:cs typeface="Century Gothic"/>
              </a:endParaRPr>
            </a:p>
          </p:txBody>
        </p:sp>
        <p:pic>
          <p:nvPicPr>
            <p:cNvPr id="28" name="Picture 27" descr="Scientific method series.png"/>
            <p:cNvPicPr>
              <a:picLocks noChangeAspect="1"/>
            </p:cNvPicPr>
            <p:nvPr/>
          </p:nvPicPr>
          <p:blipFill rotWithShape="1">
            <a:blip r:embed="rId4" cstate="email">
              <a:extLst>
                <a:ext uri="{28A0092B-C50C-407E-A947-70E740481C1C}">
                  <a14:useLocalDpi xmlns:a14="http://schemas.microsoft.com/office/drawing/2010/main" val="0"/>
                </a:ext>
              </a:extLst>
            </a:blip>
            <a:srcRect l="41732" r="38510"/>
            <a:stretch/>
          </p:blipFill>
          <p:spPr>
            <a:xfrm>
              <a:off x="3929065" y="1928813"/>
              <a:ext cx="1153112" cy="1196370"/>
            </a:xfrm>
            <a:prstGeom prst="rect">
              <a:avLst/>
            </a:prstGeom>
          </p:spPr>
        </p:pic>
      </p:grpSp>
      <p:grpSp>
        <p:nvGrpSpPr>
          <p:cNvPr id="29" name="Group 28"/>
          <p:cNvGrpSpPr/>
          <p:nvPr/>
        </p:nvGrpSpPr>
        <p:grpSpPr>
          <a:xfrm>
            <a:off x="6235253" y="4959317"/>
            <a:ext cx="1684736" cy="1309434"/>
            <a:chOff x="6468034" y="5085002"/>
            <a:chExt cx="1684736" cy="1309434"/>
          </a:xfrm>
        </p:grpSpPr>
        <p:sp>
          <p:nvSpPr>
            <p:cNvPr id="30" name="TextBox 29"/>
            <p:cNvSpPr txBox="1"/>
            <p:nvPr/>
          </p:nvSpPr>
          <p:spPr>
            <a:xfrm>
              <a:off x="6468034" y="6025104"/>
              <a:ext cx="1684736" cy="369332"/>
            </a:xfrm>
            <a:prstGeom prst="rect">
              <a:avLst/>
            </a:prstGeom>
            <a:noFill/>
          </p:spPr>
          <p:txBody>
            <a:bodyPr wrap="square" rtlCol="0">
              <a:spAutoFit/>
            </a:bodyPr>
            <a:lstStyle/>
            <a:p>
              <a:pPr algn="ctr"/>
              <a:r>
                <a:rPr lang="es-MX" b="1" dirty="0" smtClean="0">
                  <a:latin typeface="Century Gothic"/>
                  <a:cs typeface="Century Gothic"/>
                </a:rPr>
                <a:t>Experimentar</a:t>
              </a:r>
              <a:endParaRPr lang="es-MX" b="1" dirty="0">
                <a:latin typeface="Century Gothic"/>
                <a:cs typeface="Century Gothic"/>
              </a:endParaRPr>
            </a:p>
          </p:txBody>
        </p:sp>
        <p:pic>
          <p:nvPicPr>
            <p:cNvPr id="31" name="Picture 30" descr="Scientific method series.png"/>
            <p:cNvPicPr>
              <a:picLocks noChangeAspect="1"/>
            </p:cNvPicPr>
            <p:nvPr/>
          </p:nvPicPr>
          <p:blipFill rotWithShape="1">
            <a:blip r:embed="rId5" cstate="email">
              <a:extLst>
                <a:ext uri="{28A0092B-C50C-407E-A947-70E740481C1C}">
                  <a14:useLocalDpi xmlns:a14="http://schemas.microsoft.com/office/drawing/2010/main" val="0"/>
                </a:ext>
              </a:extLst>
            </a:blip>
            <a:srcRect l="61491" r="18777"/>
            <a:stretch/>
          </p:blipFill>
          <p:spPr>
            <a:xfrm>
              <a:off x="6738008" y="5085002"/>
              <a:ext cx="895712" cy="930550"/>
            </a:xfrm>
            <a:prstGeom prst="rect">
              <a:avLst/>
            </a:prstGeom>
          </p:spPr>
        </p:pic>
      </p:grpSp>
      <p:grpSp>
        <p:nvGrpSpPr>
          <p:cNvPr id="32" name="Group 31"/>
          <p:cNvGrpSpPr/>
          <p:nvPr/>
        </p:nvGrpSpPr>
        <p:grpSpPr>
          <a:xfrm>
            <a:off x="5408380" y="3647760"/>
            <a:ext cx="1096846" cy="1304726"/>
            <a:chOff x="7077539" y="1928812"/>
            <a:chExt cx="1429212" cy="1700084"/>
          </a:xfrm>
        </p:grpSpPr>
        <p:sp>
          <p:nvSpPr>
            <p:cNvPr id="33" name="TextBox 32"/>
            <p:cNvSpPr txBox="1"/>
            <p:nvPr/>
          </p:nvSpPr>
          <p:spPr>
            <a:xfrm>
              <a:off x="7077539" y="3147649"/>
              <a:ext cx="1429212" cy="481247"/>
            </a:xfrm>
            <a:prstGeom prst="rect">
              <a:avLst/>
            </a:prstGeom>
            <a:noFill/>
          </p:spPr>
          <p:txBody>
            <a:bodyPr wrap="square" rtlCol="0">
              <a:spAutoFit/>
            </a:bodyPr>
            <a:lstStyle/>
            <a:p>
              <a:pPr algn="ctr"/>
              <a:r>
                <a:rPr lang="es-MX" b="1" dirty="0" smtClean="0">
                  <a:latin typeface="Century Gothic"/>
                  <a:cs typeface="Century Gothic"/>
                </a:rPr>
                <a:t>Analizar</a:t>
              </a:r>
              <a:endParaRPr lang="es-MX" b="1" dirty="0">
                <a:latin typeface="Century Gothic"/>
                <a:cs typeface="Century Gothic"/>
              </a:endParaRPr>
            </a:p>
          </p:txBody>
        </p:sp>
        <p:pic>
          <p:nvPicPr>
            <p:cNvPr id="34" name="Picture 33" descr="Scientific method series.png"/>
            <p:cNvPicPr>
              <a:picLocks noChangeAspect="1"/>
            </p:cNvPicPr>
            <p:nvPr/>
          </p:nvPicPr>
          <p:blipFill rotWithShape="1">
            <a:blip r:embed="rId5" cstate="email">
              <a:extLst>
                <a:ext uri="{28A0092B-C50C-407E-A947-70E740481C1C}">
                  <a14:useLocalDpi xmlns:a14="http://schemas.microsoft.com/office/drawing/2010/main" val="0"/>
                </a:ext>
              </a:extLst>
            </a:blip>
            <a:srcRect l="81223"/>
            <a:stretch/>
          </p:blipFill>
          <p:spPr>
            <a:xfrm>
              <a:off x="7183466" y="1928812"/>
              <a:ext cx="1110663" cy="1212527"/>
            </a:xfrm>
            <a:prstGeom prst="rect">
              <a:avLst/>
            </a:prstGeom>
          </p:spPr>
        </p:pic>
      </p:grpSp>
    </p:spTree>
    <p:extLst>
      <p:ext uri="{BB962C8B-B14F-4D97-AF65-F5344CB8AC3E}">
        <p14:creationId xmlns:p14="http://schemas.microsoft.com/office/powerpoint/2010/main" val="2207645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67450" y="6252031"/>
            <a:ext cx="1676400" cy="215444"/>
          </a:xfrm>
          <a:prstGeom prst="rect">
            <a:avLst/>
          </a:prstGeom>
          <a:noFill/>
        </p:spPr>
        <p:txBody>
          <a:bodyPr wrap="square" rtlCol="0">
            <a:spAutoFit/>
          </a:bodyPr>
          <a:lstStyle/>
          <a:p>
            <a:pPr algn="r"/>
            <a:r>
              <a:rPr lang="es-MX" sz="800" dirty="0">
                <a:solidFill>
                  <a:prstClr val="black">
                    <a:lumMod val="50000"/>
                    <a:lumOff val="50000"/>
                  </a:prstClr>
                </a:solidFill>
                <a:ea typeface="ＭＳ Ｐゴシック" charset="0"/>
              </a:rPr>
              <a:t>OTOÑO</a:t>
            </a:r>
            <a:r>
              <a:rPr lang="en-US" sz="800" dirty="0">
                <a:solidFill>
                  <a:prstClr val="black">
                    <a:lumMod val="50000"/>
                    <a:lumOff val="50000"/>
                  </a:prstClr>
                </a:solidFill>
                <a:ea typeface="ＭＳ Ｐゴシック" charset="0"/>
              </a:rPr>
              <a:t>, 2012</a:t>
            </a:r>
          </a:p>
        </p:txBody>
      </p:sp>
      <p:sp>
        <p:nvSpPr>
          <p:cNvPr id="4" name="TextBox 3"/>
          <p:cNvSpPr txBox="1"/>
          <p:nvPr/>
        </p:nvSpPr>
        <p:spPr>
          <a:xfrm>
            <a:off x="381000" y="5675100"/>
            <a:ext cx="8382000" cy="600164"/>
          </a:xfrm>
          <a:prstGeom prst="rect">
            <a:avLst/>
          </a:prstGeom>
          <a:solidFill>
            <a:schemeClr val="bg1"/>
          </a:solidFill>
        </p:spPr>
        <p:txBody>
          <a:bodyPr wrap="square" rtlCol="0">
            <a:spAutoFit/>
          </a:bodyPr>
          <a:lstStyle/>
          <a:p>
            <a:pPr algn="ctr" fontAlgn="base">
              <a:spcBef>
                <a:spcPct val="0"/>
              </a:spcBef>
              <a:spcAft>
                <a:spcPct val="0"/>
              </a:spcAft>
            </a:pPr>
            <a:r>
              <a:rPr lang="es-ES" sz="1300" dirty="0">
                <a:solidFill>
                  <a:prstClr val="black"/>
                </a:solidFill>
                <a:latin typeface="Century Gothic" pitchFamily="34" charset="0"/>
                <a:ea typeface="ＭＳ Ｐゴシック" charset="0"/>
              </a:rPr>
              <a:t>Si desea más información, escríbanos a: </a:t>
            </a:r>
            <a:r>
              <a:rPr lang="es-ES" sz="1300" b="1" dirty="0">
                <a:solidFill>
                  <a:prstClr val="black"/>
                </a:solidFill>
                <a:latin typeface="Century Gothic" pitchFamily="34" charset="0"/>
                <a:ea typeface="ＭＳ Ｐゴシック" charset="0"/>
              </a:rPr>
              <a:t>NCQTL@UW.EDU</a:t>
            </a:r>
            <a:r>
              <a:rPr lang="es-ES" sz="1300" dirty="0">
                <a:solidFill>
                  <a:prstClr val="black"/>
                </a:solidFill>
                <a:latin typeface="Century Gothic" pitchFamily="34" charset="0"/>
                <a:ea typeface="ＭＳ Ｐゴシック" charset="0"/>
              </a:rPr>
              <a:t> o llámenos al 877-731-0764</a:t>
            </a:r>
          </a:p>
          <a:p>
            <a:pPr algn="ctr" fontAlgn="base">
              <a:spcBef>
                <a:spcPct val="0"/>
              </a:spcBef>
              <a:spcAft>
                <a:spcPct val="0"/>
              </a:spcAft>
            </a:pPr>
            <a:endParaRPr lang="es-ES" sz="400" dirty="0">
              <a:solidFill>
                <a:prstClr val="black"/>
              </a:solidFill>
              <a:latin typeface="Century Gothic" pitchFamily="34" charset="0"/>
              <a:ea typeface="ＭＳ Ｐゴシック" charset="0"/>
            </a:endParaRPr>
          </a:p>
          <a:p>
            <a:pPr algn="ctr" fontAlgn="base">
              <a:spcBef>
                <a:spcPct val="0"/>
              </a:spcBef>
              <a:spcAft>
                <a:spcPct val="0"/>
              </a:spcAft>
            </a:pPr>
            <a:r>
              <a:rPr lang="es-MX" sz="800" dirty="0">
                <a:solidFill>
                  <a:prstClr val="black"/>
                </a:solidFill>
                <a:latin typeface="Century Gothic" pitchFamily="34" charset="0"/>
                <a:ea typeface="ＭＳ Ｐゴシック" charset="0"/>
              </a:rPr>
              <a:t>Este documento fue preparado por el Centro Nacional para la Enseñanza y el Aprendizaje de Calidad para el Departamento de Salud y Servicios Humanos </a:t>
            </a:r>
            <a:br>
              <a:rPr lang="es-MX" sz="800" dirty="0">
                <a:solidFill>
                  <a:prstClr val="black"/>
                </a:solidFill>
                <a:latin typeface="Century Gothic" pitchFamily="34" charset="0"/>
                <a:ea typeface="ＭＳ Ｐゴシック" charset="0"/>
              </a:rPr>
            </a:br>
            <a:r>
              <a:rPr lang="es-MX" sz="800" dirty="0">
                <a:solidFill>
                  <a:prstClr val="black"/>
                </a:solidFill>
                <a:latin typeface="Century Gothic" pitchFamily="34" charset="0"/>
                <a:ea typeface="ＭＳ Ｐゴシック" charset="0"/>
              </a:rPr>
              <a:t>de los Estados Unidos, Administración para Niños y Familias, Oficina Nacional de Head Start, con la subvención #90HC0002.</a:t>
            </a:r>
            <a:endParaRPr lang="en-US" sz="800" dirty="0">
              <a:solidFill>
                <a:prstClr val="black"/>
              </a:solidFill>
              <a:latin typeface="Century Gothic" pitchFamily="34" charset="0"/>
              <a:ea typeface="ＭＳ Ｐゴシック" charset="0"/>
            </a:endParaRPr>
          </a:p>
        </p:txBody>
      </p:sp>
      <p:sp>
        <p:nvSpPr>
          <p:cNvPr id="5" name="Rectangle 4"/>
          <p:cNvSpPr/>
          <p:nvPr/>
        </p:nvSpPr>
        <p:spPr>
          <a:xfrm>
            <a:off x="1935958" y="2957700"/>
            <a:ext cx="2486025" cy="8921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6" name="Picture 5" descr="NCQTL_Logo_SPANISH.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49991" y="3071440"/>
            <a:ext cx="2223701" cy="673660"/>
          </a:xfrm>
          <a:prstGeom prst="rect">
            <a:avLst/>
          </a:prstGeom>
        </p:spPr>
      </p:pic>
    </p:spTree>
    <p:extLst>
      <p:ext uri="{BB962C8B-B14F-4D97-AF65-F5344CB8AC3E}">
        <p14:creationId xmlns:p14="http://schemas.microsoft.com/office/powerpoint/2010/main" val="297735075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SP-House.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662544" y="1893455"/>
            <a:ext cx="5473219" cy="4679602"/>
          </a:xfrm>
          <a:prstGeom prst="rect">
            <a:avLst/>
          </a:prstGeom>
        </p:spPr>
      </p:pic>
      <p:sp>
        <p:nvSpPr>
          <p:cNvPr id="2" name="Title 1"/>
          <p:cNvSpPr>
            <a:spLocks noGrp="1"/>
          </p:cNvSpPr>
          <p:nvPr>
            <p:ph type="title"/>
          </p:nvPr>
        </p:nvSpPr>
        <p:spPr>
          <a:xfrm>
            <a:off x="331984" y="457200"/>
            <a:ext cx="8477737" cy="1143000"/>
          </a:xfrm>
        </p:spPr>
        <p:txBody>
          <a:bodyPr>
            <a:normAutofit fontScale="90000"/>
          </a:bodyPr>
          <a:lstStyle/>
          <a:p>
            <a:pPr>
              <a:lnSpc>
                <a:spcPct val="90000"/>
              </a:lnSpc>
            </a:pPr>
            <a:r>
              <a:rPr lang="es-MX" sz="3200" b="1" dirty="0" smtClean="0"/>
              <a:t>MARCO DE REFERENCIA PARA </a:t>
            </a:r>
            <a:br>
              <a:rPr lang="es-MX" sz="3200" b="1" dirty="0" smtClean="0"/>
            </a:br>
            <a:r>
              <a:rPr lang="es-MX" sz="3200" b="1" dirty="0" smtClean="0"/>
              <a:t>LA PRÁCTICA EFECTIVA </a:t>
            </a:r>
            <a:br>
              <a:rPr lang="es-MX" sz="3200" b="1" dirty="0" smtClean="0"/>
            </a:br>
            <a:r>
              <a:rPr lang="es-MX" sz="2000" dirty="0" smtClean="0"/>
              <a:t>EN APOYO A LA PREPARACIÓN PARA LA ESCUELA PARA TODOS LOS NIÑOS</a:t>
            </a:r>
            <a:endParaRPr lang="es-MX" sz="1700" dirty="0"/>
          </a:p>
        </p:txBody>
      </p:sp>
      <p:grpSp>
        <p:nvGrpSpPr>
          <p:cNvPr id="25" name="Group 24"/>
          <p:cNvGrpSpPr/>
          <p:nvPr/>
        </p:nvGrpSpPr>
        <p:grpSpPr>
          <a:xfrm>
            <a:off x="1363435" y="1811042"/>
            <a:ext cx="6985000" cy="4615942"/>
            <a:chOff x="1398070" y="1857224"/>
            <a:chExt cx="6985000" cy="4615942"/>
          </a:xfrm>
        </p:grpSpPr>
        <p:sp>
          <p:nvSpPr>
            <p:cNvPr id="20" name="Rectangle 19"/>
            <p:cNvSpPr/>
            <p:nvPr/>
          </p:nvSpPr>
          <p:spPr bwMode="auto">
            <a:xfrm>
              <a:off x="1971636" y="5523587"/>
              <a:ext cx="5212905" cy="949579"/>
            </a:xfrm>
            <a:prstGeom prst="rect">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dirty="0">
                <a:solidFill>
                  <a:prstClr val="white"/>
                </a:solidFill>
              </a:endParaRPr>
            </a:p>
          </p:txBody>
        </p:sp>
        <p:sp>
          <p:nvSpPr>
            <p:cNvPr id="19" name="Rectangle 18"/>
            <p:cNvSpPr/>
            <p:nvPr/>
          </p:nvSpPr>
          <p:spPr>
            <a:xfrm>
              <a:off x="1398070" y="1857224"/>
              <a:ext cx="6985000" cy="3704726"/>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15" name="TextBox 14"/>
            <p:cNvSpPr txBox="1"/>
            <p:nvPr/>
          </p:nvSpPr>
          <p:spPr>
            <a:xfrm>
              <a:off x="2222401" y="4482009"/>
              <a:ext cx="4640178" cy="1098762"/>
            </a:xfrm>
            <a:prstGeom prst="rect">
              <a:avLst/>
            </a:prstGeom>
            <a:noFill/>
          </p:spPr>
          <p:txBody>
            <a:bodyPr wrap="square" rtlCol="0">
              <a:spAutoFit/>
            </a:bodyPr>
            <a:lstStyle/>
            <a:p>
              <a:pPr algn="ctr" fontAlgn="base">
                <a:lnSpc>
                  <a:spcPct val="90000"/>
                </a:lnSpc>
                <a:spcBef>
                  <a:spcPct val="0"/>
                </a:spcBef>
                <a:spcAft>
                  <a:spcPct val="0"/>
                </a:spcAft>
              </a:pPr>
              <a:r>
                <a:rPr lang="es-MX" sz="3600" dirty="0">
                  <a:solidFill>
                    <a:srgbClr val="005DAA"/>
                  </a:solidFill>
                  <a:latin typeface="Century Gothic"/>
                  <a:ea typeface="ＭＳ Ｐゴシック" charset="0"/>
                  <a:cs typeface="Century Gothic"/>
                </a:rPr>
                <a:t>ENFOCARSE EN</a:t>
              </a:r>
            </a:p>
            <a:p>
              <a:pPr algn="ctr" fontAlgn="base">
                <a:lnSpc>
                  <a:spcPct val="90000"/>
                </a:lnSpc>
                <a:spcBef>
                  <a:spcPct val="0"/>
                </a:spcBef>
                <a:spcAft>
                  <a:spcPct val="0"/>
                </a:spcAft>
              </a:pPr>
              <a:r>
                <a:rPr lang="es-MX" sz="3600" dirty="0">
                  <a:solidFill>
                    <a:srgbClr val="005DAA"/>
                  </a:solidFill>
                  <a:latin typeface="Century Gothic"/>
                  <a:ea typeface="ＭＳ Ｐゴシック" charset="0"/>
                  <a:cs typeface="Century Gothic"/>
                </a:rPr>
                <a:t>LA BASE</a:t>
              </a:r>
            </a:p>
          </p:txBody>
        </p:sp>
        <p:sp>
          <p:nvSpPr>
            <p:cNvPr id="22" name="Rounded Rectangle 21"/>
            <p:cNvSpPr/>
            <p:nvPr/>
          </p:nvSpPr>
          <p:spPr>
            <a:xfrm>
              <a:off x="1996631" y="5575220"/>
              <a:ext cx="1648492" cy="850534"/>
            </a:xfrm>
            <a:prstGeom prst="roundRect">
              <a:avLst>
                <a:gd name="adj" fmla="val 5663"/>
              </a:avLst>
            </a:prstGeom>
            <a:solidFill>
              <a:srgbClr val="0B46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3" name="Rounded Rectangle 22"/>
            <p:cNvSpPr/>
            <p:nvPr/>
          </p:nvSpPr>
          <p:spPr>
            <a:xfrm>
              <a:off x="3730069" y="5575220"/>
              <a:ext cx="1648492" cy="850534"/>
            </a:xfrm>
            <a:prstGeom prst="roundRect">
              <a:avLst>
                <a:gd name="adj" fmla="val 5663"/>
              </a:avLst>
            </a:prstGeom>
            <a:solidFill>
              <a:srgbClr val="0B46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4" name="Rounded Rectangle 23"/>
            <p:cNvSpPr/>
            <p:nvPr/>
          </p:nvSpPr>
          <p:spPr>
            <a:xfrm>
              <a:off x="5463508" y="5575220"/>
              <a:ext cx="1648492" cy="850534"/>
            </a:xfrm>
            <a:prstGeom prst="roundRect">
              <a:avLst>
                <a:gd name="adj" fmla="val 5663"/>
              </a:avLst>
            </a:prstGeom>
            <a:solidFill>
              <a:srgbClr val="0B46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1" name="TextBox 21"/>
            <p:cNvSpPr txBox="1">
              <a:spLocks noChangeArrowheads="1"/>
            </p:cNvSpPr>
            <p:nvPr/>
          </p:nvSpPr>
          <p:spPr bwMode="auto">
            <a:xfrm>
              <a:off x="2003531" y="5717031"/>
              <a:ext cx="1653570" cy="539635"/>
            </a:xfrm>
            <a:prstGeom prst="rect">
              <a:avLst/>
            </a:prstGeom>
            <a:noFill/>
            <a:ln w="9525">
              <a:noFill/>
              <a:miter lim="800000"/>
              <a:headEnd/>
              <a:tailEnd/>
            </a:ln>
          </p:spPr>
          <p:txBody>
            <a:bodyPr wrap="square">
              <a:spAutoFit/>
            </a:bodyPr>
            <a:lstStyle/>
            <a:p>
              <a:pPr marL="0" lvl="1" algn="ctr" fontAlgn="base">
                <a:lnSpc>
                  <a:spcPct val="90000"/>
                </a:lnSpc>
                <a:spcBef>
                  <a:spcPct val="0"/>
                </a:spcBef>
                <a:spcAft>
                  <a:spcPct val="0"/>
                </a:spcAft>
              </a:pPr>
              <a:r>
                <a:rPr lang="es-MX" sz="1600" dirty="0">
                  <a:solidFill>
                    <a:prstClr val="white"/>
                  </a:solidFill>
                  <a:latin typeface="Century Gothic" pitchFamily="34" charset="0"/>
                  <a:ea typeface="ＭＳ Ｐゴシック" charset="0"/>
                </a:rPr>
                <a:t>Apoyo social y emocional</a:t>
              </a:r>
            </a:p>
          </p:txBody>
        </p:sp>
        <p:sp>
          <p:nvSpPr>
            <p:cNvPr id="13" name="TextBox 23"/>
            <p:cNvSpPr txBox="1">
              <a:spLocks noChangeArrowheads="1"/>
            </p:cNvSpPr>
            <p:nvPr/>
          </p:nvSpPr>
          <p:spPr bwMode="auto">
            <a:xfrm>
              <a:off x="3738947" y="5702932"/>
              <a:ext cx="1643641" cy="539635"/>
            </a:xfrm>
            <a:prstGeom prst="rect">
              <a:avLst/>
            </a:prstGeom>
            <a:noFill/>
            <a:ln w="9525">
              <a:noFill/>
              <a:miter lim="800000"/>
              <a:headEnd/>
              <a:tailEnd/>
            </a:ln>
          </p:spPr>
          <p:txBody>
            <a:bodyPr wrap="square">
              <a:spAutoFit/>
            </a:bodyPr>
            <a:lstStyle/>
            <a:p>
              <a:pPr marL="0" lvl="1" algn="ctr" fontAlgn="base">
                <a:lnSpc>
                  <a:spcPct val="90000"/>
                </a:lnSpc>
                <a:spcBef>
                  <a:spcPct val="0"/>
                </a:spcBef>
                <a:spcAft>
                  <a:spcPct val="0"/>
                </a:spcAft>
              </a:pPr>
              <a:r>
                <a:rPr lang="es-MX" sz="1600" dirty="0">
                  <a:solidFill>
                    <a:prstClr val="white"/>
                  </a:solidFill>
                  <a:latin typeface="Century Gothic" pitchFamily="34" charset="0"/>
                  <a:ea typeface="ＭＳ Ｐゴシック" charset="0"/>
                </a:rPr>
                <a:t>Aulas bien organizadas</a:t>
              </a:r>
            </a:p>
          </p:txBody>
        </p:sp>
        <p:sp>
          <p:nvSpPr>
            <p:cNvPr id="10" name="TextBox 20"/>
            <p:cNvSpPr txBox="1">
              <a:spLocks noChangeArrowheads="1"/>
            </p:cNvSpPr>
            <p:nvPr/>
          </p:nvSpPr>
          <p:spPr bwMode="auto">
            <a:xfrm>
              <a:off x="5467568" y="5702933"/>
              <a:ext cx="1647155" cy="539635"/>
            </a:xfrm>
            <a:prstGeom prst="rect">
              <a:avLst/>
            </a:prstGeom>
            <a:noFill/>
            <a:ln w="9525">
              <a:noFill/>
              <a:miter lim="800000"/>
              <a:headEnd/>
              <a:tailEnd/>
            </a:ln>
          </p:spPr>
          <p:txBody>
            <a:bodyPr wrap="square">
              <a:spAutoFit/>
            </a:bodyPr>
            <a:lstStyle/>
            <a:p>
              <a:pPr marL="0" lvl="1" algn="ctr" fontAlgn="base">
                <a:lnSpc>
                  <a:spcPct val="90000"/>
                </a:lnSpc>
                <a:spcBef>
                  <a:spcPct val="0"/>
                </a:spcBef>
                <a:spcAft>
                  <a:spcPct val="0"/>
                </a:spcAft>
              </a:pPr>
              <a:r>
                <a:rPr lang="es-MX" sz="1600" dirty="0">
                  <a:solidFill>
                    <a:prstClr val="white"/>
                  </a:solidFill>
                  <a:latin typeface="Century Gothic" pitchFamily="34" charset="0"/>
                  <a:ea typeface="ＭＳ Ｐゴシック" charset="0"/>
                </a:rPr>
                <a:t>Interacciones didácticas</a:t>
              </a:r>
            </a:p>
          </p:txBody>
        </p:sp>
      </p:grpSp>
    </p:spTree>
    <p:extLst>
      <p:ext uri="{BB962C8B-B14F-4D97-AF65-F5344CB8AC3E}">
        <p14:creationId xmlns:p14="http://schemas.microsoft.com/office/powerpoint/2010/main" val="6533561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ES_tradnl" dirty="0" smtClean="0"/>
              <a:t>Objetivos</a:t>
            </a:r>
            <a:endParaRPr lang="es-ES_tradnl" dirty="0"/>
          </a:p>
        </p:txBody>
      </p:sp>
      <p:sp>
        <p:nvSpPr>
          <p:cNvPr id="4" name="Rectangle 3"/>
          <p:cNvSpPr/>
          <p:nvPr/>
        </p:nvSpPr>
        <p:spPr>
          <a:xfrm>
            <a:off x="471129" y="1967189"/>
            <a:ext cx="8216834" cy="699816"/>
          </a:xfrm>
          <a:prstGeom prst="rect">
            <a:avLst/>
          </a:prstGeom>
          <a:noFill/>
          <a:ln w="38100" cmpd="sng">
            <a:solidFill>
              <a:srgbClr val="2598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1">
              <a:spcAft>
                <a:spcPts val="600"/>
              </a:spcAft>
            </a:pPr>
            <a:r>
              <a:rPr lang="es-ES_tradnl" sz="2400" b="1" dirty="0" smtClean="0">
                <a:solidFill>
                  <a:schemeClr val="tx1"/>
                </a:solidFill>
                <a:latin typeface="Century Gothic"/>
                <a:cs typeface="Century Gothic"/>
              </a:rPr>
              <a:t>Proveer una definición </a:t>
            </a:r>
            <a:r>
              <a:rPr lang="es-ES_tradnl" sz="2400" dirty="0" smtClean="0">
                <a:solidFill>
                  <a:schemeClr val="tx1"/>
                </a:solidFill>
                <a:latin typeface="Century Gothic"/>
                <a:cs typeface="Century Gothic"/>
              </a:rPr>
              <a:t>del método científico.</a:t>
            </a:r>
            <a:endParaRPr lang="es-ES_tradnl" sz="2400" dirty="0">
              <a:solidFill>
                <a:schemeClr val="tx1"/>
              </a:solidFill>
              <a:latin typeface="Century Gothic"/>
              <a:cs typeface="Century Gothic"/>
            </a:endParaRPr>
          </a:p>
        </p:txBody>
      </p:sp>
      <p:sp>
        <p:nvSpPr>
          <p:cNvPr id="5" name="Rectangle 4"/>
          <p:cNvSpPr/>
          <p:nvPr/>
        </p:nvSpPr>
        <p:spPr>
          <a:xfrm>
            <a:off x="471129" y="2769804"/>
            <a:ext cx="8216834" cy="1228876"/>
          </a:xfrm>
          <a:prstGeom prst="rect">
            <a:avLst/>
          </a:prstGeom>
          <a:noFill/>
          <a:ln w="38100" cmpd="sng">
            <a:solidFill>
              <a:srgbClr val="C496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1">
              <a:spcAft>
                <a:spcPts val="600"/>
              </a:spcAft>
            </a:pPr>
            <a:r>
              <a:rPr lang="es-ES_tradnl" sz="2400" b="1" dirty="0" smtClean="0">
                <a:solidFill>
                  <a:schemeClr val="tx1"/>
                </a:solidFill>
                <a:latin typeface="Century Gothic"/>
                <a:cs typeface="Century Gothic"/>
              </a:rPr>
              <a:t>Ofrecer ejemplos y estrategias </a:t>
            </a:r>
            <a:r>
              <a:rPr lang="es-ES_tradnl" sz="2400" dirty="0" smtClean="0">
                <a:solidFill>
                  <a:schemeClr val="tx1"/>
                </a:solidFill>
                <a:latin typeface="Century Gothic"/>
                <a:cs typeface="Century Gothic"/>
              </a:rPr>
              <a:t>de cómo usar el método científico en los salones de clases de la primera infancia.</a:t>
            </a:r>
            <a:endParaRPr lang="es-ES_tradnl" sz="2400" dirty="0">
              <a:solidFill>
                <a:schemeClr val="tx1"/>
              </a:solidFill>
              <a:latin typeface="Century Gothic"/>
              <a:cs typeface="Century Gothic"/>
            </a:endParaRPr>
          </a:p>
        </p:txBody>
      </p:sp>
      <p:sp>
        <p:nvSpPr>
          <p:cNvPr id="6" name="Rectangle 5"/>
          <p:cNvSpPr/>
          <p:nvPr/>
        </p:nvSpPr>
        <p:spPr>
          <a:xfrm>
            <a:off x="471129" y="4102585"/>
            <a:ext cx="8216834" cy="930510"/>
          </a:xfrm>
          <a:prstGeom prst="rect">
            <a:avLst/>
          </a:prstGeom>
          <a:noFill/>
          <a:ln w="38100" cmpd="sng">
            <a:solidFill>
              <a:srgbClr val="F47B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1">
              <a:spcAft>
                <a:spcPts val="600"/>
              </a:spcAft>
            </a:pPr>
            <a:r>
              <a:rPr lang="es-ES_tradnl" sz="2400" b="1" dirty="0" smtClean="0">
                <a:solidFill>
                  <a:schemeClr val="tx1"/>
                </a:solidFill>
                <a:latin typeface="Century Gothic"/>
                <a:cs typeface="Century Gothic"/>
              </a:rPr>
              <a:t>Conectar</a:t>
            </a:r>
            <a:r>
              <a:rPr lang="es-ES_tradnl" sz="2400" dirty="0">
                <a:solidFill>
                  <a:schemeClr val="tx1"/>
                </a:solidFill>
                <a:latin typeface="Century Gothic"/>
                <a:cs typeface="Century Gothic"/>
              </a:rPr>
              <a:t> </a:t>
            </a:r>
            <a:r>
              <a:rPr lang="es-ES_tradnl" sz="2400" dirty="0" smtClean="0">
                <a:solidFill>
                  <a:schemeClr val="tx1"/>
                </a:solidFill>
                <a:latin typeface="Century Gothic"/>
                <a:cs typeface="Century Gothic"/>
              </a:rPr>
              <a:t>con el Marco de Head Start para el desarrollo y aprendizaje temprano de los niños.</a:t>
            </a:r>
            <a:endParaRPr lang="es-ES_tradnl" sz="2400" dirty="0">
              <a:solidFill>
                <a:schemeClr val="tx1"/>
              </a:solidFill>
              <a:latin typeface="Century Gothic"/>
              <a:cs typeface="Century Gothic"/>
            </a:endParaRPr>
          </a:p>
        </p:txBody>
      </p:sp>
      <p:sp>
        <p:nvSpPr>
          <p:cNvPr id="7" name="Rectangle 6"/>
          <p:cNvSpPr/>
          <p:nvPr/>
        </p:nvSpPr>
        <p:spPr>
          <a:xfrm>
            <a:off x="471129" y="5137727"/>
            <a:ext cx="8216834" cy="1270000"/>
          </a:xfrm>
          <a:prstGeom prst="rect">
            <a:avLst/>
          </a:prstGeom>
          <a:noFill/>
          <a:ln w="381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1">
              <a:spcAft>
                <a:spcPts val="600"/>
              </a:spcAft>
            </a:pPr>
            <a:r>
              <a:rPr lang="es-ES_tradnl" sz="2400" b="1" dirty="0" smtClean="0">
                <a:solidFill>
                  <a:schemeClr val="tx1"/>
                </a:solidFill>
                <a:latin typeface="Century Gothic"/>
                <a:cs typeface="Century Gothic"/>
              </a:rPr>
              <a:t>Proponer sugerencias </a:t>
            </a:r>
            <a:r>
              <a:rPr lang="es-ES_tradnl" sz="2400" dirty="0" smtClean="0">
                <a:solidFill>
                  <a:schemeClr val="tx1"/>
                </a:solidFill>
                <a:latin typeface="Century Gothic"/>
                <a:cs typeface="Century Gothic"/>
              </a:rPr>
              <a:t>para mejorar las habilidades de los maestros para incorporar el método científico.</a:t>
            </a:r>
          </a:p>
        </p:txBody>
      </p:sp>
    </p:spTree>
    <p:extLst>
      <p:ext uri="{BB962C8B-B14F-4D97-AF65-F5344CB8AC3E}">
        <p14:creationId xmlns:p14="http://schemas.microsoft.com/office/powerpoint/2010/main" val="11311593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300" dirty="0" smtClean="0"/>
              <a:t/>
            </a:r>
            <a:br>
              <a:rPr lang="en-US" sz="3300" dirty="0" smtClean="0"/>
            </a:br>
            <a:r>
              <a:rPr lang="en-US" sz="3300" dirty="0" smtClean="0"/>
              <a:t>EL MÉTODO CIENTÍFICO</a:t>
            </a:r>
            <a:r>
              <a:rPr lang="en-US" sz="3300" dirty="0"/>
              <a:t/>
            </a:r>
            <a:br>
              <a:rPr lang="en-US" sz="3300" dirty="0"/>
            </a:br>
            <a:endParaRPr lang="en-US" sz="3300" dirty="0"/>
          </a:p>
        </p:txBody>
      </p:sp>
      <p:sp>
        <p:nvSpPr>
          <p:cNvPr id="2" name="Content Placeholder 1"/>
          <p:cNvSpPr>
            <a:spLocks noGrp="1"/>
          </p:cNvSpPr>
          <p:nvPr>
            <p:ph sz="half" idx="1"/>
          </p:nvPr>
        </p:nvSpPr>
        <p:spPr>
          <a:xfrm>
            <a:off x="351219" y="1798586"/>
            <a:ext cx="4783858" cy="4640461"/>
          </a:xfrm>
        </p:spPr>
        <p:txBody>
          <a:bodyPr>
            <a:noAutofit/>
          </a:bodyPr>
          <a:lstStyle/>
          <a:p>
            <a:pPr>
              <a:spcAft>
                <a:spcPts val="1200"/>
              </a:spcAft>
            </a:pPr>
            <a:r>
              <a:rPr lang="es-ES_tradnl" sz="1800" dirty="0" smtClean="0"/>
              <a:t>El método científico consiste en una serie de pasos que ayuda a los niños a comprender su mundo.  </a:t>
            </a:r>
          </a:p>
          <a:p>
            <a:pPr>
              <a:spcBef>
                <a:spcPts val="0"/>
              </a:spcBef>
              <a:spcAft>
                <a:spcPts val="600"/>
              </a:spcAft>
            </a:pPr>
            <a:r>
              <a:rPr lang="es-ES_tradnl" sz="1800" dirty="0" smtClean="0"/>
              <a:t>Los maestros usan el método científico cuando:</a:t>
            </a:r>
          </a:p>
          <a:p>
            <a:pPr marL="649224" lvl="1">
              <a:spcBef>
                <a:spcPts val="0"/>
              </a:spcBef>
              <a:spcAft>
                <a:spcPts val="600"/>
              </a:spcAft>
            </a:pPr>
            <a:r>
              <a:rPr lang="es-ES_tradnl" sz="1800" dirty="0" smtClean="0"/>
              <a:t>Ayudan a los niños a</a:t>
            </a:r>
            <a:r>
              <a:rPr lang="es-ES_tradnl" sz="1800" b="1" dirty="0" smtClean="0">
                <a:solidFill>
                  <a:srgbClr val="259828"/>
                </a:solidFill>
              </a:rPr>
              <a:t> preguntar.</a:t>
            </a:r>
            <a:r>
              <a:rPr lang="es-ES_tradnl" sz="1800" b="1" dirty="0" smtClean="0"/>
              <a:t> </a:t>
            </a:r>
          </a:p>
          <a:p>
            <a:pPr marL="649224" lvl="1">
              <a:spcBef>
                <a:spcPts val="0"/>
              </a:spcBef>
              <a:spcAft>
                <a:spcPts val="600"/>
              </a:spcAft>
            </a:pPr>
            <a:r>
              <a:rPr lang="es-ES_tradnl" sz="1800" dirty="0" smtClean="0"/>
              <a:t>Piden a los niños </a:t>
            </a:r>
            <a:r>
              <a:rPr lang="es-ES_tradnl" sz="1800" b="1" dirty="0" smtClean="0">
                <a:solidFill>
                  <a:srgbClr val="C4960C"/>
                </a:solidFill>
              </a:rPr>
              <a:t>observar</a:t>
            </a:r>
            <a:r>
              <a:rPr lang="es-ES_tradnl" sz="1800" dirty="0" smtClean="0"/>
              <a:t> el mundo a su alrededor.</a:t>
            </a:r>
          </a:p>
          <a:p>
            <a:pPr marL="649224" lvl="1">
              <a:spcBef>
                <a:spcPts val="0"/>
              </a:spcBef>
              <a:spcAft>
                <a:spcPts val="600"/>
              </a:spcAft>
            </a:pPr>
            <a:r>
              <a:rPr lang="es-ES_tradnl" sz="1800" dirty="0" smtClean="0"/>
              <a:t>Alientan a los niños a </a:t>
            </a:r>
            <a:r>
              <a:rPr lang="es-ES_tradnl" sz="1800" b="1" dirty="0" smtClean="0">
                <a:solidFill>
                  <a:srgbClr val="F47B20"/>
                </a:solidFill>
              </a:rPr>
              <a:t>predecir </a:t>
            </a:r>
            <a:r>
              <a:rPr lang="es-ES_tradnl" sz="1800" dirty="0" smtClean="0"/>
              <a:t>durante las actividades.</a:t>
            </a:r>
          </a:p>
          <a:p>
            <a:pPr marL="649224" lvl="1">
              <a:spcBef>
                <a:spcPts val="0"/>
              </a:spcBef>
              <a:spcAft>
                <a:spcPts val="600"/>
              </a:spcAft>
            </a:pPr>
            <a:r>
              <a:rPr lang="es-ES_tradnl" sz="1800" dirty="0" smtClean="0"/>
              <a:t>Crean oportunidades para los niños de </a:t>
            </a:r>
            <a:r>
              <a:rPr lang="es-ES_tradnl" sz="1800" b="1" dirty="0" smtClean="0">
                <a:solidFill>
                  <a:schemeClr val="tx1">
                    <a:lumMod val="65000"/>
                    <a:lumOff val="35000"/>
                  </a:schemeClr>
                </a:solidFill>
              </a:rPr>
              <a:t>experimentar</a:t>
            </a:r>
            <a:r>
              <a:rPr lang="es-ES_tradnl" sz="1800" dirty="0" smtClean="0">
                <a:solidFill>
                  <a:schemeClr val="tx1">
                    <a:lumMod val="65000"/>
                    <a:lumOff val="35000"/>
                  </a:schemeClr>
                </a:solidFill>
              </a:rPr>
              <a:t>.</a:t>
            </a:r>
          </a:p>
          <a:p>
            <a:pPr marL="649224" lvl="1">
              <a:spcBef>
                <a:spcPts val="0"/>
              </a:spcBef>
              <a:spcAft>
                <a:spcPts val="600"/>
              </a:spcAft>
            </a:pPr>
            <a:r>
              <a:rPr lang="es-ES_tradnl" sz="1800" dirty="0" smtClean="0"/>
              <a:t>Permiten a los niños </a:t>
            </a:r>
            <a:r>
              <a:rPr lang="es-ES_tradnl" sz="1800" b="1" dirty="0" smtClean="0">
                <a:solidFill>
                  <a:srgbClr val="005DAA"/>
                </a:solidFill>
              </a:rPr>
              <a:t>analizar </a:t>
            </a:r>
            <a:r>
              <a:rPr lang="es-ES_tradnl" sz="1800" dirty="0" smtClean="0"/>
              <a:t>los resultados de su experimento.</a:t>
            </a:r>
            <a:endParaRPr lang="es-ES_tradnl" sz="1400" b="1" dirty="0" smtClean="0"/>
          </a:p>
        </p:txBody>
      </p:sp>
      <p:grpSp>
        <p:nvGrpSpPr>
          <p:cNvPr id="20" name="Group 19"/>
          <p:cNvGrpSpPr/>
          <p:nvPr/>
        </p:nvGrpSpPr>
        <p:grpSpPr>
          <a:xfrm>
            <a:off x="5713838" y="2193495"/>
            <a:ext cx="1256423" cy="1314031"/>
            <a:chOff x="5539496" y="1955967"/>
            <a:chExt cx="1256423" cy="1314031"/>
          </a:xfrm>
        </p:grpSpPr>
        <p:pic>
          <p:nvPicPr>
            <p:cNvPr id="7" name="Picture 6" descr="Scientific method series.png"/>
            <p:cNvPicPr>
              <a:picLocks noChangeAspect="1"/>
            </p:cNvPicPr>
            <p:nvPr/>
          </p:nvPicPr>
          <p:blipFill rotWithShape="1">
            <a:blip r:embed="rId3" cstate="email">
              <a:extLst>
                <a:ext uri="{28A0092B-C50C-407E-A947-70E740481C1C}">
                  <a14:useLocalDpi xmlns:a14="http://schemas.microsoft.com/office/drawing/2010/main" val="0"/>
                </a:ext>
              </a:extLst>
            </a:blip>
            <a:srcRect r="81344"/>
            <a:stretch/>
          </p:blipFill>
          <p:spPr>
            <a:xfrm>
              <a:off x="5746985" y="1955967"/>
              <a:ext cx="835589" cy="918151"/>
            </a:xfrm>
            <a:prstGeom prst="rect">
              <a:avLst/>
            </a:prstGeom>
          </p:spPr>
        </p:pic>
        <p:sp>
          <p:nvSpPr>
            <p:cNvPr id="8" name="TextBox 7"/>
            <p:cNvSpPr txBox="1"/>
            <p:nvPr/>
          </p:nvSpPr>
          <p:spPr>
            <a:xfrm>
              <a:off x="5539496" y="2900666"/>
              <a:ext cx="1256423" cy="369332"/>
            </a:xfrm>
            <a:prstGeom prst="rect">
              <a:avLst/>
            </a:prstGeom>
            <a:noFill/>
          </p:spPr>
          <p:txBody>
            <a:bodyPr wrap="square" rtlCol="0">
              <a:spAutoFit/>
            </a:bodyPr>
            <a:lstStyle/>
            <a:p>
              <a:pPr algn="ctr"/>
              <a:r>
                <a:rPr lang="es-ES_tradnl" b="1" dirty="0" smtClean="0">
                  <a:latin typeface="Century Gothic"/>
                  <a:cs typeface="Century Gothic"/>
                </a:rPr>
                <a:t>Preguntar</a:t>
              </a:r>
              <a:endParaRPr lang="es-ES_tradnl" b="1" dirty="0">
                <a:latin typeface="Century Gothic"/>
                <a:cs typeface="Century Gothic"/>
              </a:endParaRPr>
            </a:p>
          </p:txBody>
        </p:sp>
      </p:grpSp>
      <p:grpSp>
        <p:nvGrpSpPr>
          <p:cNvPr id="21" name="Group 20"/>
          <p:cNvGrpSpPr/>
          <p:nvPr/>
        </p:nvGrpSpPr>
        <p:grpSpPr>
          <a:xfrm>
            <a:off x="7360641" y="3665003"/>
            <a:ext cx="1226018" cy="1294314"/>
            <a:chOff x="7633720" y="3665003"/>
            <a:chExt cx="1226018" cy="1294314"/>
          </a:xfrm>
        </p:grpSpPr>
        <p:sp>
          <p:nvSpPr>
            <p:cNvPr id="9" name="TextBox 8"/>
            <p:cNvSpPr txBox="1"/>
            <p:nvPr/>
          </p:nvSpPr>
          <p:spPr>
            <a:xfrm>
              <a:off x="7633720" y="4589985"/>
              <a:ext cx="1226018" cy="369332"/>
            </a:xfrm>
            <a:prstGeom prst="rect">
              <a:avLst/>
            </a:prstGeom>
            <a:noFill/>
          </p:spPr>
          <p:txBody>
            <a:bodyPr wrap="square" rtlCol="0">
              <a:spAutoFit/>
            </a:bodyPr>
            <a:lstStyle/>
            <a:p>
              <a:pPr algn="ctr"/>
              <a:r>
                <a:rPr lang="es-MX" b="1" dirty="0" smtClean="0">
                  <a:latin typeface="Century Gothic"/>
                  <a:cs typeface="Century Gothic"/>
                </a:rPr>
                <a:t>Observar</a:t>
              </a:r>
              <a:endParaRPr lang="es-MX" b="1" dirty="0">
                <a:latin typeface="Century Gothic"/>
                <a:cs typeface="Century Gothic"/>
              </a:endParaRPr>
            </a:p>
          </p:txBody>
        </p:sp>
        <p:pic>
          <p:nvPicPr>
            <p:cNvPr id="13" name="Picture 12" descr="Scientific method series.png"/>
            <p:cNvPicPr>
              <a:picLocks noChangeAspect="1"/>
            </p:cNvPicPr>
            <p:nvPr/>
          </p:nvPicPr>
          <p:blipFill rotWithShape="1">
            <a:blip r:embed="rId3" cstate="email">
              <a:extLst>
                <a:ext uri="{28A0092B-C50C-407E-A947-70E740481C1C}">
                  <a14:useLocalDpi xmlns:a14="http://schemas.microsoft.com/office/drawing/2010/main" val="0"/>
                </a:ext>
              </a:extLst>
            </a:blip>
            <a:srcRect l="20079" r="60227"/>
            <a:stretch/>
          </p:blipFill>
          <p:spPr>
            <a:xfrm>
              <a:off x="7754625" y="3665003"/>
              <a:ext cx="882051" cy="918151"/>
            </a:xfrm>
            <a:prstGeom prst="rect">
              <a:avLst/>
            </a:prstGeom>
          </p:spPr>
        </p:pic>
      </p:grpSp>
      <p:grpSp>
        <p:nvGrpSpPr>
          <p:cNvPr id="17" name="Group 16"/>
          <p:cNvGrpSpPr/>
          <p:nvPr/>
        </p:nvGrpSpPr>
        <p:grpSpPr>
          <a:xfrm>
            <a:off x="6970261" y="2193495"/>
            <a:ext cx="1116114" cy="1304725"/>
            <a:chOff x="3844661" y="1928813"/>
            <a:chExt cx="1454319" cy="1700082"/>
          </a:xfrm>
        </p:grpSpPr>
        <p:sp>
          <p:nvSpPr>
            <p:cNvPr id="10" name="TextBox 9"/>
            <p:cNvSpPr txBox="1"/>
            <p:nvPr/>
          </p:nvSpPr>
          <p:spPr>
            <a:xfrm>
              <a:off x="3844661" y="3147648"/>
              <a:ext cx="1454319" cy="481247"/>
            </a:xfrm>
            <a:prstGeom prst="rect">
              <a:avLst/>
            </a:prstGeom>
            <a:noFill/>
          </p:spPr>
          <p:txBody>
            <a:bodyPr wrap="square" rtlCol="0">
              <a:spAutoFit/>
            </a:bodyPr>
            <a:lstStyle/>
            <a:p>
              <a:pPr algn="ctr"/>
              <a:r>
                <a:rPr lang="es-MX" b="1" dirty="0" smtClean="0">
                  <a:latin typeface="Century Gothic"/>
                  <a:cs typeface="Century Gothic"/>
                </a:rPr>
                <a:t>Predecir</a:t>
              </a:r>
              <a:endParaRPr lang="es-MX" b="1" dirty="0">
                <a:latin typeface="Century Gothic"/>
                <a:cs typeface="Century Gothic"/>
              </a:endParaRPr>
            </a:p>
          </p:txBody>
        </p:sp>
        <p:pic>
          <p:nvPicPr>
            <p:cNvPr id="14" name="Picture 13" descr="Scientific method series.png"/>
            <p:cNvPicPr>
              <a:picLocks noChangeAspect="1"/>
            </p:cNvPicPr>
            <p:nvPr/>
          </p:nvPicPr>
          <p:blipFill rotWithShape="1">
            <a:blip r:embed="rId4" cstate="email">
              <a:extLst>
                <a:ext uri="{28A0092B-C50C-407E-A947-70E740481C1C}">
                  <a14:useLocalDpi xmlns:a14="http://schemas.microsoft.com/office/drawing/2010/main" val="0"/>
                </a:ext>
              </a:extLst>
            </a:blip>
            <a:srcRect l="41732" r="38510"/>
            <a:stretch/>
          </p:blipFill>
          <p:spPr>
            <a:xfrm>
              <a:off x="3929065" y="1928813"/>
              <a:ext cx="1153112" cy="1196370"/>
            </a:xfrm>
            <a:prstGeom prst="rect">
              <a:avLst/>
            </a:prstGeom>
          </p:spPr>
        </p:pic>
      </p:grpSp>
      <p:grpSp>
        <p:nvGrpSpPr>
          <p:cNvPr id="23" name="Group 22"/>
          <p:cNvGrpSpPr/>
          <p:nvPr/>
        </p:nvGrpSpPr>
        <p:grpSpPr>
          <a:xfrm>
            <a:off x="6235253" y="4959317"/>
            <a:ext cx="1759751" cy="1309434"/>
            <a:chOff x="6468034" y="5085002"/>
            <a:chExt cx="1759751" cy="1309434"/>
          </a:xfrm>
        </p:grpSpPr>
        <p:sp>
          <p:nvSpPr>
            <p:cNvPr id="11" name="TextBox 10"/>
            <p:cNvSpPr txBox="1"/>
            <p:nvPr/>
          </p:nvSpPr>
          <p:spPr>
            <a:xfrm>
              <a:off x="6468034" y="6025104"/>
              <a:ext cx="1759751" cy="369332"/>
            </a:xfrm>
            <a:prstGeom prst="rect">
              <a:avLst/>
            </a:prstGeom>
            <a:noFill/>
          </p:spPr>
          <p:txBody>
            <a:bodyPr wrap="square" rtlCol="0">
              <a:spAutoFit/>
            </a:bodyPr>
            <a:lstStyle/>
            <a:p>
              <a:pPr algn="ctr"/>
              <a:r>
                <a:rPr lang="es-MX" b="1" dirty="0" smtClean="0">
                  <a:latin typeface="Century Gothic"/>
                  <a:cs typeface="Century Gothic"/>
                </a:rPr>
                <a:t>Experimentar</a:t>
              </a:r>
              <a:endParaRPr lang="es-MX" b="1" dirty="0">
                <a:latin typeface="Century Gothic"/>
                <a:cs typeface="Century Gothic"/>
              </a:endParaRPr>
            </a:p>
          </p:txBody>
        </p:sp>
        <p:pic>
          <p:nvPicPr>
            <p:cNvPr id="15" name="Picture 14" descr="Scientific method series.png"/>
            <p:cNvPicPr>
              <a:picLocks noChangeAspect="1"/>
            </p:cNvPicPr>
            <p:nvPr/>
          </p:nvPicPr>
          <p:blipFill rotWithShape="1">
            <a:blip r:embed="rId5" cstate="email">
              <a:extLst>
                <a:ext uri="{28A0092B-C50C-407E-A947-70E740481C1C}">
                  <a14:useLocalDpi xmlns:a14="http://schemas.microsoft.com/office/drawing/2010/main" val="0"/>
                </a:ext>
              </a:extLst>
            </a:blip>
            <a:srcRect l="61491" r="18777"/>
            <a:stretch/>
          </p:blipFill>
          <p:spPr>
            <a:xfrm>
              <a:off x="6738008" y="5085002"/>
              <a:ext cx="895712" cy="930550"/>
            </a:xfrm>
            <a:prstGeom prst="rect">
              <a:avLst/>
            </a:prstGeom>
          </p:spPr>
        </p:pic>
      </p:grpSp>
      <p:grpSp>
        <p:nvGrpSpPr>
          <p:cNvPr id="19" name="Group 18"/>
          <p:cNvGrpSpPr/>
          <p:nvPr/>
        </p:nvGrpSpPr>
        <p:grpSpPr>
          <a:xfrm>
            <a:off x="5408380" y="3647760"/>
            <a:ext cx="1096846" cy="1304726"/>
            <a:chOff x="7077539" y="1928812"/>
            <a:chExt cx="1429212" cy="1700084"/>
          </a:xfrm>
        </p:grpSpPr>
        <p:sp>
          <p:nvSpPr>
            <p:cNvPr id="12" name="TextBox 11"/>
            <p:cNvSpPr txBox="1"/>
            <p:nvPr/>
          </p:nvSpPr>
          <p:spPr>
            <a:xfrm>
              <a:off x="7077539" y="3147649"/>
              <a:ext cx="1429212" cy="481247"/>
            </a:xfrm>
            <a:prstGeom prst="rect">
              <a:avLst/>
            </a:prstGeom>
            <a:noFill/>
          </p:spPr>
          <p:txBody>
            <a:bodyPr wrap="square" rtlCol="0">
              <a:spAutoFit/>
            </a:bodyPr>
            <a:lstStyle/>
            <a:p>
              <a:pPr algn="ctr"/>
              <a:r>
                <a:rPr lang="es-MX" b="1" dirty="0" smtClean="0">
                  <a:latin typeface="Century Gothic"/>
                  <a:cs typeface="Century Gothic"/>
                </a:rPr>
                <a:t>Analizar</a:t>
              </a:r>
              <a:endParaRPr lang="es-MX" b="1" dirty="0">
                <a:latin typeface="Century Gothic"/>
                <a:cs typeface="Century Gothic"/>
              </a:endParaRPr>
            </a:p>
          </p:txBody>
        </p:sp>
        <p:pic>
          <p:nvPicPr>
            <p:cNvPr id="16" name="Picture 15" descr="Scientific method series.png"/>
            <p:cNvPicPr>
              <a:picLocks noChangeAspect="1"/>
            </p:cNvPicPr>
            <p:nvPr/>
          </p:nvPicPr>
          <p:blipFill rotWithShape="1">
            <a:blip r:embed="rId5" cstate="email">
              <a:extLst>
                <a:ext uri="{28A0092B-C50C-407E-A947-70E740481C1C}">
                  <a14:useLocalDpi xmlns:a14="http://schemas.microsoft.com/office/drawing/2010/main" val="0"/>
                </a:ext>
              </a:extLst>
            </a:blip>
            <a:srcRect l="81223"/>
            <a:stretch/>
          </p:blipFill>
          <p:spPr>
            <a:xfrm>
              <a:off x="7183466" y="1928812"/>
              <a:ext cx="1110663" cy="1212527"/>
            </a:xfrm>
            <a:prstGeom prst="rect">
              <a:avLst/>
            </a:prstGeom>
          </p:spPr>
        </p:pic>
      </p:grpSp>
    </p:spTree>
    <p:extLst>
      <p:ext uri="{BB962C8B-B14F-4D97-AF65-F5344CB8AC3E}">
        <p14:creationId xmlns:p14="http://schemas.microsoft.com/office/powerpoint/2010/main" val="42043202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72547" y="1868733"/>
            <a:ext cx="8195203" cy="1909677"/>
          </a:xfrm>
          <a:prstGeom prst="rect">
            <a:avLst/>
          </a:prstGeom>
          <a:solidFill>
            <a:srgbClr val="2598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p:txBody>
          <a:bodyPr>
            <a:normAutofit/>
          </a:bodyPr>
          <a:lstStyle/>
          <a:p>
            <a:r>
              <a:rPr lang="en-US" dirty="0" smtClean="0"/>
              <a:t>PREGUNTAR</a:t>
            </a:r>
            <a:endParaRPr lang="en-US" dirty="0"/>
          </a:p>
        </p:txBody>
      </p:sp>
      <p:sp>
        <p:nvSpPr>
          <p:cNvPr id="2" name="Content Placeholder 1"/>
          <p:cNvSpPr>
            <a:spLocks noGrp="1"/>
          </p:cNvSpPr>
          <p:nvPr>
            <p:ph idx="1"/>
          </p:nvPr>
        </p:nvSpPr>
        <p:spPr>
          <a:xfrm>
            <a:off x="689700" y="1967439"/>
            <a:ext cx="7906614" cy="1016161"/>
          </a:xfrm>
        </p:spPr>
        <p:txBody>
          <a:bodyPr>
            <a:noAutofit/>
          </a:bodyPr>
          <a:lstStyle/>
          <a:p>
            <a:pPr marL="0" indent="0">
              <a:buNone/>
            </a:pPr>
            <a:r>
              <a:rPr lang="es-ES_tradnl" dirty="0" smtClean="0">
                <a:solidFill>
                  <a:schemeClr val="bg1"/>
                </a:solidFill>
              </a:rPr>
              <a:t>Ayudar a los niños a formular sus propias </a:t>
            </a:r>
            <a:r>
              <a:rPr lang="es-ES_tradnl" b="1" dirty="0" smtClean="0">
                <a:solidFill>
                  <a:schemeClr val="bg1"/>
                </a:solidFill>
              </a:rPr>
              <a:t>preguntas </a:t>
            </a:r>
            <a:r>
              <a:rPr lang="es-ES_tradnl" dirty="0" smtClean="0">
                <a:solidFill>
                  <a:schemeClr val="bg1"/>
                </a:solidFill>
              </a:rPr>
              <a:t>relacionadas con su mundo.  </a:t>
            </a:r>
          </a:p>
        </p:txBody>
      </p:sp>
      <p:grpSp>
        <p:nvGrpSpPr>
          <p:cNvPr id="4" name="Group 3"/>
          <p:cNvGrpSpPr/>
          <p:nvPr/>
        </p:nvGrpSpPr>
        <p:grpSpPr>
          <a:xfrm>
            <a:off x="3279063" y="3509616"/>
            <a:ext cx="5317251" cy="2916500"/>
            <a:chOff x="3279063" y="2761733"/>
            <a:chExt cx="5317251" cy="2916500"/>
          </a:xfrm>
        </p:grpSpPr>
        <p:pic>
          <p:nvPicPr>
            <p:cNvPr id="6" name="Picture 5" descr="Screen shot 2011-10-21 at 10.41.36 AM.png"/>
            <p:cNvPicPr>
              <a:picLocks noChangeAspect="1"/>
            </p:cNvPicPr>
            <p:nvPr/>
          </p:nvPicPr>
          <p:blipFill rotWithShape="1">
            <a:blip r:embed="rId3" cstate="email">
              <a:extLst>
                <a:ext uri="{28A0092B-C50C-407E-A947-70E740481C1C}">
                  <a14:useLocalDpi xmlns:a14="http://schemas.microsoft.com/office/drawing/2010/main" val="0"/>
                </a:ext>
              </a:extLst>
            </a:blip>
            <a:srcRect l="22423" r="13779" b="15032"/>
            <a:stretch/>
          </p:blipFill>
          <p:spPr>
            <a:xfrm>
              <a:off x="3279063" y="3372028"/>
              <a:ext cx="2865733" cy="2157072"/>
            </a:xfrm>
            <a:prstGeom prst="rect">
              <a:avLst/>
            </a:prstGeom>
            <a:ln w="25400" cap="sq">
              <a:solidFill>
                <a:srgbClr val="000000"/>
              </a:solidFill>
              <a:prstDash val="solid"/>
              <a:miter lim="800000"/>
            </a:ln>
            <a:effectLst/>
          </p:spPr>
        </p:pic>
        <p:pic>
          <p:nvPicPr>
            <p:cNvPr id="8" name="Picture 7"/>
            <p:cNvPicPr>
              <a:picLocks noChangeAspect="1"/>
            </p:cNvPicPr>
            <p:nvPr/>
          </p:nvPicPr>
          <p:blipFill rotWithShape="1">
            <a:blip r:embed="rId4"/>
            <a:srcRect t="21128"/>
            <a:stretch/>
          </p:blipFill>
          <p:spPr>
            <a:xfrm>
              <a:off x="5888773" y="2761733"/>
              <a:ext cx="1589032" cy="1863815"/>
            </a:xfrm>
            <a:prstGeom prst="rect">
              <a:avLst/>
            </a:prstGeom>
            <a:ln w="25400" cap="sq">
              <a:solidFill>
                <a:srgbClr val="000000"/>
              </a:solidFill>
              <a:prstDash val="solid"/>
              <a:miter lim="800000"/>
            </a:ln>
            <a:effectLst/>
          </p:spPr>
        </p:pic>
        <p:pic>
          <p:nvPicPr>
            <p:cNvPr id="7" name="Picture 6"/>
            <p:cNvPicPr>
              <a:picLocks noChangeAspect="1"/>
            </p:cNvPicPr>
            <p:nvPr/>
          </p:nvPicPr>
          <p:blipFill rotWithShape="1">
            <a:blip r:embed="rId5"/>
            <a:srcRect l="32706"/>
            <a:stretch/>
          </p:blipFill>
          <p:spPr>
            <a:xfrm>
              <a:off x="7072314" y="4404340"/>
              <a:ext cx="1524000" cy="1273893"/>
            </a:xfrm>
            <a:prstGeom prst="rect">
              <a:avLst/>
            </a:prstGeom>
            <a:ln w="25400" cap="sq">
              <a:solidFill>
                <a:srgbClr val="000000"/>
              </a:solidFill>
              <a:prstDash val="solid"/>
              <a:miter lim="800000"/>
            </a:ln>
            <a:effectLst/>
          </p:spPr>
        </p:pic>
      </p:grpSp>
      <p:sp>
        <p:nvSpPr>
          <p:cNvPr id="5" name="TextBox 4"/>
          <p:cNvSpPr txBox="1"/>
          <p:nvPr/>
        </p:nvSpPr>
        <p:spPr>
          <a:xfrm>
            <a:off x="521772" y="3942675"/>
            <a:ext cx="2638628" cy="1631216"/>
          </a:xfrm>
          <a:prstGeom prst="rect">
            <a:avLst/>
          </a:prstGeom>
          <a:noFill/>
        </p:spPr>
        <p:txBody>
          <a:bodyPr wrap="square" rtlCol="0">
            <a:spAutoFit/>
          </a:bodyPr>
          <a:lstStyle/>
          <a:p>
            <a:r>
              <a:rPr lang="es-ES_tradnl" b="1" dirty="0" smtClean="0">
                <a:solidFill>
                  <a:srgbClr val="259828"/>
                </a:solidFill>
                <a:latin typeface="Century Gothic"/>
                <a:cs typeface="Century Gothic"/>
              </a:rPr>
              <a:t>Un niño está jugando afuera cuando exclama:  </a:t>
            </a:r>
          </a:p>
          <a:p>
            <a:pPr>
              <a:spcBef>
                <a:spcPts val="1200"/>
              </a:spcBef>
            </a:pPr>
            <a:r>
              <a:rPr lang="es-ES_tradnl" b="1" dirty="0" smtClean="0">
                <a:solidFill>
                  <a:srgbClr val="259828"/>
                </a:solidFill>
                <a:latin typeface="Century Gothic"/>
                <a:cs typeface="Century Gothic"/>
              </a:rPr>
              <a:t>“¡Oh no! ¡La planta! ¿Qué pasó?”</a:t>
            </a:r>
            <a:endParaRPr lang="es-ES_tradnl" b="1" dirty="0">
              <a:solidFill>
                <a:srgbClr val="259828"/>
              </a:solidFill>
              <a:latin typeface="Century Gothic"/>
              <a:cs typeface="Century Gothic"/>
            </a:endParaRPr>
          </a:p>
        </p:txBody>
      </p:sp>
    </p:spTree>
    <p:extLst>
      <p:ext uri="{BB962C8B-B14F-4D97-AF65-F5344CB8AC3E}">
        <p14:creationId xmlns:p14="http://schemas.microsoft.com/office/powerpoint/2010/main" val="4318580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build="p"/>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72547" y="1868733"/>
            <a:ext cx="8195203" cy="1909677"/>
          </a:xfrm>
          <a:prstGeom prst="rect">
            <a:avLst/>
          </a:prstGeom>
          <a:solidFill>
            <a:srgbClr val="C496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p:txBody>
          <a:bodyPr>
            <a:normAutofit/>
          </a:bodyPr>
          <a:lstStyle/>
          <a:p>
            <a:r>
              <a:rPr lang="es-MX" dirty="0" smtClean="0"/>
              <a:t>observar</a:t>
            </a:r>
            <a:endParaRPr lang="es-MX" dirty="0"/>
          </a:p>
        </p:txBody>
      </p:sp>
      <p:sp>
        <p:nvSpPr>
          <p:cNvPr id="2" name="Content Placeholder 1"/>
          <p:cNvSpPr>
            <a:spLocks noGrp="1"/>
          </p:cNvSpPr>
          <p:nvPr>
            <p:ph idx="1"/>
          </p:nvPr>
        </p:nvSpPr>
        <p:spPr>
          <a:xfrm>
            <a:off x="472547" y="1945111"/>
            <a:ext cx="8182374" cy="782795"/>
          </a:xfrm>
        </p:spPr>
        <p:txBody>
          <a:bodyPr>
            <a:noAutofit/>
          </a:bodyPr>
          <a:lstStyle/>
          <a:p>
            <a:pPr marL="0" indent="0">
              <a:buNone/>
            </a:pPr>
            <a:r>
              <a:rPr lang="es-ES_tradnl" dirty="0" smtClean="0">
                <a:solidFill>
                  <a:srgbClr val="FFFFFF"/>
                </a:solidFill>
              </a:rPr>
              <a:t>Pedir a los niños usar sus sentidos y </a:t>
            </a:r>
            <a:r>
              <a:rPr lang="es-ES_tradnl" b="1" dirty="0" smtClean="0">
                <a:solidFill>
                  <a:srgbClr val="FFFFFF"/>
                </a:solidFill>
              </a:rPr>
              <a:t>observar</a:t>
            </a:r>
            <a:r>
              <a:rPr lang="es-ES_tradnl" dirty="0" smtClean="0">
                <a:solidFill>
                  <a:srgbClr val="FFFFFF"/>
                </a:solidFill>
              </a:rPr>
              <a:t> de cerca al mundo a su alrededor.</a:t>
            </a:r>
          </a:p>
        </p:txBody>
      </p:sp>
      <p:pic>
        <p:nvPicPr>
          <p:cNvPr id="8" name="Picture 7" descr="image13.png"/>
          <p:cNvPicPr>
            <a:picLocks noChangeAspect="1"/>
          </p:cNvPicPr>
          <p:nvPr/>
        </p:nvPicPr>
        <p:blipFill rotWithShape="1">
          <a:blip r:embed="rId3" cstate="email">
            <a:extLst>
              <a:ext uri="{28A0092B-C50C-407E-A947-70E740481C1C}">
                <a14:useLocalDpi xmlns:a14="http://schemas.microsoft.com/office/drawing/2010/main" val="0"/>
              </a:ext>
            </a:extLst>
          </a:blip>
          <a:srcRect l="13739" t="4222" b="1705"/>
          <a:stretch/>
        </p:blipFill>
        <p:spPr>
          <a:xfrm>
            <a:off x="6426253" y="3056189"/>
            <a:ext cx="2075165" cy="3394645"/>
          </a:xfrm>
          <a:prstGeom prst="rect">
            <a:avLst/>
          </a:prstGeom>
          <a:ln w="25400" cmpd="sng">
            <a:solidFill>
              <a:schemeClr val="tx1"/>
            </a:solidFill>
          </a:ln>
        </p:spPr>
      </p:pic>
      <p:pic>
        <p:nvPicPr>
          <p:cNvPr id="10" name="Picture 9" descr="image11.jpeg"/>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contrast="25000"/>
                    </a14:imgEffect>
                  </a14:imgLayer>
                </a14:imgProps>
              </a:ext>
              <a:ext uri="{28A0092B-C50C-407E-A947-70E740481C1C}">
                <a14:useLocalDpi xmlns:a14="http://schemas.microsoft.com/office/drawing/2010/main" val="0"/>
              </a:ext>
            </a:extLst>
          </a:blip>
          <a:srcRect l="11112" t="15130" r="18267" b="9414"/>
          <a:stretch/>
        </p:blipFill>
        <p:spPr>
          <a:xfrm>
            <a:off x="3008078" y="3056189"/>
            <a:ext cx="2963515" cy="1778526"/>
          </a:xfrm>
          <a:prstGeom prst="rect">
            <a:avLst/>
          </a:prstGeom>
          <a:ln w="25400" cmpd="sng">
            <a:solidFill>
              <a:schemeClr val="tx1"/>
            </a:solidFill>
          </a:ln>
        </p:spPr>
      </p:pic>
      <p:sp>
        <p:nvSpPr>
          <p:cNvPr id="7" name="TextBox 6"/>
          <p:cNvSpPr txBox="1"/>
          <p:nvPr/>
        </p:nvSpPr>
        <p:spPr>
          <a:xfrm>
            <a:off x="472546" y="4959900"/>
            <a:ext cx="5818723" cy="1477328"/>
          </a:xfrm>
          <a:prstGeom prst="rect">
            <a:avLst/>
          </a:prstGeom>
          <a:noFill/>
        </p:spPr>
        <p:txBody>
          <a:bodyPr wrap="square" rtlCol="0">
            <a:spAutoFit/>
          </a:bodyPr>
          <a:lstStyle/>
          <a:p>
            <a:r>
              <a:rPr lang="en-US" b="1" dirty="0" smtClean="0">
                <a:solidFill>
                  <a:srgbClr val="C4960C"/>
                </a:solidFill>
                <a:latin typeface="Century Gothic"/>
                <a:cs typeface="Century Gothic"/>
              </a:rPr>
              <a:t>“</a:t>
            </a:r>
            <a:r>
              <a:rPr lang="es-ES_tradnl" b="1" dirty="0" smtClean="0">
                <a:solidFill>
                  <a:srgbClr val="C4960C"/>
                </a:solidFill>
                <a:latin typeface="Century Gothic"/>
                <a:cs typeface="Century Gothic"/>
              </a:rPr>
              <a:t>Echemos un vistazo a algunas de las plantas que crecen alrededor de nuestra escuela. ¿Qué notan acerca de los lugares en donde </a:t>
            </a:r>
            <a:r>
              <a:rPr lang="es-MX" b="1" dirty="0" smtClean="0">
                <a:solidFill>
                  <a:srgbClr val="C4960C"/>
                </a:solidFill>
                <a:latin typeface="Century Gothic"/>
                <a:cs typeface="Century Gothic"/>
              </a:rPr>
              <a:t>están creciendo</a:t>
            </a:r>
            <a:r>
              <a:rPr lang="es-ES_tradnl" b="1" dirty="0" smtClean="0">
                <a:solidFill>
                  <a:srgbClr val="C4960C"/>
                </a:solidFill>
                <a:latin typeface="Century Gothic"/>
                <a:cs typeface="Century Gothic"/>
              </a:rPr>
              <a:t>? ¿Cómo se siente la tierra a su alrededor?” </a:t>
            </a:r>
          </a:p>
          <a:p>
            <a:r>
              <a:rPr lang="es-ES_tradnl" dirty="0" smtClean="0">
                <a:solidFill>
                  <a:srgbClr val="C4960C"/>
                </a:solidFill>
                <a:latin typeface="Century Gothic"/>
                <a:cs typeface="Century Gothic"/>
              </a:rPr>
              <a:t>(</a:t>
            </a:r>
            <a:r>
              <a:rPr lang="es-ES_tradnl" i="1" dirty="0" smtClean="0">
                <a:solidFill>
                  <a:srgbClr val="C4960C"/>
                </a:solidFill>
                <a:latin typeface="Century Gothic"/>
                <a:cs typeface="Century Gothic"/>
              </a:rPr>
              <a:t>Aliente a los niños a pensar en el agua).</a:t>
            </a:r>
          </a:p>
        </p:txBody>
      </p:sp>
    </p:spTree>
    <p:extLst>
      <p:ext uri="{BB962C8B-B14F-4D97-AF65-F5344CB8AC3E}">
        <p14:creationId xmlns:p14="http://schemas.microsoft.com/office/powerpoint/2010/main" val="33511714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build="p"/>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72547" y="1864458"/>
            <a:ext cx="8195203" cy="2182813"/>
          </a:xfrm>
          <a:prstGeom prst="rect">
            <a:avLst/>
          </a:prstGeom>
          <a:solidFill>
            <a:srgbClr val="F47B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normAutofit/>
          </a:bodyPr>
          <a:lstStyle/>
          <a:p>
            <a:r>
              <a:rPr lang="es-MX" dirty="0" smtClean="0"/>
              <a:t>Predecir</a:t>
            </a:r>
            <a:endParaRPr lang="es-MX" dirty="0"/>
          </a:p>
        </p:txBody>
      </p:sp>
      <p:sp>
        <p:nvSpPr>
          <p:cNvPr id="2" name="Content Placeholder 1"/>
          <p:cNvSpPr>
            <a:spLocks noGrp="1"/>
          </p:cNvSpPr>
          <p:nvPr>
            <p:ph idx="1"/>
          </p:nvPr>
        </p:nvSpPr>
        <p:spPr>
          <a:xfrm>
            <a:off x="619282" y="2108994"/>
            <a:ext cx="8048468" cy="1524752"/>
          </a:xfrm>
        </p:spPr>
        <p:txBody>
          <a:bodyPr>
            <a:noAutofit/>
          </a:bodyPr>
          <a:lstStyle/>
          <a:p>
            <a:pPr marL="0" indent="0">
              <a:buNone/>
            </a:pPr>
            <a:r>
              <a:rPr lang="es-ES_tradnl" sz="3300" dirty="0" smtClean="0">
                <a:solidFill>
                  <a:schemeClr val="bg1"/>
                </a:solidFill>
              </a:rPr>
              <a:t>Alentar a los niños a </a:t>
            </a:r>
            <a:r>
              <a:rPr lang="es-ES_tradnl" sz="3300" b="1" dirty="0" smtClean="0">
                <a:solidFill>
                  <a:schemeClr val="bg1"/>
                </a:solidFill>
              </a:rPr>
              <a:t>predecir, </a:t>
            </a:r>
            <a:r>
              <a:rPr lang="es-ES_tradnl" sz="3300" dirty="0" smtClean="0">
                <a:solidFill>
                  <a:schemeClr val="bg1"/>
                </a:solidFill>
              </a:rPr>
              <a:t>o adivinar, la respuesta a la pregunta inicial.</a:t>
            </a:r>
            <a:endParaRPr lang="es-ES_tradnl" sz="3300" b="1" dirty="0" smtClean="0">
              <a:solidFill>
                <a:schemeClr val="bg1"/>
              </a:solidFill>
            </a:endParaRPr>
          </a:p>
          <a:p>
            <a:pPr marL="0" indent="0">
              <a:buNone/>
            </a:pPr>
            <a:r>
              <a:rPr lang="en-US" sz="3300" dirty="0" smtClean="0">
                <a:solidFill>
                  <a:schemeClr val="bg1"/>
                </a:solidFill>
              </a:rPr>
              <a:t>.  </a:t>
            </a:r>
          </a:p>
        </p:txBody>
      </p:sp>
      <p:sp>
        <p:nvSpPr>
          <p:cNvPr id="6" name="TextBox 5"/>
          <p:cNvSpPr txBox="1"/>
          <p:nvPr/>
        </p:nvSpPr>
        <p:spPr>
          <a:xfrm>
            <a:off x="476702" y="4249059"/>
            <a:ext cx="3766705" cy="1631216"/>
          </a:xfrm>
          <a:prstGeom prst="rect">
            <a:avLst/>
          </a:prstGeom>
          <a:noFill/>
        </p:spPr>
        <p:txBody>
          <a:bodyPr wrap="square" rtlCol="0">
            <a:spAutoFit/>
          </a:bodyPr>
          <a:lstStyle/>
          <a:p>
            <a:pPr>
              <a:spcAft>
                <a:spcPts val="1200"/>
              </a:spcAft>
            </a:pPr>
            <a:r>
              <a:rPr lang="es-ES_tradnl" b="1" dirty="0" smtClean="0">
                <a:solidFill>
                  <a:srgbClr val="F47B20"/>
                </a:solidFill>
                <a:latin typeface="Century Gothic"/>
                <a:cs typeface="Century Gothic"/>
              </a:rPr>
              <a:t>“¿Qué crees que necesitan las plantas para crecer?”</a:t>
            </a:r>
          </a:p>
          <a:p>
            <a:r>
              <a:rPr lang="es-ES_tradnl" b="1" dirty="0" smtClean="0">
                <a:solidFill>
                  <a:srgbClr val="F47B20"/>
                </a:solidFill>
                <a:latin typeface="Century Gothic"/>
                <a:cs typeface="Century Gothic"/>
              </a:rPr>
              <a:t>“¿Qué crees que pasaría si le damos agua a algunas plantas pero no a otras?”</a:t>
            </a:r>
          </a:p>
        </p:txBody>
      </p:sp>
      <p:pic>
        <p:nvPicPr>
          <p:cNvPr id="4" name="Picture 3" descr="Screen shot 2011-10-21 at 10.42.32 AM.png"/>
          <p:cNvPicPr>
            <a:picLocks noChangeAspect="1"/>
          </p:cNvPicPr>
          <p:nvPr/>
        </p:nvPicPr>
        <p:blipFill rotWithShape="1">
          <a:blip r:embed="rId3" cstate="email">
            <a:extLst>
              <a:ext uri="{28A0092B-C50C-407E-A947-70E740481C1C}">
                <a14:useLocalDpi xmlns:a14="http://schemas.microsoft.com/office/drawing/2010/main" val="0"/>
              </a:ext>
            </a:extLst>
          </a:blip>
          <a:srcRect l="30372" t="10799" r="16039"/>
          <a:stretch/>
        </p:blipFill>
        <p:spPr>
          <a:xfrm>
            <a:off x="4251611" y="3757849"/>
            <a:ext cx="2719275" cy="2546066"/>
          </a:xfrm>
          <a:prstGeom prst="rect">
            <a:avLst/>
          </a:prstGeom>
          <a:ln w="25400" cap="sq">
            <a:solidFill>
              <a:srgbClr val="000000"/>
            </a:solidFill>
            <a:prstDash val="solid"/>
            <a:miter lim="800000"/>
          </a:ln>
          <a:effectLst/>
        </p:spPr>
      </p:pic>
      <p:pic>
        <p:nvPicPr>
          <p:cNvPr id="7" name="Picture 6" descr="predicting.png"/>
          <p:cNvPicPr>
            <a:picLocks noChangeAspect="1"/>
          </p:cNvPicPr>
          <p:nvPr/>
        </p:nvPicPr>
        <p:blipFill rotWithShape="1">
          <a:blip r:embed="rId4" cstate="email">
            <a:extLst>
              <a:ext uri="{28A0092B-C50C-407E-A947-70E740481C1C}">
                <a14:useLocalDpi xmlns:a14="http://schemas.microsoft.com/office/drawing/2010/main" val="0"/>
              </a:ext>
            </a:extLst>
          </a:blip>
          <a:srcRect t="3257" b="30312"/>
          <a:stretch/>
        </p:blipFill>
        <p:spPr>
          <a:xfrm>
            <a:off x="6283383" y="3446641"/>
            <a:ext cx="2267857" cy="2240481"/>
          </a:xfrm>
          <a:prstGeom prst="rect">
            <a:avLst/>
          </a:prstGeom>
          <a:ln w="25400" cmpd="sng">
            <a:solidFill>
              <a:schemeClr val="tx1"/>
            </a:solidFill>
          </a:ln>
        </p:spPr>
      </p:pic>
    </p:spTree>
    <p:extLst>
      <p:ext uri="{BB962C8B-B14F-4D97-AF65-F5344CB8AC3E}">
        <p14:creationId xmlns:p14="http://schemas.microsoft.com/office/powerpoint/2010/main" val="3535837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uiExpand="1" build="p"/>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72547" y="1831542"/>
            <a:ext cx="8195203" cy="1909677"/>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p:txBody>
          <a:bodyPr>
            <a:normAutofit/>
          </a:bodyPr>
          <a:lstStyle/>
          <a:p>
            <a:r>
              <a:rPr lang="es-MX" dirty="0" smtClean="0"/>
              <a:t>Experimentar</a:t>
            </a:r>
            <a:endParaRPr lang="es-MX" dirty="0"/>
          </a:p>
        </p:txBody>
      </p:sp>
      <p:sp>
        <p:nvSpPr>
          <p:cNvPr id="2" name="Content Placeholder 1"/>
          <p:cNvSpPr>
            <a:spLocks noGrp="1"/>
          </p:cNvSpPr>
          <p:nvPr>
            <p:ph idx="1"/>
          </p:nvPr>
        </p:nvSpPr>
        <p:spPr>
          <a:xfrm>
            <a:off x="474133" y="1747519"/>
            <a:ext cx="8499318" cy="606916"/>
          </a:xfrm>
        </p:spPr>
        <p:txBody>
          <a:bodyPr>
            <a:noAutofit/>
          </a:bodyPr>
          <a:lstStyle/>
          <a:p>
            <a:pPr marL="0" indent="0">
              <a:buNone/>
            </a:pPr>
            <a:r>
              <a:rPr lang="es-ES_tradnl" sz="3300" dirty="0" smtClean="0">
                <a:solidFill>
                  <a:srgbClr val="FFFFFF"/>
                </a:solidFill>
              </a:rPr>
              <a:t>Proporcionar a los niños oportunidades para </a:t>
            </a:r>
            <a:r>
              <a:rPr lang="es-ES_tradnl" sz="3300" b="1" dirty="0" smtClean="0">
                <a:solidFill>
                  <a:srgbClr val="FFFFFF"/>
                </a:solidFill>
              </a:rPr>
              <a:t>experimentar</a:t>
            </a:r>
            <a:r>
              <a:rPr lang="es-ES_tradnl" sz="3300" dirty="0" smtClean="0">
                <a:solidFill>
                  <a:srgbClr val="FFFFFF"/>
                </a:solidFill>
              </a:rPr>
              <a:t> y probar sus predicciones.</a:t>
            </a:r>
          </a:p>
          <a:p>
            <a:pPr marL="0" indent="0">
              <a:buNone/>
            </a:pPr>
            <a:r>
              <a:rPr lang="en-US" sz="3300" dirty="0" smtClean="0">
                <a:solidFill>
                  <a:srgbClr val="FFFFFF"/>
                </a:solidFill>
              </a:rPr>
              <a:t>.   </a:t>
            </a:r>
          </a:p>
        </p:txBody>
      </p:sp>
      <p:pic>
        <p:nvPicPr>
          <p:cNvPr id="1035" name="Picture 11"/>
          <p:cNvPicPr>
            <a:picLocks noChangeAspect="1" noChangeArrowheads="1"/>
          </p:cNvPicPr>
          <p:nvPr/>
        </p:nvPicPr>
        <p:blipFill rotWithShape="1">
          <a:blip r:embed="rId3">
            <a:extLst>
              <a:ext uri="{28A0092B-C50C-407E-A947-70E740481C1C}">
                <a14:useLocalDpi xmlns:a14="http://schemas.microsoft.com/office/drawing/2010/main" val="0"/>
              </a:ext>
            </a:extLst>
          </a:blip>
          <a:srcRect l="16304" t="9264" r="34577" b="8396"/>
          <a:stretch/>
        </p:blipFill>
        <p:spPr bwMode="auto">
          <a:xfrm>
            <a:off x="4075778" y="3540800"/>
            <a:ext cx="2769694" cy="2846939"/>
          </a:xfrm>
          <a:prstGeom prst="rect">
            <a:avLst/>
          </a:prstGeom>
          <a:solidFill>
            <a:schemeClr val="bg1"/>
          </a:solidFill>
          <a:ln>
            <a:noFill/>
          </a:ln>
          <a:effectLst/>
          <a:extLst/>
        </p:spPr>
      </p:pic>
      <p:pic>
        <p:nvPicPr>
          <p:cNvPr id="6" name="Picture 5"/>
          <p:cNvPicPr>
            <a:picLocks noChangeAspect="1"/>
          </p:cNvPicPr>
          <p:nvPr/>
        </p:nvPicPr>
        <p:blipFill>
          <a:blip r:embed="rId4"/>
          <a:stretch>
            <a:fillRect/>
          </a:stretch>
        </p:blipFill>
        <p:spPr>
          <a:xfrm>
            <a:off x="7093922" y="4110160"/>
            <a:ext cx="948794" cy="857733"/>
          </a:xfrm>
          <a:prstGeom prst="rect">
            <a:avLst/>
          </a:prstGeom>
        </p:spPr>
      </p:pic>
      <p:pic>
        <p:nvPicPr>
          <p:cNvPr id="4" name="Picture 3" descr="Experiment_cut.png"/>
          <p:cNvPicPr>
            <a:picLocks noChangeAspect="1"/>
          </p:cNvPicPr>
          <p:nvPr/>
        </p:nvPicPr>
        <p:blipFill rotWithShape="1">
          <a:blip r:embed="rId5" cstate="email">
            <a:extLst>
              <a:ext uri="{28A0092B-C50C-407E-A947-70E740481C1C}">
                <a14:useLocalDpi xmlns:a14="http://schemas.microsoft.com/office/drawing/2010/main" val="0"/>
              </a:ext>
            </a:extLst>
          </a:blip>
          <a:srcRect l="15542" r="2860"/>
          <a:stretch/>
        </p:blipFill>
        <p:spPr>
          <a:xfrm>
            <a:off x="1129614" y="3554911"/>
            <a:ext cx="2946164" cy="2832828"/>
          </a:xfrm>
          <a:prstGeom prst="rect">
            <a:avLst/>
          </a:prstGeom>
          <a:ln w="25400" cmpd="sng">
            <a:solidFill>
              <a:schemeClr val="tx1"/>
            </a:solidFill>
          </a:ln>
        </p:spPr>
      </p:pic>
      <p:sp>
        <p:nvSpPr>
          <p:cNvPr id="5" name="TextBox 4"/>
          <p:cNvSpPr txBox="1"/>
          <p:nvPr/>
        </p:nvSpPr>
        <p:spPr>
          <a:xfrm>
            <a:off x="4256889" y="4032793"/>
            <a:ext cx="626518" cy="523220"/>
          </a:xfrm>
          <a:prstGeom prst="rect">
            <a:avLst/>
          </a:prstGeom>
          <a:solidFill>
            <a:schemeClr val="bg1"/>
          </a:solidFill>
        </p:spPr>
        <p:txBody>
          <a:bodyPr wrap="none" rtlCol="0">
            <a:spAutoFit/>
          </a:bodyPr>
          <a:lstStyle/>
          <a:p>
            <a:r>
              <a:rPr lang="es-MX" sz="1400" b="1" dirty="0" smtClean="0"/>
              <a:t>CON</a:t>
            </a:r>
          </a:p>
          <a:p>
            <a:r>
              <a:rPr lang="es-MX" sz="1400" b="1" dirty="0" smtClean="0"/>
              <a:t>AGUA</a:t>
            </a:r>
            <a:endParaRPr lang="en-US" sz="1400" b="1" dirty="0"/>
          </a:p>
        </p:txBody>
      </p:sp>
      <p:sp>
        <p:nvSpPr>
          <p:cNvPr id="10" name="TextBox 9"/>
          <p:cNvSpPr txBox="1"/>
          <p:nvPr/>
        </p:nvSpPr>
        <p:spPr>
          <a:xfrm>
            <a:off x="4256889" y="5620945"/>
            <a:ext cx="626518" cy="523220"/>
          </a:xfrm>
          <a:prstGeom prst="rect">
            <a:avLst/>
          </a:prstGeom>
          <a:solidFill>
            <a:schemeClr val="bg1"/>
          </a:solidFill>
        </p:spPr>
        <p:txBody>
          <a:bodyPr wrap="none" rtlCol="0">
            <a:spAutoFit/>
          </a:bodyPr>
          <a:lstStyle/>
          <a:p>
            <a:r>
              <a:rPr lang="es-MX" sz="1400" b="1" dirty="0" smtClean="0"/>
              <a:t> SIN </a:t>
            </a:r>
            <a:br>
              <a:rPr lang="es-MX" sz="1400" b="1" dirty="0" smtClean="0"/>
            </a:br>
            <a:r>
              <a:rPr lang="es-MX" sz="1400" b="1" dirty="0" smtClean="0"/>
              <a:t>AGUA</a:t>
            </a:r>
            <a:endParaRPr lang="en-US" sz="1400" b="1" dirty="0"/>
          </a:p>
        </p:txBody>
      </p:sp>
    </p:spTree>
    <p:extLst>
      <p:ext uri="{BB962C8B-B14F-4D97-AF65-F5344CB8AC3E}">
        <p14:creationId xmlns:p14="http://schemas.microsoft.com/office/powerpoint/2010/main" val="16233389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5"/>
                                        </p:tgtEl>
                                        <p:attrNameLst>
                                          <p:attrName>style.visibility</p:attrName>
                                        </p:attrNameLst>
                                      </p:cBhvr>
                                      <p:to>
                                        <p:strVal val="visible"/>
                                      </p:to>
                                    </p:set>
                                  </p:childTnLst>
                                </p:cTn>
                              </p:par>
                              <p:par>
                                <p:cTn id="15" presetID="35"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style.rotation</p:attrName>
                                        </p:attrNameLst>
                                      </p:cBhvr>
                                      <p:tavLst>
                                        <p:tav tm="0">
                                          <p:val>
                                            <p:fltVal val="720"/>
                                          </p:val>
                                        </p:tav>
                                        <p:tav tm="100000">
                                          <p:val>
                                            <p:fltVal val="0"/>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 calcmode="lin" valueType="num">
                                      <p:cBhvr>
                                        <p:cTn id="20" dur="500" fill="hold"/>
                                        <p:tgtEl>
                                          <p:spTgt spid="6"/>
                                        </p:tgtEl>
                                        <p:attrNameLst>
                                          <p:attrName>ppt_w</p:attrName>
                                        </p:attrNameLst>
                                      </p:cBhvr>
                                      <p:tavLst>
                                        <p:tav tm="0">
                                          <p:val>
                                            <p:fltVal val="0"/>
                                          </p:val>
                                        </p:tav>
                                        <p:tav tm="100000">
                                          <p:val>
                                            <p:strVal val="#ppt_w"/>
                                          </p:val>
                                        </p:tav>
                                      </p:tavLst>
                                    </p:anim>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uiExpand="1" build="p"/>
      <p:bldP spid="5"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72547" y="1865772"/>
            <a:ext cx="8195203" cy="1413137"/>
          </a:xfrm>
          <a:prstGeom prst="rect">
            <a:avLst/>
          </a:prstGeom>
          <a:solidFill>
            <a:srgbClr val="005D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normAutofit/>
          </a:bodyPr>
          <a:lstStyle/>
          <a:p>
            <a:r>
              <a:rPr lang="en-US" dirty="0" smtClean="0"/>
              <a:t>ANALIZAR</a:t>
            </a:r>
            <a:endParaRPr lang="en-US" dirty="0"/>
          </a:p>
        </p:txBody>
      </p:sp>
      <p:sp>
        <p:nvSpPr>
          <p:cNvPr id="2" name="Content Placeholder 1"/>
          <p:cNvSpPr>
            <a:spLocks noGrp="1"/>
          </p:cNvSpPr>
          <p:nvPr>
            <p:ph idx="1"/>
          </p:nvPr>
        </p:nvSpPr>
        <p:spPr>
          <a:xfrm>
            <a:off x="582554" y="1874025"/>
            <a:ext cx="7997884" cy="888227"/>
          </a:xfrm>
        </p:spPr>
        <p:txBody>
          <a:bodyPr>
            <a:noAutofit/>
          </a:bodyPr>
          <a:lstStyle/>
          <a:p>
            <a:pPr marL="0" indent="0">
              <a:buNone/>
            </a:pPr>
            <a:r>
              <a:rPr lang="es-ES_tradnl" sz="3300" dirty="0" smtClean="0">
                <a:solidFill>
                  <a:schemeClr val="bg1"/>
                </a:solidFill>
              </a:rPr>
              <a:t>Permitir a los niños</a:t>
            </a:r>
            <a:r>
              <a:rPr lang="es-ES_tradnl" sz="3300" b="1" dirty="0" smtClean="0">
                <a:solidFill>
                  <a:schemeClr val="bg1"/>
                </a:solidFill>
              </a:rPr>
              <a:t> analizar </a:t>
            </a:r>
            <a:r>
              <a:rPr lang="es-ES_tradnl" sz="3300" dirty="0" smtClean="0">
                <a:solidFill>
                  <a:schemeClr val="bg1"/>
                </a:solidFill>
              </a:rPr>
              <a:t>los resultados de su experimento.</a:t>
            </a:r>
          </a:p>
        </p:txBody>
      </p:sp>
      <p:pic>
        <p:nvPicPr>
          <p:cNvPr id="5" name="Picture 4" descr="IMG_6539.jpg"/>
          <p:cNvPicPr>
            <a:picLocks noChangeAspect="1"/>
          </p:cNvPicPr>
          <p:nvPr/>
        </p:nvPicPr>
        <p:blipFill rotWithShape="1">
          <a:blip r:embed="rId3" cstate="email">
            <a:extLst>
              <a:ext uri="{28A0092B-C50C-407E-A947-70E740481C1C}">
                <a14:useLocalDpi xmlns:a14="http://schemas.microsoft.com/office/drawing/2010/main" val="0"/>
              </a:ext>
            </a:extLst>
          </a:blip>
          <a:srcRect t="-1" b="1437"/>
          <a:stretch/>
        </p:blipFill>
        <p:spPr>
          <a:xfrm>
            <a:off x="4223928" y="3694233"/>
            <a:ext cx="2945605" cy="2436427"/>
          </a:xfrm>
          <a:prstGeom prst="rect">
            <a:avLst/>
          </a:prstGeom>
          <a:solidFill>
            <a:srgbClr val="259828"/>
          </a:solidFill>
          <a:ln w="25400" cap="sq">
            <a:solidFill>
              <a:srgbClr val="000000"/>
            </a:solidFill>
            <a:prstDash val="solid"/>
            <a:miter lim="800000"/>
          </a:ln>
          <a:effectLst/>
        </p:spPr>
      </p:pic>
      <p:pic>
        <p:nvPicPr>
          <p:cNvPr id="6" name="Picture 5"/>
          <p:cNvPicPr>
            <a:picLocks noChangeAspect="1"/>
          </p:cNvPicPr>
          <p:nvPr/>
        </p:nvPicPr>
        <p:blipFill>
          <a:blip r:embed="rId4"/>
          <a:stretch>
            <a:fillRect/>
          </a:stretch>
        </p:blipFill>
        <p:spPr>
          <a:xfrm>
            <a:off x="5857162" y="3076221"/>
            <a:ext cx="2675091" cy="1783393"/>
          </a:xfrm>
          <a:prstGeom prst="rect">
            <a:avLst/>
          </a:prstGeom>
          <a:solidFill>
            <a:srgbClr val="259828"/>
          </a:solidFill>
          <a:ln w="25400" cap="sq">
            <a:solidFill>
              <a:srgbClr val="000000"/>
            </a:solidFill>
            <a:prstDash val="solid"/>
            <a:miter lim="800000"/>
          </a:ln>
          <a:effectLst/>
        </p:spPr>
      </p:pic>
      <p:sp>
        <p:nvSpPr>
          <p:cNvPr id="4" name="TextBox 3"/>
          <p:cNvSpPr txBox="1"/>
          <p:nvPr/>
        </p:nvSpPr>
        <p:spPr>
          <a:xfrm>
            <a:off x="1325160" y="4662060"/>
            <a:ext cx="184666" cy="369332"/>
          </a:xfrm>
          <a:prstGeom prst="rect">
            <a:avLst/>
          </a:prstGeom>
          <a:noFill/>
        </p:spPr>
        <p:txBody>
          <a:bodyPr wrap="none" rtlCol="0">
            <a:spAutoFit/>
          </a:bodyPr>
          <a:lstStyle/>
          <a:p>
            <a:endParaRPr lang="en-US" dirty="0"/>
          </a:p>
        </p:txBody>
      </p:sp>
      <p:sp>
        <p:nvSpPr>
          <p:cNvPr id="9" name="TextBox 8"/>
          <p:cNvSpPr txBox="1"/>
          <p:nvPr/>
        </p:nvSpPr>
        <p:spPr>
          <a:xfrm>
            <a:off x="434919" y="3576115"/>
            <a:ext cx="3789009" cy="2554545"/>
          </a:xfrm>
          <a:prstGeom prst="rect">
            <a:avLst/>
          </a:prstGeom>
          <a:noFill/>
        </p:spPr>
        <p:txBody>
          <a:bodyPr wrap="square" rtlCol="0">
            <a:spAutoFit/>
          </a:bodyPr>
          <a:lstStyle/>
          <a:p>
            <a:r>
              <a:rPr lang="es-ES_tradnl" sz="1600" b="1" dirty="0" smtClean="0">
                <a:solidFill>
                  <a:srgbClr val="005DAA"/>
                </a:solidFill>
                <a:latin typeface="Century Gothic"/>
                <a:cs typeface="Century Gothic"/>
              </a:rPr>
              <a:t>“Echemos un vistazo a nuestras dos plantas. ¿Recuerdan que tratamos a cada planta de manera diferente? La primera planta fue regada con agua y la segunda planta no fue regada con agua. ¿Qué sucedió con las plantas en nuestro experimento? ¿Cuál planta creció m</a:t>
            </a:r>
            <a:r>
              <a:rPr lang="es-MX" sz="1600" b="1" dirty="0" smtClean="0">
                <a:solidFill>
                  <a:srgbClr val="005DAA"/>
                </a:solidFill>
                <a:latin typeface="Century Gothic"/>
                <a:cs typeface="Century Gothic"/>
              </a:rPr>
              <a:t>á</a:t>
            </a:r>
            <a:r>
              <a:rPr lang="es-ES_tradnl" sz="1600" b="1" dirty="0" smtClean="0">
                <a:solidFill>
                  <a:srgbClr val="005DAA"/>
                </a:solidFill>
                <a:latin typeface="Century Gothic"/>
                <a:cs typeface="Century Gothic"/>
              </a:rPr>
              <a:t>s?… ¿Qué necesitan las plantas para crecer?”</a:t>
            </a:r>
            <a:endParaRPr lang="en-US" sz="1600" b="1" dirty="0">
              <a:solidFill>
                <a:srgbClr val="005DAA"/>
              </a:solidFill>
              <a:latin typeface="Century Gothic"/>
              <a:cs typeface="Century Gothic"/>
            </a:endParaRPr>
          </a:p>
        </p:txBody>
      </p:sp>
    </p:spTree>
    <p:extLst>
      <p:ext uri="{BB962C8B-B14F-4D97-AF65-F5344CB8AC3E}">
        <p14:creationId xmlns:p14="http://schemas.microsoft.com/office/powerpoint/2010/main" val="8315019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build="p"/>
      <p:bldP spid="9" grpId="0"/>
    </p:bldLst>
  </p:timing>
</p:sld>
</file>

<file path=ppt/theme/theme1.xml><?xml version="1.0" encoding="utf-8"?>
<a:theme xmlns:a="http://schemas.openxmlformats.org/drawingml/2006/main" name="Powerpoin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Powerpoin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12266</TotalTime>
  <Words>728</Words>
  <Application>Microsoft Macintosh PowerPoint</Application>
  <PresentationFormat>On-screen Show (4:3)</PresentationFormat>
  <Paragraphs>105</Paragraphs>
  <Slides>16</Slides>
  <Notes>14</Notes>
  <HiddenSlides>0</HiddenSlides>
  <MMClips>1</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Powerpoint_template</vt:lpstr>
      <vt:lpstr>1_Powerpoint_template</vt:lpstr>
      <vt:lpstr>INTERACCIONES interesantes y atrayentes: usando EL MÉTODO CIENTÍFICO</vt:lpstr>
      <vt:lpstr>MARCO DE REFERENCIA PARA  LA PRÁCTICA EFECTIVA  EN APOYO A LA PREPARACIÓN PARA LA ESCUELA PARA TODOS LOS NIÑOS</vt:lpstr>
      <vt:lpstr>Objetivos</vt:lpstr>
      <vt:lpstr> EL MÉTODO CIENTÍFICO </vt:lpstr>
      <vt:lpstr>PREGUNTAR</vt:lpstr>
      <vt:lpstr>observar</vt:lpstr>
      <vt:lpstr>Predecir</vt:lpstr>
      <vt:lpstr>Experimentar</vt:lpstr>
      <vt:lpstr>ANALIZAR</vt:lpstr>
      <vt:lpstr> EL MARCO DE HEAD START PARA EL DESARROLLO Y APRENDIZAJE TEMPRANO DE LOS NIÑOS </vt:lpstr>
      <vt:lpstr>PowerPoint Presentation</vt:lpstr>
      <vt:lpstr>EN ESTE VIDEO, LA MAESTRA USA EL MÉTODO CIENTÍFICO</vt:lpstr>
      <vt:lpstr>¿CUÁNDO PUEDO USAR EL MÉTODO CIENTÍFICO?</vt:lpstr>
      <vt:lpstr>MEJORANDO LA práctica</vt:lpstr>
      <vt:lpstr>RESUMEN</vt:lpstr>
      <vt:lpstr>PowerPoint Presentation</vt:lpstr>
    </vt:vector>
  </TitlesOfParts>
  <Company>University of Washington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Prakarn</cp:lastModifiedBy>
  <cp:revision>604</cp:revision>
  <cp:lastPrinted>2011-07-25T19:22:59Z</cp:lastPrinted>
  <dcterms:created xsi:type="dcterms:W3CDTF">2011-03-22T22:20:26Z</dcterms:created>
  <dcterms:modified xsi:type="dcterms:W3CDTF">2014-04-07T19:10:14Z</dcterms:modified>
</cp:coreProperties>
</file>