
<file path=[Content_Types].xml><?xml version="1.0" encoding="utf-8"?>
<Types xmlns="http://schemas.openxmlformats.org/package/2006/content-types">
  <Default Extension="xml" ContentType="application/xml"/>
  <Default Extension="wmv" ContentType="video/unknown"/>
  <Default Extension="jpeg" ContentType="image/jpeg"/>
  <Default Extension="jpg" ContentType="image/jpeg"/>
  <Default Extension="rels" ContentType="application/vnd.openxmlformats-package.relationships+xml"/>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38" r:id="rId1"/>
    <p:sldMasterId id="2147483853" r:id="rId2"/>
  </p:sldMasterIdLst>
  <p:notesMasterIdLst>
    <p:notesMasterId r:id="rId19"/>
  </p:notesMasterIdLst>
  <p:sldIdLst>
    <p:sldId id="277" r:id="rId3"/>
    <p:sldId id="282" r:id="rId4"/>
    <p:sldId id="259" r:id="rId5"/>
    <p:sldId id="260" r:id="rId6"/>
    <p:sldId id="261" r:id="rId7"/>
    <p:sldId id="262" r:id="rId8"/>
    <p:sldId id="263" r:id="rId9"/>
    <p:sldId id="278" r:id="rId10"/>
    <p:sldId id="265" r:id="rId11"/>
    <p:sldId id="266" r:id="rId12"/>
    <p:sldId id="267" r:id="rId13"/>
    <p:sldId id="268" r:id="rId14"/>
    <p:sldId id="279" r:id="rId15"/>
    <p:sldId id="281" r:id="rId16"/>
    <p:sldId id="271" r:id="rId17"/>
    <p:sldId id="276" r:id="rId18"/>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Angela Notari Syverson" initials="" lastIdx="2" clrIdx="0"/>
  <p:cmAuthor id="1" name="Maggie" initials="" lastIdx="3" clrIdx="1"/>
  <p:cmAuthor id="2" name="Terri Wardrop" initials="" lastIdx="3" clrIdx="2"/>
</p:cmAuthorLst>
</file>

<file path=ppt/presProps.xml><?xml version="1.0" encoding="utf-8"?>
<p:presentationPr xmlns:a="http://schemas.openxmlformats.org/drawingml/2006/main" xmlns:r="http://schemas.openxmlformats.org/officeDocument/2006/relationships" xmlns:p="http://schemas.openxmlformats.org/presentationml/2006/main">
  <p:prnPr clrMode="gray"/>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AA136"/>
    <a:srgbClr val="80654B"/>
    <a:srgbClr val="07B22F"/>
    <a:srgbClr val="59B461"/>
    <a:srgbClr val="E1542B"/>
    <a:srgbClr val="9D674F"/>
    <a:srgbClr val="EE2F96"/>
    <a:srgbClr val="FF3600"/>
    <a:srgbClr val="6C91C2"/>
    <a:srgbClr val="BF0001"/>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1656" autoAdjust="0"/>
  </p:normalViewPr>
  <p:slideViewPr>
    <p:cSldViewPr snapToGrid="0">
      <p:cViewPr varScale="1">
        <p:scale>
          <a:sx n="149" d="100"/>
          <a:sy n="149" d="100"/>
        </p:scale>
        <p:origin x="-120" y="-208"/>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notesViewPr>
    <p:cSldViewPr snapToGrid="0" snapToObjects="1">
      <p:cViewPr varScale="1">
        <p:scale>
          <a:sx n="101" d="100"/>
          <a:sy n="101" d="100"/>
        </p:scale>
        <p:origin x="-2568" y="-9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20" Type="http://schemas.openxmlformats.org/officeDocument/2006/relationships/printerSettings" Target="printerSettings/printerSettings1.bin"/><Relationship Id="rId21" Type="http://schemas.openxmlformats.org/officeDocument/2006/relationships/commentAuthors" Target="commentAuthors.xml"/><Relationship Id="rId22" Type="http://schemas.openxmlformats.org/officeDocument/2006/relationships/presProps" Target="presProps.xml"/><Relationship Id="rId23" Type="http://schemas.openxmlformats.org/officeDocument/2006/relationships/viewProps" Target="viewProps.xml"/><Relationship Id="rId24" Type="http://schemas.openxmlformats.org/officeDocument/2006/relationships/theme" Target="theme/theme1.xml"/><Relationship Id="rId25" Type="http://schemas.openxmlformats.org/officeDocument/2006/relationships/tableStyles" Target="tableStyles.xml"/><Relationship Id="rId10" Type="http://schemas.openxmlformats.org/officeDocument/2006/relationships/slide" Target="slides/slide8.xml"/><Relationship Id="rId11" Type="http://schemas.openxmlformats.org/officeDocument/2006/relationships/slide" Target="slides/slide9.xml"/><Relationship Id="rId12" Type="http://schemas.openxmlformats.org/officeDocument/2006/relationships/slide" Target="slides/slide10.xml"/><Relationship Id="rId13" Type="http://schemas.openxmlformats.org/officeDocument/2006/relationships/slide" Target="slides/slide11.xml"/><Relationship Id="rId14" Type="http://schemas.openxmlformats.org/officeDocument/2006/relationships/slide" Target="slides/slide12.xml"/><Relationship Id="rId15" Type="http://schemas.openxmlformats.org/officeDocument/2006/relationships/slide" Target="slides/slide13.xml"/><Relationship Id="rId16" Type="http://schemas.openxmlformats.org/officeDocument/2006/relationships/slide" Target="slides/slide14.xml"/><Relationship Id="rId17" Type="http://schemas.openxmlformats.org/officeDocument/2006/relationships/slide" Target="slides/slide15.xml"/><Relationship Id="rId18" Type="http://schemas.openxmlformats.org/officeDocument/2006/relationships/slide" Target="slides/slide16.xml"/><Relationship Id="rId19" Type="http://schemas.openxmlformats.org/officeDocument/2006/relationships/notesMaster" Target="notesMasters/notesMaster1.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 Target="slides/slide1.xml"/><Relationship Id="rId4" Type="http://schemas.openxmlformats.org/officeDocument/2006/relationships/slide" Target="slides/slide2.xml"/><Relationship Id="rId5" Type="http://schemas.openxmlformats.org/officeDocument/2006/relationships/slide" Target="slides/slide3.xml"/><Relationship Id="rId6" Type="http://schemas.openxmlformats.org/officeDocument/2006/relationships/slide" Target="slides/slide4.xml"/><Relationship Id="rId7" Type="http://schemas.openxmlformats.org/officeDocument/2006/relationships/slide" Target="slides/slide5.xml"/><Relationship Id="rId8" Type="http://schemas.openxmlformats.org/officeDocument/2006/relationships/slide" Target="slides/slide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ea typeface="+mn-ea"/>
                <a:cs typeface="+mn-cs"/>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atin typeface="Calibri" charset="0"/>
              </a:defRPr>
            </a:lvl1pPr>
          </a:lstStyle>
          <a:p>
            <a:pPr>
              <a:defRPr/>
            </a:pPr>
            <a:fld id="{3488E040-2959-7F44-BEF6-205C5EA7DEFE}" type="datetimeFigureOut">
              <a:rPr lang="en-US"/>
              <a:pPr>
                <a:defRPr/>
              </a:pPr>
              <a:t>8/9/13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smtClean="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ea typeface="+mn-ea"/>
                <a:cs typeface="+mn-cs"/>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atin typeface="Calibri" charset="0"/>
              </a:defRPr>
            </a:lvl1pPr>
          </a:lstStyle>
          <a:p>
            <a:pPr>
              <a:defRPr/>
            </a:pPr>
            <a:fld id="{355CD1D0-D2E6-014E-BFD7-4A23BDD99E43}" type="slidenum">
              <a:rPr lang="en-US"/>
              <a:pPr>
                <a:defRPr/>
              </a:pPr>
              <a:t>‹#›</a:t>
            </a:fld>
            <a:endParaRPr lang="en-US"/>
          </a:p>
        </p:txBody>
      </p:sp>
    </p:spTree>
    <p:extLst>
      <p:ext uri="{BB962C8B-B14F-4D97-AF65-F5344CB8AC3E}">
        <p14:creationId xmlns:p14="http://schemas.microsoft.com/office/powerpoint/2010/main" val="142450522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ＭＳ Ｐゴシック" charset="0"/>
        <a:cs typeface="ＭＳ Ｐゴシック" charset="0"/>
      </a:defRPr>
    </a:lvl1pPr>
    <a:lvl2pPr marL="457200" algn="l" rtl="0" eaLnBrk="0" fontAlgn="base" hangingPunct="0">
      <a:spcBef>
        <a:spcPct val="30000"/>
      </a:spcBef>
      <a:spcAft>
        <a:spcPct val="0"/>
      </a:spcAft>
      <a:defRPr sz="1200" kern="1200">
        <a:solidFill>
          <a:schemeClr val="tx1"/>
        </a:solidFill>
        <a:latin typeface="+mn-lt"/>
        <a:ea typeface="ＭＳ Ｐゴシック" charset="0"/>
        <a:cs typeface="+mn-cs"/>
      </a:defRPr>
    </a:lvl2pPr>
    <a:lvl3pPr marL="914400" algn="l" rtl="0" eaLnBrk="0" fontAlgn="base" hangingPunct="0">
      <a:spcBef>
        <a:spcPct val="30000"/>
      </a:spcBef>
      <a:spcAft>
        <a:spcPct val="0"/>
      </a:spcAft>
      <a:defRPr sz="1200" kern="1200">
        <a:solidFill>
          <a:schemeClr val="tx1"/>
        </a:solidFill>
        <a:latin typeface="+mn-lt"/>
        <a:ea typeface="ＭＳ Ｐゴシック" charset="0"/>
        <a:cs typeface="+mn-cs"/>
      </a:defRPr>
    </a:lvl3pPr>
    <a:lvl4pPr marL="1371600" algn="l" rtl="0" eaLnBrk="0" fontAlgn="base" hangingPunct="0">
      <a:spcBef>
        <a:spcPct val="30000"/>
      </a:spcBef>
      <a:spcAft>
        <a:spcPct val="0"/>
      </a:spcAft>
      <a:defRPr sz="1200" kern="1200">
        <a:solidFill>
          <a:schemeClr val="tx1"/>
        </a:solidFill>
        <a:latin typeface="+mn-lt"/>
        <a:ea typeface="ＭＳ Ｐゴシック" charset="0"/>
        <a:cs typeface="+mn-cs"/>
      </a:defRPr>
    </a:lvl4pPr>
    <a:lvl5pPr marL="1828800" algn="l" rtl="0" eaLnBrk="0" fontAlgn="base" hangingPunct="0">
      <a:spcBef>
        <a:spcPct val="30000"/>
      </a:spcBef>
      <a:spcAft>
        <a:spcPct val="0"/>
      </a:spcAft>
      <a:defRPr sz="1200" kern="1200">
        <a:solidFill>
          <a:schemeClr val="tx1"/>
        </a:solidFill>
        <a:latin typeface="+mn-lt"/>
        <a:ea typeface="ＭＳ Ｐゴシック" charset="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355CD1D0-D2E6-014E-BFD7-4A23BDD99E43}" type="slidenum">
              <a:rPr lang="en-US" smtClean="0"/>
              <a:pPr>
                <a:defRPr/>
              </a:pPr>
              <a:t>1</a:t>
            </a:fld>
            <a:endParaRPr lang="en-US"/>
          </a:p>
        </p:txBody>
      </p:sp>
    </p:spTree>
    <p:extLst>
      <p:ext uri="{BB962C8B-B14F-4D97-AF65-F5344CB8AC3E}">
        <p14:creationId xmlns:p14="http://schemas.microsoft.com/office/powerpoint/2010/main" val="289755139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Slide Image Placeholder 1"/>
          <p:cNvSpPr>
            <a:spLocks noGrp="1" noRot="1" noChangeAspect="1"/>
          </p:cNvSpPr>
          <p:nvPr>
            <p:ph type="sldImg"/>
          </p:nvPr>
        </p:nvSpPr>
        <p:spPr bwMode="auto">
          <a:noFill/>
          <a:ln>
            <a:solidFill>
              <a:srgbClr val="000000"/>
            </a:solidFill>
            <a:miter lim="800000"/>
            <a:headEnd/>
            <a:tailEnd/>
          </a:ln>
        </p:spPr>
      </p:sp>
      <p:sp>
        <p:nvSpPr>
          <p:cNvPr id="30722"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dirty="0" smtClean="0"/>
          </a:p>
          <a:p>
            <a:pPr lvl="1">
              <a:spcBef>
                <a:spcPct val="0"/>
              </a:spcBef>
            </a:pPr>
            <a:endParaRPr lang="en-US" dirty="0" smtClean="0"/>
          </a:p>
          <a:p>
            <a:pPr lvl="1">
              <a:spcBef>
                <a:spcPct val="0"/>
              </a:spcBef>
              <a:buFontTx/>
              <a:buChar char="•"/>
            </a:pPr>
            <a:endParaRPr lang="en-US" dirty="0" smtClean="0"/>
          </a:p>
          <a:p>
            <a:pPr lvl="1">
              <a:spcBef>
                <a:spcPct val="0"/>
              </a:spcBef>
              <a:buFontTx/>
              <a:buChar char="•"/>
            </a:pPr>
            <a:endParaRPr lang="en-US" dirty="0" smtClean="0"/>
          </a:p>
        </p:txBody>
      </p:sp>
      <p:sp>
        <p:nvSpPr>
          <p:cNvPr id="30723"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B324B05B-DE44-48C5-8F7C-3DF3BDFA315F}" type="slidenum">
              <a:rPr lang="en-US"/>
              <a:pPr fontAlgn="base">
                <a:spcBef>
                  <a:spcPct val="0"/>
                </a:spcBef>
                <a:spcAft>
                  <a:spcPct val="0"/>
                </a:spcAft>
              </a:pPr>
              <a:t>10</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C66BC18-DAB5-451D-A1A4-979297D257D8}" type="slidenum">
              <a:rPr lang="en-US" smtClean="0"/>
              <a:pPr/>
              <a:t>11</a:t>
            </a:fld>
            <a:endParaRPr lang="en-US"/>
          </a:p>
        </p:txBody>
      </p:sp>
    </p:spTree>
    <p:extLst>
      <p:ext uri="{BB962C8B-B14F-4D97-AF65-F5344CB8AC3E}">
        <p14:creationId xmlns:p14="http://schemas.microsoft.com/office/powerpoint/2010/main" val="416606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Slide Image Placeholder 1"/>
          <p:cNvSpPr>
            <a:spLocks noGrp="1" noRot="1" noChangeAspect="1"/>
          </p:cNvSpPr>
          <p:nvPr>
            <p:ph type="sldImg"/>
          </p:nvPr>
        </p:nvSpPr>
        <p:spPr bwMode="auto">
          <a:noFill/>
          <a:ln>
            <a:solidFill>
              <a:srgbClr val="000000"/>
            </a:solidFill>
            <a:miter lim="800000"/>
            <a:headEnd/>
            <a:tailEnd/>
          </a:ln>
        </p:spPr>
      </p:sp>
      <p:sp>
        <p:nvSpPr>
          <p:cNvPr id="32770" name="Notes Placeholder 2"/>
          <p:cNvSpPr>
            <a:spLocks noGrp="1"/>
          </p:cNvSpPr>
          <p:nvPr>
            <p:ph type="body" idx="1"/>
          </p:nvPr>
        </p:nvSpPr>
        <p:spPr bwMode="auto">
          <a:noFill/>
        </p:spPr>
        <p:txBody>
          <a:bodyPr wrap="square" numCol="1" anchor="t" anchorCtr="0" compatLnSpc="1">
            <a:prstTxWarp prst="textNoShape">
              <a:avLst/>
            </a:prstTxWarp>
          </a:bodyPr>
          <a:lstStyle/>
          <a:p>
            <a:pPr lvl="1">
              <a:spcBef>
                <a:spcPct val="0"/>
              </a:spcBef>
            </a:pPr>
            <a:endParaRPr lang="en-US" dirty="0" smtClean="0"/>
          </a:p>
        </p:txBody>
      </p:sp>
      <p:sp>
        <p:nvSpPr>
          <p:cNvPr id="32771"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526D5F1E-F1D4-4A18-8ED1-80E19236CC18}" type="slidenum">
              <a:rPr lang="en-US"/>
              <a:pPr fontAlgn="base">
                <a:spcBef>
                  <a:spcPct val="0"/>
                </a:spcBef>
                <a:spcAft>
                  <a:spcPct val="0"/>
                </a:spcAft>
              </a:pPr>
              <a:t>12</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8277787-A0B5-4DB7-B777-E72895F662BE}" type="slidenum">
              <a:rPr lang="en-US" smtClean="0"/>
              <a:pPr/>
              <a:t>13</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pPr>
              <a:spcAft>
                <a:spcPts val="1200"/>
              </a:spcAft>
              <a:buFont typeface="Arial" pitchFamily="34" charset="0"/>
              <a:buNone/>
            </a:pPr>
            <a:endParaRPr lang="en-US" i="1" dirty="0" smtClean="0"/>
          </a:p>
          <a:p>
            <a:endParaRPr lang="en-US" dirty="0"/>
          </a:p>
        </p:txBody>
      </p:sp>
      <p:sp>
        <p:nvSpPr>
          <p:cNvPr id="4" name="Slide Number Placeholder 3"/>
          <p:cNvSpPr>
            <a:spLocks noGrp="1"/>
          </p:cNvSpPr>
          <p:nvPr>
            <p:ph type="sldNum" sz="quarter" idx="10"/>
          </p:nvPr>
        </p:nvSpPr>
        <p:spPr/>
        <p:txBody>
          <a:bodyPr/>
          <a:lstStyle/>
          <a:p>
            <a:fld id="{48277787-A0B5-4DB7-B777-E72895F662BE}" type="slidenum">
              <a:rPr lang="en-US" smtClean="0">
                <a:solidFill>
                  <a:prstClr val="black"/>
                </a:solidFill>
                <a:latin typeface="Calibri"/>
              </a:rPr>
              <a:pPr/>
              <a:t>14</a:t>
            </a:fld>
            <a:endParaRPr lang="en-US">
              <a:solidFill>
                <a:prstClr val="black"/>
              </a:solidFill>
              <a:latin typeface="Calibri"/>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Slide Image Placeholder 1"/>
          <p:cNvSpPr>
            <a:spLocks noGrp="1" noRot="1" noChangeAspect="1"/>
          </p:cNvSpPr>
          <p:nvPr>
            <p:ph type="sldImg"/>
          </p:nvPr>
        </p:nvSpPr>
        <p:spPr bwMode="auto">
          <a:noFill/>
          <a:ln>
            <a:solidFill>
              <a:srgbClr val="000000"/>
            </a:solidFill>
            <a:miter lim="800000"/>
            <a:headEnd/>
            <a:tailEnd/>
          </a:ln>
        </p:spPr>
      </p:sp>
      <p:sp>
        <p:nvSpPr>
          <p:cNvPr id="38914"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buFontTx/>
              <a:buChar char="•"/>
            </a:pPr>
            <a:endParaRPr lang="en-US" dirty="0" smtClean="0"/>
          </a:p>
          <a:p>
            <a:pPr>
              <a:spcBef>
                <a:spcPct val="0"/>
              </a:spcBef>
            </a:pPr>
            <a:endParaRPr lang="en-US" dirty="0" smtClean="0"/>
          </a:p>
        </p:txBody>
      </p:sp>
      <p:sp>
        <p:nvSpPr>
          <p:cNvPr id="38915"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6D866E1F-DE21-42AC-85B7-483055AB378F}" type="slidenum">
              <a:rPr lang="en-US"/>
              <a:pPr fontAlgn="base">
                <a:spcBef>
                  <a:spcPct val="0"/>
                </a:spcBef>
                <a:spcAft>
                  <a:spcPct val="0"/>
                </a:spcAft>
              </a:pPr>
              <a:t>15</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355CD1D0-D2E6-014E-BFD7-4A23BDD99E43}" type="slidenum">
              <a:rPr lang="en-US" smtClean="0"/>
              <a:pPr>
                <a:defRPr/>
              </a:pPr>
              <a:t>16</a:t>
            </a:fld>
            <a:endParaRPr lang="en-US"/>
          </a:p>
        </p:txBody>
      </p:sp>
    </p:spTree>
    <p:extLst>
      <p:ext uri="{BB962C8B-B14F-4D97-AF65-F5344CB8AC3E}">
        <p14:creationId xmlns:p14="http://schemas.microsoft.com/office/powerpoint/2010/main" val="36764133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355CD1D0-D2E6-014E-BFD7-4A23BDD99E43}" type="slidenum">
              <a:rPr lang="en-US" smtClean="0"/>
              <a:pPr>
                <a:defRPr/>
              </a:pPr>
              <a:t>2</a:t>
            </a:fld>
            <a:endParaRPr lang="en-US"/>
          </a:p>
        </p:txBody>
      </p:sp>
    </p:spTree>
    <p:extLst>
      <p:ext uri="{BB962C8B-B14F-4D97-AF65-F5344CB8AC3E}">
        <p14:creationId xmlns:p14="http://schemas.microsoft.com/office/powerpoint/2010/main" val="42118211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Slide Image Placeholder 1"/>
          <p:cNvSpPr>
            <a:spLocks noGrp="1" noRot="1" noChangeAspect="1"/>
          </p:cNvSpPr>
          <p:nvPr>
            <p:ph type="sldImg"/>
          </p:nvPr>
        </p:nvSpPr>
        <p:spPr bwMode="auto">
          <a:noFill/>
          <a:ln>
            <a:solidFill>
              <a:srgbClr val="000000"/>
            </a:solidFill>
            <a:miter lim="800000"/>
            <a:headEnd/>
            <a:tailEnd/>
          </a:ln>
        </p:spPr>
      </p:sp>
      <p:sp>
        <p:nvSpPr>
          <p:cNvPr id="18434"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i="0" dirty="0" smtClean="0"/>
          </a:p>
        </p:txBody>
      </p:sp>
      <p:sp>
        <p:nvSpPr>
          <p:cNvPr id="18435"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42F464A2-EA97-4099-8F32-E997B892E3D1}" type="slidenum">
              <a:rPr lang="en-US"/>
              <a:pPr fontAlgn="base">
                <a:spcBef>
                  <a:spcPct val="0"/>
                </a:spcBef>
                <a:spcAft>
                  <a:spcPct val="0"/>
                </a:spcAft>
              </a:pPr>
              <a:t>3</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Slide Image Placeholder 1"/>
          <p:cNvSpPr>
            <a:spLocks noGrp="1" noRot="1" noChangeAspect="1"/>
          </p:cNvSpPr>
          <p:nvPr>
            <p:ph type="sldImg"/>
          </p:nvPr>
        </p:nvSpPr>
        <p:spPr bwMode="auto">
          <a:noFill/>
          <a:ln>
            <a:solidFill>
              <a:srgbClr val="000000"/>
            </a:solidFill>
            <a:miter lim="800000"/>
            <a:headEnd/>
            <a:tailEnd/>
          </a:ln>
        </p:spPr>
      </p:sp>
      <p:sp>
        <p:nvSpPr>
          <p:cNvPr id="20482"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dirty="0" smtClean="0"/>
          </a:p>
          <a:p>
            <a:pPr>
              <a:spcBef>
                <a:spcPct val="0"/>
              </a:spcBef>
              <a:buFontTx/>
              <a:buChar char="•"/>
            </a:pPr>
            <a:endParaRPr lang="en-US" dirty="0" smtClean="0"/>
          </a:p>
        </p:txBody>
      </p:sp>
      <p:sp>
        <p:nvSpPr>
          <p:cNvPr id="20483"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909D2114-8F40-4B8C-A94C-143D43965B9F}" type="slidenum">
              <a:rPr lang="en-US"/>
              <a:pPr fontAlgn="base">
                <a:spcBef>
                  <a:spcPct val="0"/>
                </a:spcBef>
                <a:spcAft>
                  <a:spcPct val="0"/>
                </a:spcAft>
              </a:pPr>
              <a:t>4</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Slide Image Placeholder 1"/>
          <p:cNvSpPr>
            <a:spLocks noGrp="1" noRot="1" noChangeAspect="1"/>
          </p:cNvSpPr>
          <p:nvPr>
            <p:ph type="sldImg"/>
          </p:nvPr>
        </p:nvSpPr>
        <p:spPr bwMode="auto">
          <a:noFill/>
          <a:ln>
            <a:solidFill>
              <a:srgbClr val="000000"/>
            </a:solidFill>
            <a:miter lim="800000"/>
            <a:headEnd/>
            <a:tailEnd/>
          </a:ln>
        </p:spPr>
      </p:sp>
      <p:sp>
        <p:nvSpPr>
          <p:cNvPr id="22530" name="Notes Placeholder 2"/>
          <p:cNvSpPr>
            <a:spLocks noGrp="1"/>
          </p:cNvSpPr>
          <p:nvPr>
            <p:ph type="body" idx="1"/>
          </p:nvPr>
        </p:nvSpPr>
        <p:spPr bwMode="auto">
          <a:noFill/>
        </p:spPr>
        <p:txBody>
          <a:bodyPr wrap="square" numCol="1" anchor="t" anchorCtr="0" compatLnSpc="1">
            <a:prstTxWarp prst="textNoShape">
              <a:avLst/>
            </a:prstTxWarp>
          </a:bodyPr>
          <a:lstStyle/>
          <a:p>
            <a:pPr lvl="2" algn="l">
              <a:spcBef>
                <a:spcPct val="0"/>
              </a:spcBef>
              <a:spcAft>
                <a:spcPts val="1200"/>
              </a:spcAft>
            </a:pPr>
            <a:endParaRPr lang="en-US" i="0" u="none" dirty="0" smtClean="0"/>
          </a:p>
        </p:txBody>
      </p:sp>
      <p:sp>
        <p:nvSpPr>
          <p:cNvPr id="22531"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6F75ED31-8F8E-443E-BAC6-A3B1D2A04DA4}" type="slidenum">
              <a:rPr lang="en-US"/>
              <a:pPr fontAlgn="base">
                <a:spcBef>
                  <a:spcPct val="0"/>
                </a:spcBef>
                <a:spcAft>
                  <a:spcPct val="0"/>
                </a:spcAft>
              </a:pPr>
              <a:t>5</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Slide Image Placeholder 1"/>
          <p:cNvSpPr>
            <a:spLocks noGrp="1" noRot="1" noChangeAspect="1"/>
          </p:cNvSpPr>
          <p:nvPr>
            <p:ph type="sldImg"/>
          </p:nvPr>
        </p:nvSpPr>
        <p:spPr bwMode="auto">
          <a:noFill/>
          <a:ln>
            <a:solidFill>
              <a:srgbClr val="000000"/>
            </a:solidFill>
            <a:miter lim="800000"/>
            <a:headEnd/>
            <a:tailEnd/>
          </a:ln>
        </p:spPr>
      </p:sp>
      <p:sp>
        <p:nvSpPr>
          <p:cNvPr id="24578" name="Notes Placeholder 2"/>
          <p:cNvSpPr>
            <a:spLocks noGrp="1"/>
          </p:cNvSpPr>
          <p:nvPr>
            <p:ph type="body" idx="1"/>
          </p:nvPr>
        </p:nvSpPr>
        <p:spPr bwMode="auto">
          <a:noFill/>
        </p:spPr>
        <p:txBody>
          <a:bodyPr wrap="square" numCol="1" anchor="t" anchorCtr="0" compatLnSpc="1">
            <a:prstTxWarp prst="textNoShape">
              <a:avLst/>
            </a:prstTxWarp>
          </a:bodyPr>
          <a:lstStyle/>
          <a:p>
            <a:pPr lvl="1">
              <a:spcBef>
                <a:spcPct val="0"/>
              </a:spcBef>
              <a:buFontTx/>
              <a:buNone/>
            </a:pPr>
            <a:endParaRPr lang="en-US" i="0" dirty="0" smtClean="0"/>
          </a:p>
        </p:txBody>
      </p:sp>
      <p:sp>
        <p:nvSpPr>
          <p:cNvPr id="24579"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B4B9D915-2DBE-48DC-A4DA-0F8A394EA637}" type="slidenum">
              <a:rPr lang="en-US"/>
              <a:pPr fontAlgn="base">
                <a:spcBef>
                  <a:spcPct val="0"/>
                </a:spcBef>
                <a:spcAft>
                  <a:spcPct val="0"/>
                </a:spcAft>
              </a:pPr>
              <a:t>6</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Slide Image Placeholder 1"/>
          <p:cNvSpPr>
            <a:spLocks noGrp="1" noRot="1" noChangeAspect="1"/>
          </p:cNvSpPr>
          <p:nvPr>
            <p:ph type="sldImg"/>
          </p:nvPr>
        </p:nvSpPr>
        <p:spPr bwMode="auto">
          <a:noFill/>
          <a:ln>
            <a:solidFill>
              <a:srgbClr val="000000"/>
            </a:solidFill>
            <a:miter lim="800000"/>
            <a:headEnd/>
            <a:tailEnd/>
          </a:ln>
        </p:spPr>
      </p:sp>
      <p:sp>
        <p:nvSpPr>
          <p:cNvPr id="26626"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dirty="0" smtClean="0"/>
          </a:p>
        </p:txBody>
      </p:sp>
      <p:sp>
        <p:nvSpPr>
          <p:cNvPr id="26627"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57C315A2-726D-4754-86A9-5D674FCA7B17}" type="slidenum">
              <a:rPr lang="en-US"/>
              <a:pPr fontAlgn="base">
                <a:spcBef>
                  <a:spcPct val="0"/>
                </a:spcBef>
                <a:spcAft>
                  <a:spcPct val="0"/>
                </a:spcAft>
              </a:pPr>
              <a:t>7</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48277787-A0B5-4DB7-B777-E72895F662BE}" type="slidenum">
              <a:rPr lang="en-US" smtClean="0"/>
              <a:pPr/>
              <a:t>8</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C66BC18-DAB5-451D-A1A4-979297D257D8}" type="slidenum">
              <a:rPr lang="en-US" smtClean="0"/>
              <a:pPr/>
              <a:t>9</a:t>
            </a:fld>
            <a:endParaRPr lang="en-US"/>
          </a:p>
        </p:txBody>
      </p:sp>
    </p:spTree>
    <p:extLst>
      <p:ext uri="{BB962C8B-B14F-4D97-AF65-F5344CB8AC3E}">
        <p14:creationId xmlns:p14="http://schemas.microsoft.com/office/powerpoint/2010/main" val="41660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jp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jp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jp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jp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124201" y="2880313"/>
            <a:ext cx="5829994" cy="1030655"/>
          </a:xfrm>
        </p:spPr>
        <p:txBody>
          <a:bodyPr>
            <a:normAutofit/>
          </a:bodyPr>
          <a:lstStyle>
            <a:lvl1pPr>
              <a:defRPr sz="3200">
                <a:solidFill>
                  <a:schemeClr val="bg1">
                    <a:lumMod val="95000"/>
                  </a:schemeClr>
                </a:solidFill>
              </a:defRPr>
            </a:lvl1pPr>
          </a:lstStyle>
          <a:p>
            <a:r>
              <a:rPr lang="en-US" dirty="0" smtClean="0"/>
              <a:t>CLICK TO EDIT MASTER TITLE STYLE</a:t>
            </a:r>
            <a:endParaRPr lang="en-US" dirty="0"/>
          </a:p>
        </p:txBody>
      </p:sp>
      <p:sp>
        <p:nvSpPr>
          <p:cNvPr id="4" name="Date Placeholder 3"/>
          <p:cNvSpPr>
            <a:spLocks noGrp="1"/>
          </p:cNvSpPr>
          <p:nvPr>
            <p:ph type="dt" sz="half" idx="10"/>
          </p:nvPr>
        </p:nvSpPr>
        <p:spPr/>
        <p:txBody>
          <a:bodyPr/>
          <a:lstStyle/>
          <a:p>
            <a:pPr fontAlgn="auto">
              <a:spcBef>
                <a:spcPts val="0"/>
              </a:spcBef>
              <a:spcAft>
                <a:spcPts val="0"/>
              </a:spcAft>
            </a:pPr>
            <a:fld id="{EC43563C-D9B3-4432-B336-144C997D6215}" type="datetime1">
              <a:rPr lang="en-US" smtClean="0">
                <a:solidFill>
                  <a:prstClr val="black">
                    <a:tint val="75000"/>
                  </a:prstClr>
                </a:solidFill>
                <a:latin typeface="Calibri"/>
                <a:ea typeface="+mn-ea"/>
                <a:cs typeface="+mn-cs"/>
              </a:rPr>
              <a:pPr fontAlgn="auto">
                <a:spcBef>
                  <a:spcPts val="0"/>
                </a:spcBef>
                <a:spcAft>
                  <a:spcPts val="0"/>
                </a:spcAft>
              </a:pPr>
              <a:t>8/9/13</a:t>
            </a:fld>
            <a:endParaRPr lang="en-US" dirty="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p>
            <a:pPr fontAlgn="auto">
              <a:spcBef>
                <a:spcPts val="0"/>
              </a:spcBef>
              <a:spcAft>
                <a:spcPts val="0"/>
              </a:spcAft>
            </a:pPr>
            <a:endParaRPr lang="en-US" dirty="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p>
            <a:pPr fontAlgn="auto">
              <a:spcBef>
                <a:spcPts val="0"/>
              </a:spcBef>
              <a:spcAft>
                <a:spcPts val="0"/>
              </a:spcAft>
            </a:pPr>
            <a:fld id="{F7886C9C-DC18-4195-8FD5-A50AA931D419}" type="slidenum">
              <a:rPr lang="en-US" smtClean="0">
                <a:solidFill>
                  <a:prstClr val="black">
                    <a:tint val="75000"/>
                  </a:prstClr>
                </a:solidFill>
                <a:latin typeface="Calibri"/>
                <a:ea typeface="+mn-ea"/>
                <a:cs typeface="+mn-cs"/>
              </a:rPr>
              <a:pPr fontAlgn="auto">
                <a:spcBef>
                  <a:spcPts val="0"/>
                </a:spcBef>
                <a:spcAft>
                  <a:spcPts val="0"/>
                </a:spcAft>
              </a:pPr>
              <a:t>‹#›</a:t>
            </a:fld>
            <a:endParaRPr lang="en-US" dirty="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1836106939"/>
      </p:ext>
    </p:extLst>
  </p:cSld>
  <p:clrMapOvr>
    <a:masterClrMapping/>
  </p:clrMapOvr>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C43563C-D9B3-4432-B336-144C997D6215}" type="datetime1">
              <a:rPr lang="en-US" smtClean="0">
                <a:solidFill>
                  <a:prstClr val="black">
                    <a:tint val="75000"/>
                  </a:prstClr>
                </a:solidFill>
                <a:latin typeface="Calibri"/>
              </a:rPr>
              <a:pPr/>
              <a:t>8/9/13</a:t>
            </a:fld>
            <a:endParaRPr lang="en-US" dirty="0">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F7886C9C-DC18-4195-8FD5-A50AA931D419}"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3599933920"/>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hasCustomPrompt="1"/>
          </p:nvPr>
        </p:nvSpPr>
        <p:spPr>
          <a:xfrm>
            <a:off x="6629400" y="274638"/>
            <a:ext cx="2057400" cy="5851525"/>
          </a:xfrm>
        </p:spPr>
        <p:txBody>
          <a:bodyPr vert="eaVert"/>
          <a:lstStyle/>
          <a:p>
            <a:r>
              <a:rPr lang="en-US" dirty="0" smtClean="0"/>
              <a:t>CLICK TO EDIT MASTER TITLE STYLE</a:t>
            </a:r>
            <a:endParaRPr lang="en-US" dirty="0"/>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C43563C-D9B3-4432-B336-144C997D6215}" type="datetime1">
              <a:rPr lang="en-US" smtClean="0">
                <a:solidFill>
                  <a:prstClr val="black">
                    <a:tint val="75000"/>
                  </a:prstClr>
                </a:solidFill>
                <a:latin typeface="Calibri"/>
              </a:rPr>
              <a:pPr/>
              <a:t>8/9/13</a:t>
            </a:fld>
            <a:endParaRPr lang="en-US" dirty="0">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F7886C9C-DC18-4195-8FD5-A50AA931D419}"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3216048625"/>
      </p:ext>
    </p:extLst>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End Page">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pPr fontAlgn="auto">
              <a:spcBef>
                <a:spcPts val="0"/>
              </a:spcBef>
              <a:spcAft>
                <a:spcPts val="0"/>
              </a:spcAft>
            </a:pPr>
            <a:fld id="{EC43563C-D9B3-4432-B336-144C997D6215}" type="datetime1">
              <a:rPr lang="en-US" smtClean="0">
                <a:solidFill>
                  <a:prstClr val="black">
                    <a:tint val="75000"/>
                  </a:prstClr>
                </a:solidFill>
                <a:latin typeface="Calibri"/>
                <a:ea typeface="+mn-ea"/>
                <a:cs typeface="+mn-cs"/>
              </a:rPr>
              <a:pPr fontAlgn="auto">
                <a:spcBef>
                  <a:spcPts val="0"/>
                </a:spcBef>
                <a:spcAft>
                  <a:spcPts val="0"/>
                </a:spcAft>
              </a:pPr>
              <a:t>8/9/13</a:t>
            </a:fld>
            <a:endParaRPr lang="en-US" dirty="0">
              <a:solidFill>
                <a:prstClr val="black">
                  <a:tint val="75000"/>
                </a:prstClr>
              </a:solidFill>
              <a:latin typeface="Calibri"/>
              <a:ea typeface="+mn-ea"/>
              <a:cs typeface="+mn-cs"/>
            </a:endParaRPr>
          </a:p>
        </p:txBody>
      </p:sp>
      <p:sp>
        <p:nvSpPr>
          <p:cNvPr id="4" name="Footer Placeholder 3"/>
          <p:cNvSpPr>
            <a:spLocks noGrp="1"/>
          </p:cNvSpPr>
          <p:nvPr>
            <p:ph type="ftr" sz="quarter" idx="11"/>
          </p:nvPr>
        </p:nvSpPr>
        <p:spPr/>
        <p:txBody>
          <a:bodyPr/>
          <a:lstStyle/>
          <a:p>
            <a:pPr fontAlgn="auto">
              <a:spcBef>
                <a:spcPts val="0"/>
              </a:spcBef>
              <a:spcAft>
                <a:spcPts val="0"/>
              </a:spcAft>
            </a:pPr>
            <a:endParaRPr lang="en-US" dirty="0">
              <a:solidFill>
                <a:prstClr val="black">
                  <a:tint val="75000"/>
                </a:prstClr>
              </a:solidFill>
              <a:latin typeface="Calibri"/>
              <a:ea typeface="+mn-ea"/>
              <a:cs typeface="+mn-cs"/>
            </a:endParaRPr>
          </a:p>
        </p:txBody>
      </p:sp>
      <p:sp>
        <p:nvSpPr>
          <p:cNvPr id="5" name="Slide Number Placeholder 4"/>
          <p:cNvSpPr>
            <a:spLocks noGrp="1"/>
          </p:cNvSpPr>
          <p:nvPr>
            <p:ph type="sldNum" sz="quarter" idx="12"/>
          </p:nvPr>
        </p:nvSpPr>
        <p:spPr/>
        <p:txBody>
          <a:bodyPr/>
          <a:lstStyle/>
          <a:p>
            <a:pPr fontAlgn="auto">
              <a:spcBef>
                <a:spcPts val="0"/>
              </a:spcBef>
              <a:spcAft>
                <a:spcPts val="0"/>
              </a:spcAft>
            </a:pPr>
            <a:fld id="{F7886C9C-DC18-4195-8FD5-A50AA931D419}" type="slidenum">
              <a:rPr lang="en-US" smtClean="0">
                <a:solidFill>
                  <a:prstClr val="black">
                    <a:tint val="75000"/>
                  </a:prstClr>
                </a:solidFill>
                <a:latin typeface="Calibri"/>
                <a:ea typeface="+mn-ea"/>
                <a:cs typeface="+mn-cs"/>
              </a:rPr>
              <a:pPr fontAlgn="auto">
                <a:spcBef>
                  <a:spcPts val="0"/>
                </a:spcBef>
                <a:spcAft>
                  <a:spcPts val="0"/>
                </a:spcAft>
              </a:pPr>
              <a:t>‹#›</a:t>
            </a:fld>
            <a:endParaRPr lang="en-US" dirty="0">
              <a:solidFill>
                <a:prstClr val="black">
                  <a:tint val="75000"/>
                </a:prstClr>
              </a:solidFill>
              <a:latin typeface="Calibri"/>
              <a:ea typeface="+mn-ea"/>
              <a:cs typeface="+mn-cs"/>
            </a:endParaRPr>
          </a:p>
        </p:txBody>
      </p:sp>
      <p:sp>
        <p:nvSpPr>
          <p:cNvPr id="8" name="TextBox 7"/>
          <p:cNvSpPr txBox="1"/>
          <p:nvPr/>
        </p:nvSpPr>
        <p:spPr>
          <a:xfrm>
            <a:off x="331983" y="5584015"/>
            <a:ext cx="8477737" cy="877163"/>
          </a:xfrm>
          <a:prstGeom prst="rect">
            <a:avLst/>
          </a:prstGeom>
          <a:noFill/>
        </p:spPr>
        <p:txBody>
          <a:bodyPr wrap="square" rtlCol="0">
            <a:spAutoFit/>
          </a:bodyPr>
          <a:lstStyle/>
          <a:p>
            <a:pPr algn="ctr">
              <a:defRPr/>
            </a:pPr>
            <a:r>
              <a:rPr lang="en-US" sz="1400" dirty="0" smtClean="0">
                <a:solidFill>
                  <a:prstClr val="black"/>
                </a:solidFill>
                <a:latin typeface="Century Gothic"/>
                <a:cs typeface="Century Gothic"/>
              </a:rPr>
              <a:t>For more Information, contact us at: </a:t>
            </a:r>
            <a:r>
              <a:rPr lang="en-US" sz="1400" b="1" dirty="0" smtClean="0">
                <a:solidFill>
                  <a:prstClr val="black"/>
                </a:solidFill>
                <a:latin typeface="Century Gothic"/>
                <a:cs typeface="Century Gothic"/>
              </a:rPr>
              <a:t>NCQTL@UW.EDU </a:t>
            </a:r>
            <a:r>
              <a:rPr lang="en-US" sz="1400" dirty="0" smtClean="0">
                <a:solidFill>
                  <a:prstClr val="black"/>
                </a:solidFill>
                <a:latin typeface="Century Gothic"/>
                <a:cs typeface="Century Gothic"/>
              </a:rPr>
              <a:t>or 877-731-0764</a:t>
            </a:r>
          </a:p>
          <a:p>
            <a:pPr algn="ctr">
              <a:spcBef>
                <a:spcPts val="600"/>
              </a:spcBef>
              <a:defRPr/>
            </a:pPr>
            <a:r>
              <a:rPr lang="en-US" sz="900" dirty="0" smtClean="0">
                <a:solidFill>
                  <a:prstClr val="black"/>
                </a:solidFill>
                <a:latin typeface="Century Gothic"/>
                <a:cs typeface="Century Gothic"/>
              </a:rPr>
              <a:t>This document was prepared under Grant #90HC0002 for the U.S. Department of Health and Human Services, </a:t>
            </a:r>
            <a:br>
              <a:rPr lang="en-US" sz="900" dirty="0" smtClean="0">
                <a:solidFill>
                  <a:prstClr val="black"/>
                </a:solidFill>
                <a:latin typeface="Century Gothic"/>
                <a:cs typeface="Century Gothic"/>
              </a:rPr>
            </a:br>
            <a:r>
              <a:rPr lang="en-US" sz="900" dirty="0" smtClean="0">
                <a:solidFill>
                  <a:prstClr val="black"/>
                </a:solidFill>
                <a:latin typeface="Century Gothic"/>
                <a:cs typeface="Century Gothic"/>
              </a:rPr>
              <a:t>Administration for Children and Families, Office of Head Start, by the National Center on Quality Teaching and Learning.</a:t>
            </a:r>
          </a:p>
          <a:p>
            <a:pPr>
              <a:spcBef>
                <a:spcPts val="600"/>
              </a:spcBef>
            </a:pPr>
            <a:endParaRPr lang="en-US" sz="900" dirty="0">
              <a:solidFill>
                <a:prstClr val="black"/>
              </a:solidFill>
            </a:endParaRPr>
          </a:p>
        </p:txBody>
      </p:sp>
    </p:spTree>
    <p:extLst>
      <p:ext uri="{BB962C8B-B14F-4D97-AF65-F5344CB8AC3E}">
        <p14:creationId xmlns:p14="http://schemas.microsoft.com/office/powerpoint/2010/main" val="3743584805"/>
      </p:ext>
    </p:extLst>
  </p:cSld>
  <p:clrMapOvr>
    <a:masterClrMapping/>
  </p:clrMapOvr>
  <p:hf sldNum="0"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1_Title Slide">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124201" y="2880313"/>
            <a:ext cx="5829994" cy="1030655"/>
          </a:xfrm>
        </p:spPr>
        <p:txBody>
          <a:bodyPr>
            <a:normAutofit/>
          </a:bodyPr>
          <a:lstStyle>
            <a:lvl1pPr>
              <a:defRPr sz="3200">
                <a:solidFill>
                  <a:schemeClr val="bg1">
                    <a:lumMod val="95000"/>
                  </a:schemeClr>
                </a:solidFill>
              </a:defRPr>
            </a:lvl1pPr>
          </a:lstStyle>
          <a:p>
            <a:r>
              <a:rPr lang="en-US" dirty="0" smtClean="0"/>
              <a:t>CLICK TO EDIT MASTER TITLE STYLE</a:t>
            </a:r>
            <a:endParaRPr lang="en-US" dirty="0"/>
          </a:p>
        </p:txBody>
      </p:sp>
      <p:sp>
        <p:nvSpPr>
          <p:cNvPr id="4" name="Date Placeholder 3"/>
          <p:cNvSpPr>
            <a:spLocks noGrp="1"/>
          </p:cNvSpPr>
          <p:nvPr>
            <p:ph type="dt" sz="half" idx="10"/>
          </p:nvPr>
        </p:nvSpPr>
        <p:spPr/>
        <p:txBody>
          <a:bodyPr/>
          <a:lstStyle/>
          <a:p>
            <a:pPr fontAlgn="base">
              <a:spcBef>
                <a:spcPct val="0"/>
              </a:spcBef>
              <a:spcAft>
                <a:spcPct val="0"/>
              </a:spcAft>
              <a:defRPr/>
            </a:pPr>
            <a:fld id="{7AEEDAE7-E26B-EE44-8C4B-F26137572B79}" type="datetimeFigureOut">
              <a:rPr lang="en-US" smtClean="0">
                <a:solidFill>
                  <a:srgbClr val="005DAA"/>
                </a:solidFill>
                <a:latin typeface="Arial" charset="0"/>
                <a:ea typeface="ＭＳ Ｐゴシック" charset="0"/>
                <a:cs typeface="ＭＳ Ｐゴシック" charset="0"/>
              </a:rPr>
              <a:pPr fontAlgn="base">
                <a:spcBef>
                  <a:spcPct val="0"/>
                </a:spcBef>
                <a:spcAft>
                  <a:spcPct val="0"/>
                </a:spcAft>
                <a:defRPr/>
              </a:pPr>
              <a:t>8/9/13</a:t>
            </a:fld>
            <a:endParaRPr lang="en-US">
              <a:solidFill>
                <a:srgbClr val="005DAA"/>
              </a:solidFill>
              <a:latin typeface="Arial" charset="0"/>
              <a:ea typeface="ＭＳ Ｐゴシック" charset="0"/>
              <a:cs typeface="ＭＳ Ｐゴシック" charset="0"/>
            </a:endParaRPr>
          </a:p>
        </p:txBody>
      </p:sp>
      <p:sp>
        <p:nvSpPr>
          <p:cNvPr id="5" name="Footer Placeholder 4"/>
          <p:cNvSpPr>
            <a:spLocks noGrp="1"/>
          </p:cNvSpPr>
          <p:nvPr>
            <p:ph type="ftr" sz="quarter" idx="11"/>
          </p:nvPr>
        </p:nvSpPr>
        <p:spPr/>
        <p:txBody>
          <a:bodyPr/>
          <a:lstStyle/>
          <a:p>
            <a:pPr fontAlgn="base">
              <a:spcBef>
                <a:spcPct val="0"/>
              </a:spcBef>
              <a:spcAft>
                <a:spcPct val="0"/>
              </a:spcAft>
              <a:defRPr/>
            </a:pPr>
            <a:endParaRPr lang="en-US">
              <a:solidFill>
                <a:srgbClr val="005DAA"/>
              </a:solidFill>
              <a:latin typeface="Arial" charset="0"/>
              <a:ea typeface="ＭＳ Ｐゴシック" charset="0"/>
              <a:cs typeface="ＭＳ Ｐゴシック" charset="0"/>
            </a:endParaRPr>
          </a:p>
        </p:txBody>
      </p:sp>
      <p:sp>
        <p:nvSpPr>
          <p:cNvPr id="6" name="Slide Number Placeholder 5"/>
          <p:cNvSpPr>
            <a:spLocks noGrp="1"/>
          </p:cNvSpPr>
          <p:nvPr>
            <p:ph type="sldNum" sz="quarter" idx="12"/>
          </p:nvPr>
        </p:nvSpPr>
        <p:spPr/>
        <p:txBody>
          <a:bodyPr/>
          <a:lstStyle/>
          <a:p>
            <a:pPr fontAlgn="base">
              <a:spcBef>
                <a:spcPct val="0"/>
              </a:spcBef>
              <a:spcAft>
                <a:spcPct val="0"/>
              </a:spcAft>
              <a:defRPr/>
            </a:pPr>
            <a:fld id="{80E53508-F60E-9449-8DA4-643631CE1139}" type="slidenum">
              <a:rPr lang="en-US" smtClean="0">
                <a:solidFill>
                  <a:srgbClr val="005DAA"/>
                </a:solidFill>
                <a:latin typeface="Arial" charset="0"/>
                <a:ea typeface="ＭＳ Ｐゴシック" charset="0"/>
                <a:cs typeface="ＭＳ Ｐゴシック" charset="0"/>
              </a:rPr>
              <a:pPr fontAlgn="base">
                <a:spcBef>
                  <a:spcPct val="0"/>
                </a:spcBef>
                <a:spcAft>
                  <a:spcPct val="0"/>
                </a:spcAft>
                <a:defRPr/>
              </a:pPr>
              <a:t>‹#›</a:t>
            </a:fld>
            <a:endParaRPr lang="en-US">
              <a:solidFill>
                <a:srgbClr val="005DAA"/>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45221894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End Page">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DBBC453A-6B12-3E4E-8E5B-4BFBFD851DC7}" type="datetimeFigureOut">
              <a:rPr lang="en-US" smtClean="0">
                <a:solidFill>
                  <a:prstClr val="black">
                    <a:tint val="75000"/>
                  </a:prstClr>
                </a:solidFill>
                <a:latin typeface="Calibri"/>
              </a:rPr>
              <a:pPr/>
              <a:t>8/9/13</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A6753842-EB21-0F45-9793-244089871662}"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81484838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2_Title Slide">
    <p:spTree>
      <p:nvGrpSpPr>
        <p:cNvPr id="1" name=""/>
        <p:cNvGrpSpPr/>
        <p:nvPr/>
      </p:nvGrpSpPr>
      <p:grpSpPr>
        <a:xfrm>
          <a:off x="0" y="0"/>
          <a:ext cx="0" cy="0"/>
          <a:chOff x="0" y="0"/>
          <a:chExt cx="0" cy="0"/>
        </a:xfrm>
      </p:grpSpPr>
      <p:sp>
        <p:nvSpPr>
          <p:cNvPr id="18" name="Rectangle 17"/>
          <p:cNvSpPr/>
          <p:nvPr userDrawn="1"/>
        </p:nvSpPr>
        <p:spPr>
          <a:xfrm>
            <a:off x="4654172" y="2388460"/>
            <a:ext cx="4337628" cy="208366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latin typeface="Calibri"/>
            </a:endParaRPr>
          </a:p>
        </p:txBody>
      </p:sp>
      <p:sp>
        <p:nvSpPr>
          <p:cNvPr id="13" name="Title 12"/>
          <p:cNvSpPr>
            <a:spLocks noGrp="1"/>
          </p:cNvSpPr>
          <p:nvPr>
            <p:ph type="title"/>
          </p:nvPr>
        </p:nvSpPr>
        <p:spPr>
          <a:xfrm>
            <a:off x="4829696" y="2518060"/>
            <a:ext cx="4014782" cy="1828800"/>
          </a:xfrm>
          <a:ln>
            <a:noFill/>
          </a:ln>
        </p:spPr>
        <p:txBody>
          <a:bodyPr lIns="0" tIns="0" rIns="0" bIns="0"/>
          <a:lstStyle>
            <a:lvl1pPr algn="l">
              <a:defRPr sz="3600" spc="150" baseline="0"/>
            </a:lvl1pPr>
          </a:lstStyle>
          <a:p>
            <a:r>
              <a:rPr lang="en-US" dirty="0" smtClean="0"/>
              <a:t>Click to edit Master title style</a:t>
            </a:r>
            <a:endParaRPr lang="en-US" dirty="0"/>
          </a:p>
        </p:txBody>
      </p:sp>
    </p:spTree>
    <p:extLst>
      <p:ext uri="{BB962C8B-B14F-4D97-AF65-F5344CB8AC3E}">
        <p14:creationId xmlns:p14="http://schemas.microsoft.com/office/powerpoint/2010/main" val="190808487"/>
      </p:ext>
    </p:extLst>
  </p:cSld>
  <p:clrMapOvr>
    <a:masterClrMapping/>
  </p:clrMapOvr>
  <p:timing>
    <p:tnLst>
      <p:par>
        <p:cTn xmlns:p14="http://schemas.microsoft.com/office/powerpoint/2010/mai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end slide">
    <p:bg>
      <p:bgPr>
        <a:solidFill>
          <a:schemeClr val="tx1"/>
        </a:solidFill>
        <a:effectLst/>
      </p:bgPr>
    </p:bg>
    <p:spTree>
      <p:nvGrpSpPr>
        <p:cNvPr id="1" name=""/>
        <p:cNvGrpSpPr/>
        <p:nvPr/>
      </p:nvGrpSpPr>
      <p:grpSpPr>
        <a:xfrm>
          <a:off x="0" y="0"/>
          <a:ext cx="0" cy="0"/>
          <a:chOff x="0" y="0"/>
          <a:chExt cx="0" cy="0"/>
        </a:xfrm>
      </p:grpSpPr>
      <p:sp>
        <p:nvSpPr>
          <p:cNvPr id="2" name="TextBox 1"/>
          <p:cNvSpPr txBox="1"/>
          <p:nvPr userDrawn="1"/>
        </p:nvSpPr>
        <p:spPr>
          <a:xfrm>
            <a:off x="1690393" y="4498962"/>
            <a:ext cx="5688308" cy="501419"/>
          </a:xfrm>
          <a:prstGeom prst="rect">
            <a:avLst/>
          </a:prstGeom>
          <a:noFill/>
        </p:spPr>
        <p:txBody>
          <a:bodyPr wrap="square" rtlCol="0">
            <a:spAutoFit/>
          </a:bodyPr>
          <a:lstStyle/>
          <a:p>
            <a:pPr algn="ctr" fontAlgn="auto">
              <a:spcBef>
                <a:spcPts val="0"/>
              </a:spcBef>
              <a:spcAft>
                <a:spcPts val="0"/>
              </a:spcAft>
            </a:pPr>
            <a:r>
              <a:rPr lang="en-US" sz="1100" b="1" dirty="0" smtClean="0">
                <a:solidFill>
                  <a:srgbClr val="1F497D"/>
                </a:solidFill>
                <a:latin typeface="Calibri"/>
                <a:ea typeface="+mn-ea"/>
                <a:cs typeface="+mn-cs"/>
              </a:rPr>
              <a:t>For more Information</a:t>
            </a:r>
          </a:p>
          <a:p>
            <a:pPr algn="ctr" fontAlgn="auto">
              <a:lnSpc>
                <a:spcPct val="150000"/>
              </a:lnSpc>
              <a:spcBef>
                <a:spcPts val="0"/>
              </a:spcBef>
              <a:spcAft>
                <a:spcPts val="0"/>
              </a:spcAft>
            </a:pPr>
            <a:r>
              <a:rPr lang="en-US" sz="1100" dirty="0" smtClean="0">
                <a:solidFill>
                  <a:srgbClr val="1F497D"/>
                </a:solidFill>
                <a:latin typeface="Calibri"/>
                <a:ea typeface="+mn-ea"/>
                <a:cs typeface="+mn-cs"/>
              </a:rPr>
              <a:t>Visit: </a:t>
            </a:r>
            <a:r>
              <a:rPr lang="en-US" sz="1100" dirty="0" err="1" smtClean="0">
                <a:solidFill>
                  <a:srgbClr val="1F497D"/>
                </a:solidFill>
                <a:latin typeface="Calibri"/>
                <a:ea typeface="+mn-ea"/>
                <a:cs typeface="+mn-cs"/>
              </a:rPr>
              <a:t>www.ncqtl.org</a:t>
            </a:r>
            <a:r>
              <a:rPr lang="en-US" sz="1100" dirty="0" smtClean="0">
                <a:solidFill>
                  <a:srgbClr val="1F497D"/>
                </a:solidFill>
                <a:latin typeface="Calibri"/>
                <a:ea typeface="+mn-ea"/>
                <a:cs typeface="+mn-cs"/>
              </a:rPr>
              <a:t>     Contact us at: </a:t>
            </a:r>
            <a:r>
              <a:rPr lang="en-US" sz="1100" dirty="0" err="1" smtClean="0">
                <a:solidFill>
                  <a:srgbClr val="1F497D"/>
                </a:solidFill>
                <a:latin typeface="Calibri"/>
                <a:ea typeface="+mn-ea"/>
                <a:cs typeface="+mn-cs"/>
              </a:rPr>
              <a:t>ncqtl@uw.edu</a:t>
            </a:r>
            <a:r>
              <a:rPr lang="en-US" sz="1100" dirty="0" smtClean="0">
                <a:solidFill>
                  <a:srgbClr val="1F497D"/>
                </a:solidFill>
                <a:latin typeface="Calibri"/>
                <a:ea typeface="+mn-ea"/>
                <a:cs typeface="+mn-cs"/>
              </a:rPr>
              <a:t> or 877-731-0764</a:t>
            </a:r>
            <a:endParaRPr lang="en-US" sz="1100" dirty="0">
              <a:solidFill>
                <a:srgbClr val="1F497D"/>
              </a:solidFill>
              <a:latin typeface="Calibri"/>
              <a:ea typeface="+mn-ea"/>
              <a:cs typeface="+mn-cs"/>
            </a:endParaRPr>
          </a:p>
        </p:txBody>
      </p:sp>
      <p:sp>
        <p:nvSpPr>
          <p:cNvPr id="8" name="TextBox 7"/>
          <p:cNvSpPr txBox="1"/>
          <p:nvPr userDrawn="1"/>
        </p:nvSpPr>
        <p:spPr>
          <a:xfrm>
            <a:off x="849668" y="5885311"/>
            <a:ext cx="7325039" cy="461665"/>
          </a:xfrm>
          <a:prstGeom prst="rect">
            <a:avLst/>
          </a:prstGeom>
          <a:noFill/>
        </p:spPr>
        <p:txBody>
          <a:bodyPr wrap="square" rtlCol="0">
            <a:spAutoFit/>
          </a:bodyPr>
          <a:lstStyle/>
          <a:p>
            <a:pPr fontAlgn="auto">
              <a:spcBef>
                <a:spcPts val="0"/>
              </a:spcBef>
              <a:spcAft>
                <a:spcPts val="0"/>
              </a:spcAft>
            </a:pPr>
            <a:r>
              <a:rPr lang="en-US" sz="800" dirty="0" smtClean="0">
                <a:solidFill>
                  <a:srgbClr val="1F497D"/>
                </a:solidFill>
                <a:latin typeface="Calibri"/>
                <a:ea typeface="+mn-ea"/>
                <a:cs typeface="+mn-cs"/>
              </a:rPr>
              <a:t>This material was made possible by grant number 90HC000201 from the Office of Head Start, Administration on Children, Youth and Families, U.S. Department of Health and Human Services. The contents are solely the responsibility of the authors and do not represent the office views or policies of the funding agency, nor does publication in any way constitute an endorsement by the funding agency.</a:t>
            </a:r>
          </a:p>
        </p:txBody>
      </p:sp>
    </p:spTree>
    <p:extLst>
      <p:ext uri="{BB962C8B-B14F-4D97-AF65-F5344CB8AC3E}">
        <p14:creationId xmlns:p14="http://schemas.microsoft.com/office/powerpoint/2010/main" val="3704486475"/>
      </p:ext>
    </p:extLst>
  </p:cSld>
  <p:clrMapOvr>
    <a:overrideClrMapping bg1="dk1" tx1="lt1" bg2="dk2" tx2="lt2" accent1="accent1" accent2="accent2" accent3="accent3" accent4="accent4" accent5="accent5" accent6="accent6" hlink="hlink" folHlink="folHlink"/>
  </p:clrMapOvr>
  <p:timing>
    <p:tnLst>
      <p:par>
        <p:cTn xmlns:p14="http://schemas.microsoft.com/office/powerpoint/2010/mai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2_End Page">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DBBC453A-6B12-3E4E-8E5B-4BFBFD851DC7}" type="datetimeFigureOut">
              <a:rPr lang="en-US" smtClean="0"/>
              <a:t>8/9/13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6753842-EB21-0F45-9793-244089871662}" type="slidenum">
              <a:rPr lang="en-US" smtClean="0"/>
              <a:t>‹#›</a:t>
            </a:fld>
            <a:endParaRPr lang="en-US"/>
          </a:p>
        </p:txBody>
      </p:sp>
    </p:spTree>
    <p:extLst>
      <p:ext uri="{BB962C8B-B14F-4D97-AF65-F5344CB8AC3E}">
        <p14:creationId xmlns:p14="http://schemas.microsoft.com/office/powerpoint/2010/main" val="142563411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3_End Page">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DBBC453A-6B12-3E4E-8E5B-4BFBFD851DC7}" type="datetimeFigureOut">
              <a:rPr lang="en-US" smtClean="0">
                <a:solidFill>
                  <a:prstClr val="black">
                    <a:tint val="75000"/>
                  </a:prstClr>
                </a:solidFill>
                <a:latin typeface="Calibri"/>
              </a:rPr>
              <a:pPr/>
              <a:t>8/9/13</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A6753842-EB21-0F45-9793-244089871662}"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7854887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DBBC453A-6B12-3E4E-8E5B-4BFBFD851DC7}" type="datetimeFigureOut">
              <a:rPr lang="en-US" smtClean="0"/>
              <a:pPr/>
              <a:t>8/9/13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6753842-EB21-0F45-9793-244089871662}" type="slidenum">
              <a:rPr lang="en-US" smtClean="0"/>
              <a:pPr/>
              <a:t>‹#›</a:t>
            </a:fld>
            <a:endParaRPr lang="en-US"/>
          </a:p>
        </p:txBody>
      </p:sp>
    </p:spTree>
    <p:extLst>
      <p:ext uri="{BB962C8B-B14F-4D97-AF65-F5344CB8AC3E}">
        <p14:creationId xmlns:p14="http://schemas.microsoft.com/office/powerpoint/2010/main" val="19756499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A2EFF424-F111-43CB-9C75-D52325012943}" type="datetime1">
              <a:rPr lang="en-US" smtClean="0">
                <a:solidFill>
                  <a:prstClr val="black">
                    <a:tint val="75000"/>
                  </a:prstClr>
                </a:solidFill>
                <a:latin typeface="Calibri"/>
              </a:rPr>
              <a:pPr/>
              <a:t>8/9/13</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F7886C9C-DC18-4195-8FD5-A50AA931D419}"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86664914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BBC453A-6B12-3E4E-8E5B-4BFBFD851DC7}" type="datetimeFigureOut">
              <a:rPr lang="en-US" smtClean="0"/>
              <a:pPr/>
              <a:t>8/9/13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6753842-EB21-0F45-9793-244089871662}" type="slidenum">
              <a:rPr lang="en-US" smtClean="0"/>
              <a:pPr/>
              <a:t>‹#›</a:t>
            </a:fld>
            <a:endParaRPr lang="en-US"/>
          </a:p>
        </p:txBody>
      </p:sp>
    </p:spTree>
    <p:extLst>
      <p:ext uri="{BB962C8B-B14F-4D97-AF65-F5344CB8AC3E}">
        <p14:creationId xmlns:p14="http://schemas.microsoft.com/office/powerpoint/2010/main" val="394605260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smtClean="0"/>
              <a:t>CLICK TO EDIT MASTER TITLE STYLE</a:t>
            </a:r>
            <a:endParaRPr lang="en-US" dirty="0"/>
          </a:p>
        </p:txBody>
      </p:sp>
      <p:sp>
        <p:nvSpPr>
          <p:cNvPr id="3" name="Content Placeholder 2"/>
          <p:cNvSpPr>
            <a:spLocks noGrp="1"/>
          </p:cNvSpPr>
          <p:nvPr>
            <p:ph sz="half" idx="1"/>
          </p:nvPr>
        </p:nvSpPr>
        <p:spPr>
          <a:xfrm>
            <a:off x="457200" y="190458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190458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DBBC453A-6B12-3E4E-8E5B-4BFBFD851DC7}" type="datetimeFigureOut">
              <a:rPr lang="en-US" smtClean="0"/>
              <a:pPr/>
              <a:t>8/9/13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6753842-EB21-0F45-9793-244089871662}" type="slidenum">
              <a:rPr lang="en-US" smtClean="0"/>
              <a:pPr/>
              <a:t>‹#›</a:t>
            </a:fld>
            <a:endParaRPr lang="en-US"/>
          </a:p>
        </p:txBody>
      </p:sp>
    </p:spTree>
    <p:extLst>
      <p:ext uri="{BB962C8B-B14F-4D97-AF65-F5344CB8AC3E}">
        <p14:creationId xmlns:p14="http://schemas.microsoft.com/office/powerpoint/2010/main" val="368049592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457200" y="2017929"/>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657691"/>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45025" y="2017929"/>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657691"/>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DBBC453A-6B12-3E4E-8E5B-4BFBFD851DC7}" type="datetimeFigureOut">
              <a:rPr lang="en-US" smtClean="0"/>
              <a:pPr/>
              <a:t>8/9/13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6753842-EB21-0F45-9793-244089871662}" type="slidenum">
              <a:rPr lang="en-US" smtClean="0"/>
              <a:pPr/>
              <a:t>‹#›</a:t>
            </a:fld>
            <a:endParaRPr lang="en-US"/>
          </a:p>
        </p:txBody>
      </p:sp>
    </p:spTree>
    <p:extLst>
      <p:ext uri="{BB962C8B-B14F-4D97-AF65-F5344CB8AC3E}">
        <p14:creationId xmlns:p14="http://schemas.microsoft.com/office/powerpoint/2010/main" val="390453981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smtClean="0"/>
              <a:t>CLICK TO EDIT MASTER TITLE STYLE</a:t>
            </a:r>
            <a:endParaRPr lang="en-US" dirty="0"/>
          </a:p>
        </p:txBody>
      </p:sp>
      <p:sp>
        <p:nvSpPr>
          <p:cNvPr id="3" name="Date Placeholder 2"/>
          <p:cNvSpPr>
            <a:spLocks noGrp="1"/>
          </p:cNvSpPr>
          <p:nvPr>
            <p:ph type="dt" sz="half" idx="10"/>
          </p:nvPr>
        </p:nvSpPr>
        <p:spPr/>
        <p:txBody>
          <a:bodyPr/>
          <a:lstStyle/>
          <a:p>
            <a:fld id="{DBBC453A-6B12-3E4E-8E5B-4BFBFD851DC7}" type="datetimeFigureOut">
              <a:rPr lang="en-US" smtClean="0"/>
              <a:pPr/>
              <a:t>8/9/13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6753842-EB21-0F45-9793-244089871662}" type="slidenum">
              <a:rPr lang="en-US" smtClean="0"/>
              <a:pPr/>
              <a:t>‹#›</a:t>
            </a:fld>
            <a:endParaRPr lang="en-US"/>
          </a:p>
        </p:txBody>
      </p:sp>
    </p:spTree>
    <p:extLst>
      <p:ext uri="{BB962C8B-B14F-4D97-AF65-F5344CB8AC3E}">
        <p14:creationId xmlns:p14="http://schemas.microsoft.com/office/powerpoint/2010/main" val="242188192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BBC453A-6B12-3E4E-8E5B-4BFBFD851DC7}" type="datetimeFigureOut">
              <a:rPr lang="en-US" smtClean="0"/>
              <a:pPr/>
              <a:t>8/9/13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6753842-EB21-0F45-9793-244089871662}" type="slidenum">
              <a:rPr lang="en-US" smtClean="0"/>
              <a:pPr/>
              <a:t>‹#›</a:t>
            </a:fld>
            <a:endParaRPr lang="en-US"/>
          </a:p>
        </p:txBody>
      </p:sp>
    </p:spTree>
    <p:extLst>
      <p:ext uri="{BB962C8B-B14F-4D97-AF65-F5344CB8AC3E}">
        <p14:creationId xmlns:p14="http://schemas.microsoft.com/office/powerpoint/2010/main" val="361509266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BBC453A-6B12-3E4E-8E5B-4BFBFD851DC7}" type="datetimeFigureOut">
              <a:rPr lang="en-US" smtClean="0"/>
              <a:pPr/>
              <a:t>8/9/13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6753842-EB21-0F45-9793-244089871662}" type="slidenum">
              <a:rPr lang="en-US" smtClean="0"/>
              <a:pPr/>
              <a:t>‹#›</a:t>
            </a:fld>
            <a:endParaRPr lang="en-US"/>
          </a:p>
        </p:txBody>
      </p:sp>
    </p:spTree>
    <p:extLst>
      <p:ext uri="{BB962C8B-B14F-4D97-AF65-F5344CB8AC3E}">
        <p14:creationId xmlns:p14="http://schemas.microsoft.com/office/powerpoint/2010/main" val="102142663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BBC453A-6B12-3E4E-8E5B-4BFBFD851DC7}" type="datetimeFigureOut">
              <a:rPr lang="en-US" smtClean="0"/>
              <a:pPr/>
              <a:t>8/9/13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6753842-EB21-0F45-9793-244089871662}" type="slidenum">
              <a:rPr lang="en-US" smtClean="0"/>
              <a:pPr/>
              <a:t>‹#›</a:t>
            </a:fld>
            <a:endParaRPr lang="en-US"/>
          </a:p>
        </p:txBody>
      </p:sp>
    </p:spTree>
    <p:extLst>
      <p:ext uri="{BB962C8B-B14F-4D97-AF65-F5344CB8AC3E}">
        <p14:creationId xmlns:p14="http://schemas.microsoft.com/office/powerpoint/2010/main" val="23386955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BBC453A-6B12-3E4E-8E5B-4BFBFD851DC7}" type="datetimeFigureOut">
              <a:rPr lang="en-US" smtClean="0"/>
              <a:pPr/>
              <a:t>8/9/13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6753842-EB21-0F45-9793-244089871662}" type="slidenum">
              <a:rPr lang="en-US" smtClean="0"/>
              <a:pPr/>
              <a:t>‹#›</a:t>
            </a:fld>
            <a:endParaRPr lang="en-US"/>
          </a:p>
        </p:txBody>
      </p:sp>
    </p:spTree>
    <p:extLst>
      <p:ext uri="{BB962C8B-B14F-4D97-AF65-F5344CB8AC3E}">
        <p14:creationId xmlns:p14="http://schemas.microsoft.com/office/powerpoint/2010/main" val="143914136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hasCustomPrompt="1"/>
          </p:nvPr>
        </p:nvSpPr>
        <p:spPr>
          <a:xfrm>
            <a:off x="6629400" y="274638"/>
            <a:ext cx="2057400" cy="5851525"/>
          </a:xfrm>
        </p:spPr>
        <p:txBody>
          <a:bodyPr vert="eaVert"/>
          <a:lstStyle/>
          <a:p>
            <a:r>
              <a:rPr lang="en-US" dirty="0" smtClean="0"/>
              <a:t>CLICK TO EDIT MASTER TITLE STYLE</a:t>
            </a:r>
            <a:endParaRPr lang="en-US" dirty="0"/>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BBC453A-6B12-3E4E-8E5B-4BFBFD851DC7}" type="datetimeFigureOut">
              <a:rPr lang="en-US" smtClean="0"/>
              <a:pPr/>
              <a:t>8/9/13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6753842-EB21-0F45-9793-244089871662}" type="slidenum">
              <a:rPr lang="en-US" smtClean="0"/>
              <a:pPr/>
              <a:t>‹#›</a:t>
            </a:fld>
            <a:endParaRPr lang="en-US"/>
          </a:p>
        </p:txBody>
      </p:sp>
    </p:spTree>
    <p:extLst>
      <p:ext uri="{BB962C8B-B14F-4D97-AF65-F5344CB8AC3E}">
        <p14:creationId xmlns:p14="http://schemas.microsoft.com/office/powerpoint/2010/main" val="421741669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End Page">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DBBC453A-6B12-3E4E-8E5B-4BFBFD851DC7}" type="datetimeFigureOut">
              <a:rPr lang="en-US" smtClean="0"/>
              <a:pPr/>
              <a:t>8/9/13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6753842-EB21-0F45-9793-244089871662}" type="slidenum">
              <a:rPr lang="en-US" smtClean="0"/>
              <a:pPr/>
              <a:t>‹#›</a:t>
            </a:fld>
            <a:endParaRPr lang="en-US"/>
          </a:p>
        </p:txBody>
      </p:sp>
      <p:sp>
        <p:nvSpPr>
          <p:cNvPr id="8" name="TextBox 7"/>
          <p:cNvSpPr txBox="1"/>
          <p:nvPr userDrawn="1"/>
        </p:nvSpPr>
        <p:spPr>
          <a:xfrm>
            <a:off x="331983" y="5584015"/>
            <a:ext cx="8477737" cy="877163"/>
          </a:xfrm>
          <a:prstGeom prst="rect">
            <a:avLst/>
          </a:prstGeom>
          <a:noFill/>
        </p:spPr>
        <p:txBody>
          <a:bodyPr wrap="square" rtlCol="0">
            <a:spAutoFit/>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400" b="0" i="0" u="none" strike="noStrike" kern="1200" baseline="0" dirty="0" smtClean="0">
                <a:solidFill>
                  <a:schemeClr val="tx1"/>
                </a:solidFill>
                <a:latin typeface="Century Gothic"/>
                <a:ea typeface="+mn-ea"/>
                <a:cs typeface="Century Gothic"/>
              </a:rPr>
              <a:t>For more Information, contact us at: </a:t>
            </a:r>
            <a:r>
              <a:rPr lang="en-US" sz="1400" b="1" i="0" u="none" strike="noStrike" kern="1200" baseline="0" dirty="0" smtClean="0">
                <a:solidFill>
                  <a:schemeClr val="tx1"/>
                </a:solidFill>
                <a:latin typeface="Century Gothic"/>
                <a:ea typeface="+mn-ea"/>
                <a:cs typeface="Century Gothic"/>
              </a:rPr>
              <a:t>NCQTL@UW.EDU </a:t>
            </a:r>
            <a:r>
              <a:rPr lang="en-US" sz="1400" b="0" i="0" u="none" strike="noStrike" kern="1200" baseline="0" dirty="0" smtClean="0">
                <a:solidFill>
                  <a:schemeClr val="tx1"/>
                </a:solidFill>
                <a:latin typeface="Century Gothic"/>
                <a:ea typeface="+mn-ea"/>
                <a:cs typeface="Century Gothic"/>
              </a:rPr>
              <a:t>or 877-731-0764</a:t>
            </a:r>
          </a:p>
          <a:p>
            <a:pPr marL="0" marR="0" indent="0" algn="ctr" defTabSz="457200" rtl="0" eaLnBrk="1" fontAlgn="auto" latinLnBrk="0" hangingPunct="1">
              <a:lnSpc>
                <a:spcPct val="100000"/>
              </a:lnSpc>
              <a:spcBef>
                <a:spcPts val="600"/>
              </a:spcBef>
              <a:spcAft>
                <a:spcPts val="0"/>
              </a:spcAft>
              <a:buClrTx/>
              <a:buSzTx/>
              <a:buFontTx/>
              <a:buNone/>
              <a:tabLst/>
              <a:defRPr/>
            </a:pPr>
            <a:r>
              <a:rPr lang="en-US" sz="900" b="0" i="0" u="none" strike="noStrike" kern="1200" baseline="0" dirty="0" smtClean="0">
                <a:solidFill>
                  <a:schemeClr val="tx1"/>
                </a:solidFill>
                <a:latin typeface="Century Gothic"/>
                <a:ea typeface="+mn-ea"/>
                <a:cs typeface="Century Gothic"/>
              </a:rPr>
              <a:t>This document was prepared under Grant #90HC0002 for the U.S. Department of Health and Human Services, </a:t>
            </a:r>
            <a:br>
              <a:rPr lang="en-US" sz="900" b="0" i="0" u="none" strike="noStrike" kern="1200" baseline="0" dirty="0" smtClean="0">
                <a:solidFill>
                  <a:schemeClr val="tx1"/>
                </a:solidFill>
                <a:latin typeface="Century Gothic"/>
                <a:ea typeface="+mn-ea"/>
                <a:cs typeface="Century Gothic"/>
              </a:rPr>
            </a:br>
            <a:r>
              <a:rPr lang="en-US" sz="900" b="0" i="0" u="none" strike="noStrike" kern="1200" baseline="0" dirty="0" smtClean="0">
                <a:solidFill>
                  <a:schemeClr val="tx1"/>
                </a:solidFill>
                <a:latin typeface="Century Gothic"/>
                <a:ea typeface="+mn-ea"/>
                <a:cs typeface="Century Gothic"/>
              </a:rPr>
              <a:t>Administration for Children and Families, Office of Head Start, by the National Center on Quality Teaching and Learning.</a:t>
            </a:r>
          </a:p>
          <a:p>
            <a:pPr marL="0">
              <a:spcBef>
                <a:spcPts val="600"/>
              </a:spcBef>
            </a:pPr>
            <a:endParaRPr lang="en-US" sz="900" dirty="0"/>
          </a:p>
        </p:txBody>
      </p:sp>
    </p:spTree>
    <p:extLst>
      <p:ext uri="{BB962C8B-B14F-4D97-AF65-F5344CB8AC3E}">
        <p14:creationId xmlns:p14="http://schemas.microsoft.com/office/powerpoint/2010/main" val="323818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4A8BBF0-342D-409A-9C0A-B1B451E92883}" type="datetime1">
              <a:rPr lang="en-US" smtClean="0">
                <a:solidFill>
                  <a:prstClr val="black">
                    <a:tint val="75000"/>
                  </a:prstClr>
                </a:solidFill>
                <a:latin typeface="Calibri"/>
              </a:rPr>
              <a:pPr/>
              <a:t>8/9/13</a:t>
            </a:fld>
            <a:endParaRPr lang="en-US" dirty="0">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F7886C9C-DC18-4195-8FD5-A50AA931D419}"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216250955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1_End Page">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EC43563C-D9B3-4432-B336-144C997D6215}" type="datetime1">
              <a:rPr lang="en-US" smtClean="0"/>
              <a:pPr/>
              <a:t>8/9/13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pPr algn="r"/>
            <a:fld id="{F7886C9C-DC18-4195-8FD5-A50AA931D419}" type="slidenum">
              <a:rPr lang="en-US" smtClean="0"/>
              <a:pPr algn="r"/>
              <a:t>‹#›</a:t>
            </a:fld>
            <a:endParaRPr lang="en-US" dirty="0"/>
          </a:p>
        </p:txBody>
      </p:sp>
    </p:spTree>
    <p:extLst>
      <p:ext uri="{BB962C8B-B14F-4D97-AF65-F5344CB8AC3E}">
        <p14:creationId xmlns:p14="http://schemas.microsoft.com/office/powerpoint/2010/main" val="2594267994"/>
      </p:ext>
    </p:extLst>
  </p:cSld>
  <p:clrMapOvr>
    <a:masterClrMapping/>
  </p:clrMapOvr>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smtClean="0"/>
              <a:t>CLICK TO EDIT MASTER TITLE STYLE</a:t>
            </a:r>
            <a:endParaRPr lang="en-US" dirty="0"/>
          </a:p>
        </p:txBody>
      </p:sp>
      <p:sp>
        <p:nvSpPr>
          <p:cNvPr id="3" name="Content Placeholder 2"/>
          <p:cNvSpPr>
            <a:spLocks noGrp="1"/>
          </p:cNvSpPr>
          <p:nvPr>
            <p:ph sz="half" idx="1"/>
          </p:nvPr>
        </p:nvSpPr>
        <p:spPr>
          <a:xfrm>
            <a:off x="457200" y="190458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190458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45DA190-4BDC-4D39-B5BB-A14B3E8B1B3D}" type="datetime1">
              <a:rPr lang="en-US" smtClean="0">
                <a:solidFill>
                  <a:prstClr val="black">
                    <a:tint val="75000"/>
                  </a:prstClr>
                </a:solidFill>
                <a:latin typeface="Calibri"/>
              </a:rPr>
              <a:pPr/>
              <a:t>8/9/13</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F7886C9C-DC18-4195-8FD5-A50AA931D419}"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1725273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457200" y="2017929"/>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657691"/>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45025" y="2017929"/>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657691"/>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81D52F2-9B11-4FC0-9217-7D20B3AC9849}" type="datetime1">
              <a:rPr lang="en-US" smtClean="0">
                <a:solidFill>
                  <a:prstClr val="black">
                    <a:tint val="75000"/>
                  </a:prstClr>
                </a:solidFill>
                <a:latin typeface="Calibri"/>
              </a:rPr>
              <a:pPr/>
              <a:t>8/9/13</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F7886C9C-DC18-4195-8FD5-A50AA931D419}"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2118213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smtClean="0"/>
              <a:t>CLICK TO EDIT MASTER TITLE STYLE</a:t>
            </a:r>
            <a:endParaRPr lang="en-US" dirty="0"/>
          </a:p>
        </p:txBody>
      </p:sp>
      <p:sp>
        <p:nvSpPr>
          <p:cNvPr id="3" name="Date Placeholder 2"/>
          <p:cNvSpPr>
            <a:spLocks noGrp="1"/>
          </p:cNvSpPr>
          <p:nvPr>
            <p:ph type="dt" sz="half" idx="10"/>
          </p:nvPr>
        </p:nvSpPr>
        <p:spPr/>
        <p:txBody>
          <a:bodyPr/>
          <a:lstStyle/>
          <a:p>
            <a:fld id="{4CF13737-8506-438E-ABC0-0BE7E06DCCA6}" type="datetime1">
              <a:rPr lang="en-US" smtClean="0">
                <a:solidFill>
                  <a:prstClr val="black">
                    <a:tint val="75000"/>
                  </a:prstClr>
                </a:solidFill>
                <a:latin typeface="Calibri"/>
              </a:rPr>
              <a:pPr/>
              <a:t>8/9/13</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F7886C9C-DC18-4195-8FD5-A50AA931D419}"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305069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C43563C-D9B3-4432-B336-144C997D6215}" type="datetime1">
              <a:rPr lang="en-US" smtClean="0">
                <a:solidFill>
                  <a:prstClr val="black">
                    <a:tint val="75000"/>
                  </a:prstClr>
                </a:solidFill>
                <a:latin typeface="Calibri"/>
              </a:rPr>
              <a:pPr/>
              <a:t>8/9/13</a:t>
            </a:fld>
            <a:endParaRPr lang="en-US" dirty="0">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F7886C9C-DC18-4195-8FD5-A50AA931D419}"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3620840411"/>
      </p:ext>
    </p:extLst>
  </p:cSld>
  <p:clrMapOvr>
    <a:masterClrMapping/>
  </p:clrMapOvr>
  <p:hf sldNum="0"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C43563C-D9B3-4432-B336-144C997D6215}" type="datetime1">
              <a:rPr lang="en-US" smtClean="0">
                <a:solidFill>
                  <a:prstClr val="black">
                    <a:tint val="75000"/>
                  </a:prstClr>
                </a:solidFill>
                <a:latin typeface="Calibri"/>
              </a:rPr>
              <a:pPr/>
              <a:t>8/9/13</a:t>
            </a:fld>
            <a:endParaRPr lang="en-US" dirty="0">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F7886C9C-DC18-4195-8FD5-A50AA931D419}"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697235107"/>
      </p:ext>
    </p:extLst>
  </p:cSld>
  <p:clrMapOvr>
    <a:masterClrMapping/>
  </p:clrMapOvr>
  <p:hf sldNum="0"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C43563C-D9B3-4432-B336-144C997D6215}" type="datetime1">
              <a:rPr lang="en-US" smtClean="0">
                <a:solidFill>
                  <a:prstClr val="black">
                    <a:tint val="75000"/>
                  </a:prstClr>
                </a:solidFill>
                <a:latin typeface="Calibri"/>
              </a:rPr>
              <a:pPr/>
              <a:t>8/9/13</a:t>
            </a:fld>
            <a:endParaRPr lang="en-US" dirty="0">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F7886C9C-DC18-4195-8FD5-A50AA931D419}"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1682949062"/>
      </p:ext>
    </p:extLst>
  </p:cSld>
  <p:clrMapOvr>
    <a:masterClrMapping/>
  </p:clrMapOvr>
  <p:hf sldNum="0" hdr="0" ftr="0" dt="0"/>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20" Type="http://schemas.openxmlformats.org/officeDocument/2006/relationships/image" Target="../media/image1.png"/><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slideLayout" Target="../slideLayouts/slideLayout17.xml"/><Relationship Id="rId18" Type="http://schemas.openxmlformats.org/officeDocument/2006/relationships/slideLayout" Target="../slideLayouts/slideLayout18.xml"/><Relationship Id="rId19"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9.xml"/><Relationship Id="rId12" Type="http://schemas.openxmlformats.org/officeDocument/2006/relationships/slideLayout" Target="../slideLayouts/slideLayout30.xml"/><Relationship Id="rId13" Type="http://schemas.openxmlformats.org/officeDocument/2006/relationships/theme" Target="../theme/theme2.xml"/><Relationship Id="rId14" Type="http://schemas.openxmlformats.org/officeDocument/2006/relationships/image" Target="../media/image1.png"/><Relationship Id="rId1" Type="http://schemas.openxmlformats.org/officeDocument/2006/relationships/slideLayout" Target="../slideLayouts/slideLayout19.xml"/><Relationship Id="rId2" Type="http://schemas.openxmlformats.org/officeDocument/2006/relationships/slideLayout" Target="../slideLayouts/slideLayout20.xml"/><Relationship Id="rId3" Type="http://schemas.openxmlformats.org/officeDocument/2006/relationships/slideLayout" Target="../slideLayouts/slideLayout21.xml"/><Relationship Id="rId4" Type="http://schemas.openxmlformats.org/officeDocument/2006/relationships/slideLayout" Target="../slideLayouts/slideLayout22.xml"/><Relationship Id="rId5" Type="http://schemas.openxmlformats.org/officeDocument/2006/relationships/slideLayout" Target="../slideLayouts/slideLayout23.xml"/><Relationship Id="rId6" Type="http://schemas.openxmlformats.org/officeDocument/2006/relationships/slideLayout" Target="../slideLayouts/slideLayout24.xml"/><Relationship Id="rId7" Type="http://schemas.openxmlformats.org/officeDocument/2006/relationships/slideLayout" Target="../slideLayouts/slideLayout25.xml"/><Relationship Id="rId8" Type="http://schemas.openxmlformats.org/officeDocument/2006/relationships/slideLayout" Target="../slideLayouts/slideLayout26.xml"/><Relationship Id="rId9" Type="http://schemas.openxmlformats.org/officeDocument/2006/relationships/slideLayout" Target="../slideLayouts/slideLayout27.xml"/><Relationship Id="rId10" Type="http://schemas.openxmlformats.org/officeDocument/2006/relationships/slideLayout" Target="../slideLayouts/slideLayout2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20"/>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31984" y="457200"/>
            <a:ext cx="8477737" cy="114300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331983" y="1830387"/>
            <a:ext cx="8477737"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EC43563C-D9B3-4432-B336-144C997D6215}" type="datetime1">
              <a:rPr lang="en-US" smtClean="0">
                <a:solidFill>
                  <a:prstClr val="black">
                    <a:tint val="75000"/>
                  </a:prstClr>
                </a:solidFill>
                <a:latin typeface="Calibri"/>
                <a:ea typeface="+mn-ea"/>
                <a:cs typeface="+mn-cs"/>
              </a:rPr>
              <a:pPr fontAlgn="auto">
                <a:spcBef>
                  <a:spcPts val="0"/>
                </a:spcBef>
                <a:spcAft>
                  <a:spcPts val="0"/>
                </a:spcAft>
              </a:pPr>
              <a:t>8/9/13</a:t>
            </a:fld>
            <a:endParaRPr lang="en-US" dirty="0">
              <a:solidFill>
                <a:prstClr val="black">
                  <a:tint val="75000"/>
                </a:prstClr>
              </a:solidFill>
              <a:latin typeface="Calibri"/>
              <a:ea typeface="+mn-ea"/>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en-US" dirty="0">
              <a:solidFill>
                <a:prstClr val="black">
                  <a:tint val="75000"/>
                </a:prstClr>
              </a:solidFill>
              <a:latin typeface="Calibri"/>
              <a:ea typeface="+mn-ea"/>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F7886C9C-DC18-4195-8FD5-A50AA931D419}" type="slidenum">
              <a:rPr lang="en-US" smtClean="0">
                <a:solidFill>
                  <a:prstClr val="black">
                    <a:tint val="75000"/>
                  </a:prstClr>
                </a:solidFill>
                <a:latin typeface="Calibri"/>
                <a:ea typeface="+mn-ea"/>
                <a:cs typeface="+mn-cs"/>
              </a:rPr>
              <a:pPr fontAlgn="auto">
                <a:spcBef>
                  <a:spcPts val="0"/>
                </a:spcBef>
                <a:spcAft>
                  <a:spcPts val="0"/>
                </a:spcAft>
              </a:pPr>
              <a:t>‹#›</a:t>
            </a:fld>
            <a:endParaRPr lang="en-US" dirty="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142319103"/>
      </p:ext>
    </p:extLst>
  </p:cSld>
  <p:clrMap bg1="lt1" tx1="dk1" bg2="lt2" tx2="dk2" accent1="accent1" accent2="accent2" accent3="accent3" accent4="accent4" accent5="accent5" accent6="accent6" hlink="hlink" folHlink="folHlink"/>
  <p:sldLayoutIdLst>
    <p:sldLayoutId id="2147483839" r:id="rId1"/>
    <p:sldLayoutId id="2147483840" r:id="rId2"/>
    <p:sldLayoutId id="2147483841" r:id="rId3"/>
    <p:sldLayoutId id="2147483842" r:id="rId4"/>
    <p:sldLayoutId id="2147483843" r:id="rId5"/>
    <p:sldLayoutId id="2147483844" r:id="rId6"/>
    <p:sldLayoutId id="2147483845" r:id="rId7"/>
    <p:sldLayoutId id="2147483846" r:id="rId8"/>
    <p:sldLayoutId id="2147483847" r:id="rId9"/>
    <p:sldLayoutId id="2147483848" r:id="rId10"/>
    <p:sldLayoutId id="2147483849" r:id="rId11"/>
    <p:sldLayoutId id="2147483850" r:id="rId12"/>
    <p:sldLayoutId id="2147483851" r:id="rId13"/>
    <p:sldLayoutId id="2147483852" r:id="rId14"/>
    <p:sldLayoutId id="2147483819" r:id="rId15"/>
    <p:sldLayoutId id="2147483820" r:id="rId16"/>
    <p:sldLayoutId id="2147483792" r:id="rId17"/>
    <p:sldLayoutId id="2147483805" r:id="rId18"/>
  </p:sldLayoutIdLst>
  <p:hf sldNum="0" hdr="0" ftr="0" dt="0"/>
  <p:txStyles>
    <p:titleStyle>
      <a:lvl1pPr algn="ctr" defTabSz="457200" rtl="0" eaLnBrk="1" latinLnBrk="0" hangingPunct="1">
        <a:spcBef>
          <a:spcPct val="0"/>
        </a:spcBef>
        <a:buNone/>
        <a:defRPr sz="3600" kern="1200" cap="all">
          <a:solidFill>
            <a:schemeClr val="tx1"/>
          </a:solidFill>
          <a:latin typeface="Century Gothic"/>
          <a:ea typeface="+mj-ea"/>
          <a:cs typeface="Century Gothic"/>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Century Gothic"/>
          <a:ea typeface="+mn-ea"/>
          <a:cs typeface="Century Gothic"/>
        </a:defRPr>
      </a:lvl1pPr>
      <a:lvl2pPr marL="742950" indent="-285750" algn="l" defTabSz="457200" rtl="0" eaLnBrk="1" latinLnBrk="0" hangingPunct="1">
        <a:spcBef>
          <a:spcPct val="20000"/>
        </a:spcBef>
        <a:buFont typeface="Arial"/>
        <a:buChar char="–"/>
        <a:defRPr sz="2800" kern="1200">
          <a:solidFill>
            <a:schemeClr val="tx1"/>
          </a:solidFill>
          <a:latin typeface="Century Gothic"/>
          <a:ea typeface="+mn-ea"/>
          <a:cs typeface="Century Gothic"/>
        </a:defRPr>
      </a:lvl2pPr>
      <a:lvl3pPr marL="1143000" indent="-228600" algn="l" defTabSz="457200" rtl="0" eaLnBrk="1" latinLnBrk="0" hangingPunct="1">
        <a:spcBef>
          <a:spcPct val="20000"/>
        </a:spcBef>
        <a:buFont typeface="Arial"/>
        <a:buChar char="•"/>
        <a:defRPr sz="2400" kern="1200">
          <a:solidFill>
            <a:schemeClr val="tx1"/>
          </a:solidFill>
          <a:latin typeface="Century Gothic"/>
          <a:ea typeface="+mn-ea"/>
          <a:cs typeface="Century Gothic"/>
        </a:defRPr>
      </a:lvl3pPr>
      <a:lvl4pPr marL="1600200" indent="-228600" algn="l" defTabSz="457200" rtl="0" eaLnBrk="1" latinLnBrk="0" hangingPunct="1">
        <a:spcBef>
          <a:spcPct val="20000"/>
        </a:spcBef>
        <a:buFont typeface="Arial"/>
        <a:buChar char="–"/>
        <a:defRPr sz="2000" kern="1200">
          <a:solidFill>
            <a:schemeClr val="tx1"/>
          </a:solidFill>
          <a:latin typeface="Century Gothic"/>
          <a:ea typeface="+mn-ea"/>
          <a:cs typeface="Century Gothic"/>
        </a:defRPr>
      </a:lvl4pPr>
      <a:lvl5pPr marL="2057400" indent="-228600" algn="l" defTabSz="457200" rtl="0" eaLnBrk="1" latinLnBrk="0" hangingPunct="1">
        <a:spcBef>
          <a:spcPct val="20000"/>
        </a:spcBef>
        <a:buFont typeface="Arial"/>
        <a:buChar char="»"/>
        <a:defRPr sz="2000" kern="1200">
          <a:solidFill>
            <a:schemeClr val="tx1"/>
          </a:solidFill>
          <a:latin typeface="Century Gothic"/>
          <a:ea typeface="+mn-ea"/>
          <a:cs typeface="Century Gothic"/>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4"/>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31984" y="457200"/>
            <a:ext cx="8477737" cy="114300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331983" y="1830387"/>
            <a:ext cx="8477737"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BBC453A-6B12-3E4E-8E5B-4BFBFD851DC7}" type="datetimeFigureOut">
              <a:rPr lang="en-US" smtClean="0"/>
              <a:pPr/>
              <a:t>8/9/13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6753842-EB21-0F45-9793-244089871662}" type="slidenum">
              <a:rPr lang="en-US" smtClean="0"/>
              <a:pPr/>
              <a:t>‹#›</a:t>
            </a:fld>
            <a:endParaRPr lang="en-US"/>
          </a:p>
        </p:txBody>
      </p:sp>
    </p:spTree>
    <p:extLst>
      <p:ext uri="{BB962C8B-B14F-4D97-AF65-F5344CB8AC3E}">
        <p14:creationId xmlns:p14="http://schemas.microsoft.com/office/powerpoint/2010/main" val="1145604121"/>
      </p:ext>
    </p:extLst>
  </p:cSld>
  <p:clrMap bg1="lt1" tx1="dk1" bg2="lt2" tx2="dk2" accent1="accent1" accent2="accent2" accent3="accent3" accent4="accent4" accent5="accent5" accent6="accent6" hlink="hlink" folHlink="folHlink"/>
  <p:sldLayoutIdLst>
    <p:sldLayoutId id="2147483854" r:id="rId1"/>
    <p:sldLayoutId id="2147483855" r:id="rId2"/>
    <p:sldLayoutId id="2147483856" r:id="rId3"/>
    <p:sldLayoutId id="2147483857" r:id="rId4"/>
    <p:sldLayoutId id="2147483858" r:id="rId5"/>
    <p:sldLayoutId id="2147483859" r:id="rId6"/>
    <p:sldLayoutId id="2147483860" r:id="rId7"/>
    <p:sldLayoutId id="2147483861" r:id="rId8"/>
    <p:sldLayoutId id="2147483862" r:id="rId9"/>
    <p:sldLayoutId id="2147483863" r:id="rId10"/>
    <p:sldLayoutId id="2147483864" r:id="rId11"/>
    <p:sldLayoutId id="2147483865" r:id="rId12"/>
  </p:sldLayoutIdLst>
  <p:txStyles>
    <p:titleStyle>
      <a:lvl1pPr algn="ctr" defTabSz="457200" rtl="0" eaLnBrk="1" latinLnBrk="0" hangingPunct="1">
        <a:spcBef>
          <a:spcPct val="0"/>
        </a:spcBef>
        <a:buNone/>
        <a:defRPr sz="3600" kern="1200" cap="all">
          <a:solidFill>
            <a:schemeClr val="tx1"/>
          </a:solidFill>
          <a:latin typeface="Century Gothic"/>
          <a:ea typeface="+mj-ea"/>
          <a:cs typeface="Century Gothic"/>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Century Gothic"/>
          <a:ea typeface="+mn-ea"/>
          <a:cs typeface="Century Gothic"/>
        </a:defRPr>
      </a:lvl1pPr>
      <a:lvl2pPr marL="742950" indent="-285750" algn="l" defTabSz="457200" rtl="0" eaLnBrk="1" latinLnBrk="0" hangingPunct="1">
        <a:spcBef>
          <a:spcPct val="20000"/>
        </a:spcBef>
        <a:buFont typeface="Arial"/>
        <a:buChar char="–"/>
        <a:defRPr sz="2800" kern="1200">
          <a:solidFill>
            <a:schemeClr val="tx1"/>
          </a:solidFill>
          <a:latin typeface="Century Gothic"/>
          <a:ea typeface="+mn-ea"/>
          <a:cs typeface="Century Gothic"/>
        </a:defRPr>
      </a:lvl2pPr>
      <a:lvl3pPr marL="1143000" indent="-228600" algn="l" defTabSz="457200" rtl="0" eaLnBrk="1" latinLnBrk="0" hangingPunct="1">
        <a:spcBef>
          <a:spcPct val="20000"/>
        </a:spcBef>
        <a:buFont typeface="Arial"/>
        <a:buChar char="•"/>
        <a:defRPr sz="2400" kern="1200">
          <a:solidFill>
            <a:schemeClr val="tx1"/>
          </a:solidFill>
          <a:latin typeface="Century Gothic"/>
          <a:ea typeface="+mn-ea"/>
          <a:cs typeface="Century Gothic"/>
        </a:defRPr>
      </a:lvl3pPr>
      <a:lvl4pPr marL="1600200" indent="-228600" algn="l" defTabSz="457200" rtl="0" eaLnBrk="1" latinLnBrk="0" hangingPunct="1">
        <a:spcBef>
          <a:spcPct val="20000"/>
        </a:spcBef>
        <a:buFont typeface="Arial"/>
        <a:buChar char="–"/>
        <a:defRPr sz="2000" kern="1200">
          <a:solidFill>
            <a:schemeClr val="tx1"/>
          </a:solidFill>
          <a:latin typeface="Century Gothic"/>
          <a:ea typeface="+mn-ea"/>
          <a:cs typeface="Century Gothic"/>
        </a:defRPr>
      </a:lvl4pPr>
      <a:lvl5pPr marL="2057400" indent="-228600" algn="l" defTabSz="457200" rtl="0" eaLnBrk="1" latinLnBrk="0" hangingPunct="1">
        <a:spcBef>
          <a:spcPct val="20000"/>
        </a:spcBef>
        <a:buFont typeface="Arial"/>
        <a:buChar char="»"/>
        <a:defRPr sz="2000" kern="1200">
          <a:solidFill>
            <a:schemeClr val="tx1"/>
          </a:solidFill>
          <a:latin typeface="Century Gothic"/>
          <a:ea typeface="+mn-ea"/>
          <a:cs typeface="Century Gothic"/>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jpeg"/><Relationship Id="rId4" Type="http://schemas.openxmlformats.org/officeDocument/2006/relationships/image" Target="../media/image7.jpeg"/><Relationship Id="rId5" Type="http://schemas.openxmlformats.org/officeDocument/2006/relationships/image" Target="../media/image8.jpeg"/><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11.xml"/><Relationship Id="rId5" Type="http://schemas.openxmlformats.org/officeDocument/2006/relationships/image" Target="../media/image19.png"/><Relationship Id="rId1" Type="http://schemas.microsoft.com/office/2007/relationships/media" Target="../media/media2.wmv"/><Relationship Id="rId2" Type="http://schemas.openxmlformats.org/officeDocument/2006/relationships/video" Target="../media/media2.wmv"/></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4" Type="http://schemas.openxmlformats.org/officeDocument/2006/relationships/image" Target="../media/image21.jpeg"/><Relationship Id="rId1" Type="http://schemas.openxmlformats.org/officeDocument/2006/relationships/slideLayout" Target="../slideLayouts/slideLayout5.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6.xml"/></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4" Type="http://schemas.openxmlformats.org/officeDocument/2006/relationships/image" Target="../media/image10.png"/><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4" Type="http://schemas.openxmlformats.org/officeDocument/2006/relationships/image" Target="../media/image12.jpg"/><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image" Target="../media/image13.jpeg"/><Relationship Id="rId4" Type="http://schemas.openxmlformats.org/officeDocument/2006/relationships/image" Target="../media/image14.jpeg"/><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image" Target="../media/image15.jpg"/><Relationship Id="rId4" Type="http://schemas.openxmlformats.org/officeDocument/2006/relationships/image" Target="../media/image16.jpg"/><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8.xml"/><Relationship Id="rId3"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9.xml"/><Relationship Id="rId5" Type="http://schemas.openxmlformats.org/officeDocument/2006/relationships/image" Target="../media/image18.png"/><Relationship Id="rId1" Type="http://schemas.microsoft.com/office/2007/relationships/media" Target="../media/media1.wmv"/><Relationship Id="rId2" Type="http://schemas.openxmlformats.org/officeDocument/2006/relationships/video" Target="../media/media1.wmv"/></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088356" y="2722643"/>
            <a:ext cx="5884322" cy="1461822"/>
          </a:xfrm>
          <a:prstGeom prst="rect">
            <a:avLst/>
          </a:prstGeom>
          <a:solidFill>
            <a:srgbClr val="02499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latin typeface="Calibri"/>
            </a:endParaRPr>
          </a:p>
        </p:txBody>
      </p:sp>
      <p:sp>
        <p:nvSpPr>
          <p:cNvPr id="5" name="TextBox 4"/>
          <p:cNvSpPr txBox="1"/>
          <p:nvPr/>
        </p:nvSpPr>
        <p:spPr>
          <a:xfrm>
            <a:off x="7315200" y="6642556"/>
            <a:ext cx="1676400" cy="215444"/>
          </a:xfrm>
          <a:prstGeom prst="rect">
            <a:avLst/>
          </a:prstGeom>
          <a:noFill/>
        </p:spPr>
        <p:txBody>
          <a:bodyPr wrap="square" rtlCol="0">
            <a:spAutoFit/>
          </a:bodyPr>
          <a:lstStyle/>
          <a:p>
            <a:pPr algn="r" fontAlgn="auto">
              <a:spcBef>
                <a:spcPts val="0"/>
              </a:spcBef>
              <a:spcAft>
                <a:spcPts val="0"/>
              </a:spcAft>
            </a:pPr>
            <a:r>
              <a:rPr lang="en-US" sz="800" dirty="0" smtClean="0">
                <a:solidFill>
                  <a:prstClr val="black">
                    <a:lumMod val="50000"/>
                    <a:lumOff val="50000"/>
                  </a:prstClr>
                </a:solidFill>
                <a:latin typeface="Calibri"/>
                <a:ea typeface="+mn-ea"/>
                <a:cs typeface="+mn-cs"/>
              </a:rPr>
              <a:t>FALL 2013</a:t>
            </a:r>
            <a:endParaRPr lang="en-US" sz="800" dirty="0">
              <a:solidFill>
                <a:prstClr val="black">
                  <a:lumMod val="50000"/>
                  <a:lumOff val="50000"/>
                </a:prstClr>
              </a:solidFill>
              <a:latin typeface="Calibri"/>
              <a:ea typeface="+mn-ea"/>
              <a:cs typeface="+mn-cs"/>
            </a:endParaRPr>
          </a:p>
        </p:txBody>
      </p:sp>
      <p:sp>
        <p:nvSpPr>
          <p:cNvPr id="9" name="Rectangle 8"/>
          <p:cNvSpPr/>
          <p:nvPr/>
        </p:nvSpPr>
        <p:spPr>
          <a:xfrm>
            <a:off x="120946" y="4184465"/>
            <a:ext cx="2967410" cy="259919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latin typeface="Calibri"/>
            </a:endParaRPr>
          </a:p>
        </p:txBody>
      </p:sp>
      <p:sp>
        <p:nvSpPr>
          <p:cNvPr id="10" name="Rectangle 9"/>
          <p:cNvSpPr/>
          <p:nvPr/>
        </p:nvSpPr>
        <p:spPr>
          <a:xfrm>
            <a:off x="3088357" y="5443057"/>
            <a:ext cx="3059718" cy="134060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latin typeface="Calibri"/>
            </a:endParaRPr>
          </a:p>
        </p:txBody>
      </p:sp>
      <p:pic>
        <p:nvPicPr>
          <p:cNvPr id="8" name="Picture 7" descr="NeveahClimbingStructure_cropped.jpg"/>
          <p:cNvPicPr>
            <a:picLocks/>
          </p:cNvPicPr>
          <p:nvPr/>
        </p:nvPicPr>
        <p:blipFill>
          <a:blip r:embed="rId3" cstate="email">
            <a:extLst>
              <a:ext uri="{28A0092B-C50C-407E-A947-70E740481C1C}">
                <a14:useLocalDpi xmlns:a14="http://schemas.microsoft.com/office/drawing/2010/main" val="0"/>
              </a:ext>
            </a:extLst>
          </a:blip>
          <a:stretch>
            <a:fillRect/>
          </a:stretch>
        </p:blipFill>
        <p:spPr>
          <a:xfrm>
            <a:off x="3108515" y="5482458"/>
            <a:ext cx="1435608" cy="1210739"/>
          </a:xfrm>
          <a:prstGeom prst="rect">
            <a:avLst/>
          </a:prstGeom>
        </p:spPr>
      </p:pic>
      <p:pic>
        <p:nvPicPr>
          <p:cNvPr id="14" name="Picture 13" descr="MickeyasAnthonyDrawChalkCRP.jpg"/>
          <p:cNvPicPr>
            <a:picLocks/>
          </p:cNvPicPr>
          <p:nvPr/>
        </p:nvPicPr>
        <p:blipFill>
          <a:blip r:embed="rId4" cstate="email">
            <a:extLst>
              <a:ext uri="{28A0092B-C50C-407E-A947-70E740481C1C}">
                <a14:useLocalDpi xmlns:a14="http://schemas.microsoft.com/office/drawing/2010/main" val="0"/>
              </a:ext>
            </a:extLst>
          </a:blip>
          <a:stretch>
            <a:fillRect/>
          </a:stretch>
        </p:blipFill>
        <p:spPr>
          <a:xfrm>
            <a:off x="181051" y="4279830"/>
            <a:ext cx="2827510" cy="2409233"/>
          </a:xfrm>
          <a:prstGeom prst="rect">
            <a:avLst/>
          </a:prstGeom>
        </p:spPr>
      </p:pic>
      <p:pic>
        <p:nvPicPr>
          <p:cNvPr id="15" name="Picture 14" descr="ChildMonkeyBarCROP.jpg"/>
          <p:cNvPicPr>
            <a:picLocks/>
          </p:cNvPicPr>
          <p:nvPr/>
        </p:nvPicPr>
        <p:blipFill>
          <a:blip r:embed="rId5" cstate="email">
            <a:extLst>
              <a:ext uri="{28A0092B-C50C-407E-A947-70E740481C1C}">
                <a14:useLocalDpi xmlns:a14="http://schemas.microsoft.com/office/drawing/2010/main" val="0"/>
              </a:ext>
            </a:extLst>
          </a:blip>
          <a:stretch>
            <a:fillRect/>
          </a:stretch>
        </p:blipFill>
        <p:spPr>
          <a:xfrm>
            <a:off x="4650125" y="5482457"/>
            <a:ext cx="1417320" cy="1206439"/>
          </a:xfrm>
          <a:prstGeom prst="rect">
            <a:avLst/>
          </a:prstGeom>
        </p:spPr>
      </p:pic>
      <p:sp>
        <p:nvSpPr>
          <p:cNvPr id="11" name="Title 1"/>
          <p:cNvSpPr>
            <a:spLocks noGrp="1"/>
          </p:cNvSpPr>
          <p:nvPr>
            <p:ph type="ctrTitle"/>
          </p:nvPr>
        </p:nvSpPr>
        <p:spPr>
          <a:xfrm>
            <a:off x="3106188" y="2808254"/>
            <a:ext cx="5829994" cy="1030655"/>
          </a:xfrm>
        </p:spPr>
        <p:txBody>
          <a:bodyPr>
            <a:normAutofit fontScale="90000"/>
          </a:bodyPr>
          <a:lstStyle/>
          <a:p>
            <a:pPr>
              <a:lnSpc>
                <a:spcPct val="90000"/>
              </a:lnSpc>
            </a:pPr>
            <a:r>
              <a:rPr lang="en-US" sz="2100" dirty="0" smtClean="0"/>
              <a:t>Engaging interactions:</a:t>
            </a:r>
            <a:br>
              <a:rPr lang="en-US" sz="2100" dirty="0" smtClean="0"/>
            </a:br>
            <a:r>
              <a:rPr lang="en-US" dirty="0" smtClean="0"/>
              <a:t>Fostering children’s thinking skills</a:t>
            </a:r>
            <a:endParaRPr lang="en-US" dirty="0"/>
          </a:p>
        </p:txBody>
      </p:sp>
      <p:sp>
        <p:nvSpPr>
          <p:cNvPr id="12" name="TextBox 11"/>
          <p:cNvSpPr txBox="1"/>
          <p:nvPr/>
        </p:nvSpPr>
        <p:spPr>
          <a:xfrm>
            <a:off x="3113207" y="3849023"/>
            <a:ext cx="5859471" cy="276999"/>
          </a:xfrm>
          <a:prstGeom prst="rect">
            <a:avLst/>
          </a:prstGeom>
          <a:noFill/>
        </p:spPr>
        <p:txBody>
          <a:bodyPr wrap="square" rtlCol="0">
            <a:spAutoFit/>
          </a:bodyPr>
          <a:lstStyle/>
          <a:p>
            <a:pPr algn="ctr" defTabSz="457200" fontAlgn="auto">
              <a:spcBef>
                <a:spcPts val="0"/>
              </a:spcBef>
              <a:spcAft>
                <a:spcPts val="0"/>
              </a:spcAft>
            </a:pPr>
            <a:r>
              <a:rPr lang="en-US" sz="1200" dirty="0">
                <a:solidFill>
                  <a:prstClr val="white"/>
                </a:solidFill>
                <a:latin typeface="Century Gothic"/>
                <a:cs typeface="Century Gothic"/>
              </a:rPr>
              <a:t>Supporting Quality Teaching and Learning in AI/AN Head Start Classrooms</a:t>
            </a:r>
          </a:p>
        </p:txBody>
      </p:sp>
    </p:spTree>
    <p:extLst>
      <p:ext uri="{BB962C8B-B14F-4D97-AF65-F5344CB8AC3E}">
        <p14:creationId xmlns:p14="http://schemas.microsoft.com/office/powerpoint/2010/main" val="2461531805"/>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Autofit/>
          </a:bodyPr>
          <a:lstStyle/>
          <a:p>
            <a:pPr fontAlgn="auto">
              <a:spcAft>
                <a:spcPts val="0"/>
              </a:spcAft>
              <a:defRPr/>
            </a:pPr>
            <a:r>
              <a:rPr lang="en-US" sz="3300" dirty="0" smtClean="0"/>
              <a:t>In this clip, the teacher asks children to…</a:t>
            </a:r>
            <a:endParaRPr lang="en-US" sz="3300" b="1" dirty="0"/>
          </a:p>
        </p:txBody>
      </p:sp>
      <p:grpSp>
        <p:nvGrpSpPr>
          <p:cNvPr id="29698" name="Group 13"/>
          <p:cNvGrpSpPr>
            <a:grpSpLocks/>
          </p:cNvGrpSpPr>
          <p:nvPr/>
        </p:nvGrpSpPr>
        <p:grpSpPr bwMode="auto">
          <a:xfrm>
            <a:off x="914400" y="4267200"/>
            <a:ext cx="4222750" cy="1997542"/>
            <a:chOff x="654908" y="2005160"/>
            <a:chExt cx="3002692" cy="1556951"/>
          </a:xfrm>
          <a:solidFill>
            <a:srgbClr val="4AA136"/>
          </a:solidFill>
        </p:grpSpPr>
        <p:sp>
          <p:nvSpPr>
            <p:cNvPr id="13" name="Rounded Rectangle 12"/>
            <p:cNvSpPr/>
            <p:nvPr/>
          </p:nvSpPr>
          <p:spPr>
            <a:xfrm>
              <a:off x="654908" y="2005160"/>
              <a:ext cx="3002692" cy="1556951"/>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2" name="TextBox 21"/>
            <p:cNvSpPr txBox="1"/>
            <p:nvPr/>
          </p:nvSpPr>
          <p:spPr>
            <a:xfrm>
              <a:off x="782422" y="2121840"/>
              <a:ext cx="2821954" cy="1156276"/>
            </a:xfrm>
            <a:prstGeom prst="rect">
              <a:avLst/>
            </a:prstGeom>
            <a:grpFill/>
            <a:ln>
              <a:noFill/>
            </a:ln>
            <a:effectLst/>
          </p:spPr>
          <p:txBody>
            <a:bodyPr wrap="square">
              <a:spAutoFit/>
            </a:bodyPr>
            <a:lstStyle/>
            <a:p>
              <a:pPr fontAlgn="auto">
                <a:lnSpc>
                  <a:spcPct val="90000"/>
                </a:lnSpc>
                <a:spcBef>
                  <a:spcPts val="0"/>
                </a:spcBef>
                <a:spcAft>
                  <a:spcPts val="0"/>
                </a:spcAft>
                <a:defRPr/>
              </a:pPr>
              <a:r>
                <a:rPr lang="en-US" sz="2800" b="1" dirty="0" smtClean="0">
                  <a:solidFill>
                    <a:srgbClr val="FFFFFF"/>
                  </a:solidFill>
                  <a:latin typeface="Century Gothic"/>
                  <a:cs typeface="Century Gothic"/>
                </a:rPr>
                <a:t>Connect </a:t>
              </a:r>
              <a:r>
                <a:rPr lang="en-US" sz="2800" b="1" dirty="0">
                  <a:solidFill>
                    <a:srgbClr val="FFFFFF"/>
                  </a:solidFill>
                  <a:latin typeface="Century Gothic"/>
                  <a:cs typeface="Century Gothic"/>
                </a:rPr>
                <a:t>ideas </a:t>
              </a:r>
              <a:r>
                <a:rPr lang="en-US" sz="2800" b="1" dirty="0" smtClean="0">
                  <a:solidFill>
                    <a:srgbClr val="FFFFFF"/>
                  </a:solidFill>
                  <a:latin typeface="Century Gothic"/>
                  <a:cs typeface="Century Gothic"/>
                </a:rPr>
                <a:t/>
              </a:r>
              <a:br>
                <a:rPr lang="en-US" sz="2800" b="1" dirty="0" smtClean="0">
                  <a:solidFill>
                    <a:srgbClr val="FFFFFF"/>
                  </a:solidFill>
                  <a:latin typeface="Century Gothic"/>
                  <a:cs typeface="Century Gothic"/>
                </a:rPr>
              </a:br>
              <a:r>
                <a:rPr lang="en-US" sz="2400" dirty="0">
                  <a:solidFill>
                    <a:srgbClr val="FFFFFF"/>
                  </a:solidFill>
                  <a:latin typeface="Century Gothic"/>
                  <a:cs typeface="Century Gothic"/>
                </a:rPr>
                <a:t>about blubber with how Polar Bears are able to stay warm in ice water</a:t>
              </a:r>
            </a:p>
          </p:txBody>
        </p:sp>
      </p:grpSp>
      <p:grpSp>
        <p:nvGrpSpPr>
          <p:cNvPr id="29700" name="Group 10"/>
          <p:cNvGrpSpPr>
            <a:grpSpLocks/>
          </p:cNvGrpSpPr>
          <p:nvPr/>
        </p:nvGrpSpPr>
        <p:grpSpPr bwMode="auto">
          <a:xfrm>
            <a:off x="921422" y="1981200"/>
            <a:ext cx="4219119" cy="2057400"/>
            <a:chOff x="654909" y="4132636"/>
            <a:chExt cx="3002692" cy="1556951"/>
          </a:xfrm>
          <a:solidFill>
            <a:srgbClr val="4AA136"/>
          </a:solidFill>
        </p:grpSpPr>
        <p:sp>
          <p:nvSpPr>
            <p:cNvPr id="25" name="Rounded Rectangle 24"/>
            <p:cNvSpPr/>
            <p:nvPr/>
          </p:nvSpPr>
          <p:spPr>
            <a:xfrm>
              <a:off x="654909" y="4132636"/>
              <a:ext cx="3002692" cy="1556951"/>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9709" name="TextBox 25"/>
            <p:cNvSpPr txBox="1">
              <a:spLocks noChangeArrowheads="1"/>
            </p:cNvSpPr>
            <p:nvPr/>
          </p:nvSpPr>
          <p:spPr bwMode="auto">
            <a:xfrm>
              <a:off x="782423" y="4305631"/>
              <a:ext cx="2729355" cy="1249184"/>
            </a:xfrm>
            <a:prstGeom prst="rect">
              <a:avLst/>
            </a:prstGeom>
            <a:noFill/>
            <a:ln w="9525">
              <a:noFill/>
              <a:miter lim="800000"/>
              <a:headEnd/>
              <a:tailEnd/>
            </a:ln>
          </p:spPr>
          <p:txBody>
            <a:bodyPr wrap="square">
              <a:spAutoFit/>
            </a:bodyPr>
            <a:lstStyle/>
            <a:p>
              <a:pPr>
                <a:lnSpc>
                  <a:spcPct val="90000"/>
                </a:lnSpc>
              </a:pPr>
              <a:r>
                <a:rPr lang="en-US" sz="2800" b="1" dirty="0" smtClean="0">
                  <a:solidFill>
                    <a:schemeClr val="bg1"/>
                  </a:solidFill>
                  <a:latin typeface="Century Gothic" pitchFamily="34" charset="0"/>
                </a:rPr>
                <a:t>Predict</a:t>
              </a:r>
              <a:r>
                <a:rPr lang="en-US" sz="2800" dirty="0" smtClean="0">
                  <a:solidFill>
                    <a:schemeClr val="bg1"/>
                  </a:solidFill>
                  <a:latin typeface="Century Gothic" pitchFamily="34" charset="0"/>
                </a:rPr>
                <a:t> </a:t>
              </a:r>
              <a:r>
                <a:rPr lang="en-US" sz="2800" dirty="0">
                  <a:solidFill>
                    <a:schemeClr val="bg1"/>
                  </a:solidFill>
                  <a:latin typeface="Century Gothic"/>
                  <a:cs typeface="Century Gothic"/>
                </a:rPr>
                <a:t>Which hand will feel cold, and which one will stay warm </a:t>
              </a:r>
            </a:p>
          </p:txBody>
        </p:sp>
      </p:grpSp>
      <p:sp>
        <p:nvSpPr>
          <p:cNvPr id="18" name="Rounded Rectangle 17"/>
          <p:cNvSpPr/>
          <p:nvPr/>
        </p:nvSpPr>
        <p:spPr>
          <a:xfrm>
            <a:off x="5973762" y="2743200"/>
            <a:ext cx="2286000" cy="2438400"/>
          </a:xfrm>
          <a:prstGeom prst="roundRect">
            <a:avLst>
              <a:gd name="adj" fmla="val 0"/>
            </a:avLst>
          </a:prstGeom>
          <a:solidFill>
            <a:srgbClr val="4AA13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lnSpc>
                <a:spcPct val="90000"/>
              </a:lnSpc>
              <a:spcBef>
                <a:spcPts val="0"/>
              </a:spcBef>
              <a:spcAft>
                <a:spcPts val="0"/>
              </a:spcAft>
              <a:defRPr/>
            </a:pPr>
            <a:endParaRPr lang="en-US" sz="2800" b="1" dirty="0">
              <a:solidFill>
                <a:schemeClr val="bg1"/>
              </a:solidFill>
            </a:endParaRPr>
          </a:p>
        </p:txBody>
      </p:sp>
      <p:cxnSp>
        <p:nvCxnSpPr>
          <p:cNvPr id="4" name="Straight Arrow Connector 3"/>
          <p:cNvCxnSpPr/>
          <p:nvPr/>
        </p:nvCxnSpPr>
        <p:spPr>
          <a:xfrm>
            <a:off x="5135562" y="3048000"/>
            <a:ext cx="838200" cy="533400"/>
          </a:xfrm>
          <a:prstGeom prst="straightConnector1">
            <a:avLst/>
          </a:prstGeom>
          <a:ln w="38100" cmpd="sng">
            <a:solidFill>
              <a:schemeClr val="tx1"/>
            </a:solidFill>
            <a:tailEnd type="arrow"/>
          </a:ln>
        </p:spPr>
        <p:style>
          <a:lnRef idx="1">
            <a:schemeClr val="dk1"/>
          </a:lnRef>
          <a:fillRef idx="0">
            <a:schemeClr val="dk1"/>
          </a:fillRef>
          <a:effectRef idx="0">
            <a:schemeClr val="dk1"/>
          </a:effectRef>
          <a:fontRef idx="minor">
            <a:schemeClr val="tx1"/>
          </a:fontRef>
        </p:style>
      </p:cxnSp>
      <p:cxnSp>
        <p:nvCxnSpPr>
          <p:cNvPr id="17" name="Straight Arrow Connector 16"/>
          <p:cNvCxnSpPr/>
          <p:nvPr/>
        </p:nvCxnSpPr>
        <p:spPr>
          <a:xfrm flipV="1">
            <a:off x="5135562" y="4267200"/>
            <a:ext cx="838200" cy="762000"/>
          </a:xfrm>
          <a:prstGeom prst="straightConnector1">
            <a:avLst/>
          </a:prstGeom>
          <a:ln w="38100" cmpd="sng">
            <a:solidFill>
              <a:schemeClr val="tx1"/>
            </a:solidFill>
            <a:tailEnd type="arrow"/>
          </a:ln>
        </p:spPr>
        <p:style>
          <a:lnRef idx="1">
            <a:schemeClr val="dk1"/>
          </a:lnRef>
          <a:fillRef idx="0">
            <a:schemeClr val="dk1"/>
          </a:fillRef>
          <a:effectRef idx="0">
            <a:schemeClr val="dk1"/>
          </a:effectRef>
          <a:fontRef idx="minor">
            <a:schemeClr val="tx1"/>
          </a:fontRef>
        </p:style>
      </p:cxnSp>
      <p:sp>
        <p:nvSpPr>
          <p:cNvPr id="24" name="TextBox 23"/>
          <p:cNvSpPr txBox="1"/>
          <p:nvPr/>
        </p:nvSpPr>
        <p:spPr bwMode="auto">
          <a:xfrm>
            <a:off x="6202362" y="2971800"/>
            <a:ext cx="2103438" cy="2038507"/>
          </a:xfrm>
          <a:prstGeom prst="rect">
            <a:avLst/>
          </a:prstGeom>
          <a:noFill/>
          <a:effectLst>
            <a:outerShdw blurRad="76200" dir="13500000" sy="23000" kx="1200000" algn="br" rotWithShape="0">
              <a:prstClr val="black">
                <a:alpha val="20000"/>
              </a:prstClr>
            </a:outerShdw>
          </a:effectLst>
        </p:spPr>
        <p:txBody>
          <a:bodyPr wrap="square">
            <a:spAutoFit/>
          </a:bodyPr>
          <a:lstStyle/>
          <a:p>
            <a:pPr fontAlgn="auto">
              <a:lnSpc>
                <a:spcPct val="90000"/>
              </a:lnSpc>
              <a:spcBef>
                <a:spcPts val="0"/>
              </a:spcBef>
              <a:spcAft>
                <a:spcPts val="0"/>
              </a:spcAft>
              <a:defRPr/>
            </a:pPr>
            <a:r>
              <a:rPr lang="en-US" sz="2800" dirty="0" smtClean="0">
                <a:solidFill>
                  <a:schemeClr val="bg1"/>
                </a:solidFill>
                <a:latin typeface="Century Gothic"/>
                <a:cs typeface="Century Gothic"/>
              </a:rPr>
              <a:t>Supports </a:t>
            </a:r>
            <a:r>
              <a:rPr lang="en-US" sz="2800" dirty="0">
                <a:solidFill>
                  <a:schemeClr val="bg1"/>
                </a:solidFill>
                <a:latin typeface="Century Gothic"/>
                <a:cs typeface="Century Gothic"/>
              </a:rPr>
              <a:t>children’s </a:t>
            </a:r>
            <a:r>
              <a:rPr lang="en-US" sz="2800" b="1" dirty="0">
                <a:solidFill>
                  <a:schemeClr val="bg1"/>
                </a:solidFill>
                <a:latin typeface="Century Gothic"/>
                <a:cs typeface="Century Gothic"/>
              </a:rPr>
              <a:t>L</a:t>
            </a:r>
            <a:r>
              <a:rPr lang="en-US" sz="2800" b="1" dirty="0" smtClean="0">
                <a:solidFill>
                  <a:schemeClr val="bg1"/>
                </a:solidFill>
                <a:latin typeface="Century Gothic"/>
                <a:cs typeface="Century Gothic"/>
              </a:rPr>
              <a:t>ogic &amp; Reasoning Skills</a:t>
            </a:r>
            <a:endParaRPr lang="en-US" sz="2800" b="1" dirty="0">
              <a:solidFill>
                <a:schemeClr val="bg1"/>
              </a:solidFill>
              <a:latin typeface="Century Gothic"/>
              <a:cs typeface="Century Gothic"/>
            </a:endParaRPr>
          </a:p>
        </p:txBody>
      </p:sp>
    </p:spTree>
    <p:extLst>
      <p:ext uri="{BB962C8B-B14F-4D97-AF65-F5344CB8AC3E}">
        <p14:creationId xmlns:p14="http://schemas.microsoft.com/office/powerpoint/2010/main" val="1326138464"/>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Video: BOOK READING</a:t>
            </a:r>
            <a:endParaRPr lang="en-US" dirty="0"/>
          </a:p>
        </p:txBody>
      </p:sp>
      <p:pic>
        <p:nvPicPr>
          <p:cNvPr id="2" name="Fox Tail AIAN.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9144000" cy="6858000"/>
          </a:xfrm>
          <a:prstGeom prst="rect">
            <a:avLst/>
          </a:prstGeom>
        </p:spPr>
      </p:pic>
    </p:spTree>
    <p:extLst>
      <p:ext uri="{BB962C8B-B14F-4D97-AF65-F5344CB8AC3E}">
        <p14:creationId xmlns:p14="http://schemas.microsoft.com/office/powerpoint/2010/main" val="1476926171"/>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pPr fontAlgn="auto">
              <a:spcAft>
                <a:spcPts val="0"/>
              </a:spcAft>
              <a:defRPr/>
            </a:pPr>
            <a:r>
              <a:rPr lang="en-US" sz="3300" dirty="0" smtClean="0"/>
              <a:t>In this clip, the teacher asks children to…</a:t>
            </a:r>
            <a:endParaRPr lang="en-US" sz="3300" b="1" dirty="0"/>
          </a:p>
        </p:txBody>
      </p:sp>
      <p:sp>
        <p:nvSpPr>
          <p:cNvPr id="12" name="Rounded Rectangle 11"/>
          <p:cNvSpPr/>
          <p:nvPr/>
        </p:nvSpPr>
        <p:spPr>
          <a:xfrm>
            <a:off x="5973762" y="2743200"/>
            <a:ext cx="2286000" cy="2438400"/>
          </a:xfrm>
          <a:prstGeom prst="roundRect">
            <a:avLst>
              <a:gd name="adj" fmla="val 0"/>
            </a:avLst>
          </a:prstGeom>
          <a:solidFill>
            <a:srgbClr val="80654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lnSpc>
                <a:spcPct val="90000"/>
              </a:lnSpc>
              <a:spcBef>
                <a:spcPts val="0"/>
              </a:spcBef>
              <a:spcAft>
                <a:spcPts val="0"/>
              </a:spcAft>
              <a:defRPr/>
            </a:pPr>
            <a:endParaRPr lang="en-US" sz="2800" b="1" dirty="0">
              <a:solidFill>
                <a:schemeClr val="bg1"/>
              </a:solidFill>
            </a:endParaRPr>
          </a:p>
        </p:txBody>
      </p:sp>
      <p:cxnSp>
        <p:nvCxnSpPr>
          <p:cNvPr id="14" name="Straight Arrow Connector 13"/>
          <p:cNvCxnSpPr/>
          <p:nvPr/>
        </p:nvCxnSpPr>
        <p:spPr>
          <a:xfrm>
            <a:off x="5135562" y="3048000"/>
            <a:ext cx="838200" cy="533400"/>
          </a:xfrm>
          <a:prstGeom prst="straightConnector1">
            <a:avLst/>
          </a:prstGeom>
          <a:ln w="38100" cmpd="sng">
            <a:solidFill>
              <a:schemeClr val="tx1"/>
            </a:solidFill>
            <a:tailEnd type="arrow"/>
          </a:ln>
        </p:spPr>
        <p:style>
          <a:lnRef idx="1">
            <a:schemeClr val="dk1"/>
          </a:lnRef>
          <a:fillRef idx="0">
            <a:schemeClr val="dk1"/>
          </a:fillRef>
          <a:effectRef idx="0">
            <a:schemeClr val="dk1"/>
          </a:effectRef>
          <a:fontRef idx="minor">
            <a:schemeClr val="tx1"/>
          </a:fontRef>
        </p:style>
      </p:cxnSp>
      <p:cxnSp>
        <p:nvCxnSpPr>
          <p:cNvPr id="15" name="Straight Arrow Connector 14"/>
          <p:cNvCxnSpPr/>
          <p:nvPr/>
        </p:nvCxnSpPr>
        <p:spPr>
          <a:xfrm flipV="1">
            <a:off x="5135562" y="4267200"/>
            <a:ext cx="838200" cy="762000"/>
          </a:xfrm>
          <a:prstGeom prst="straightConnector1">
            <a:avLst/>
          </a:prstGeom>
          <a:ln w="38100" cmpd="sng">
            <a:solidFill>
              <a:schemeClr val="tx1"/>
            </a:solidFill>
            <a:tailEnd type="arrow"/>
          </a:ln>
        </p:spPr>
        <p:style>
          <a:lnRef idx="1">
            <a:schemeClr val="dk1"/>
          </a:lnRef>
          <a:fillRef idx="0">
            <a:schemeClr val="dk1"/>
          </a:fillRef>
          <a:effectRef idx="0">
            <a:schemeClr val="dk1"/>
          </a:effectRef>
          <a:fontRef idx="minor">
            <a:schemeClr val="tx1"/>
          </a:fontRef>
        </p:style>
      </p:cxnSp>
      <p:sp>
        <p:nvSpPr>
          <p:cNvPr id="17" name="TextBox 16"/>
          <p:cNvSpPr txBox="1"/>
          <p:nvPr/>
        </p:nvSpPr>
        <p:spPr bwMode="auto">
          <a:xfrm>
            <a:off x="6023630" y="2946737"/>
            <a:ext cx="2186264" cy="2031325"/>
          </a:xfrm>
          <a:prstGeom prst="rect">
            <a:avLst/>
          </a:prstGeom>
          <a:noFill/>
          <a:effectLst>
            <a:outerShdw blurRad="76200" dir="13500000" sy="23000" kx="1200000" algn="br" rotWithShape="0">
              <a:prstClr val="black">
                <a:alpha val="20000"/>
              </a:prstClr>
            </a:outerShdw>
          </a:effectLst>
        </p:spPr>
        <p:txBody>
          <a:bodyPr wrap="square">
            <a:spAutoFit/>
          </a:bodyPr>
          <a:lstStyle/>
          <a:p>
            <a:pPr fontAlgn="auto">
              <a:lnSpc>
                <a:spcPct val="90000"/>
              </a:lnSpc>
              <a:spcBef>
                <a:spcPts val="0"/>
              </a:spcBef>
              <a:spcAft>
                <a:spcPts val="0"/>
              </a:spcAft>
              <a:defRPr/>
            </a:pPr>
            <a:r>
              <a:rPr lang="en-US" sz="2800" dirty="0" smtClean="0">
                <a:solidFill>
                  <a:schemeClr val="bg1"/>
                </a:solidFill>
                <a:latin typeface="Century Gothic"/>
                <a:cs typeface="Century Gothic"/>
              </a:rPr>
              <a:t>Supports </a:t>
            </a:r>
            <a:r>
              <a:rPr lang="en-US" sz="2800" dirty="0">
                <a:solidFill>
                  <a:schemeClr val="bg1"/>
                </a:solidFill>
                <a:latin typeface="Century Gothic"/>
                <a:cs typeface="Century Gothic"/>
              </a:rPr>
              <a:t>children’s </a:t>
            </a:r>
            <a:r>
              <a:rPr lang="en-US" sz="2800" b="1" dirty="0" smtClean="0">
                <a:solidFill>
                  <a:schemeClr val="bg1"/>
                </a:solidFill>
                <a:latin typeface="Century Gothic"/>
                <a:cs typeface="Century Gothic"/>
              </a:rPr>
              <a:t>Literacy Knowledge &amp; Skills</a:t>
            </a:r>
            <a:endParaRPr lang="en-US" sz="2800" b="1" dirty="0">
              <a:solidFill>
                <a:schemeClr val="bg1"/>
              </a:solidFill>
              <a:latin typeface="Century Gothic"/>
              <a:cs typeface="Century Gothic"/>
            </a:endParaRPr>
          </a:p>
        </p:txBody>
      </p:sp>
      <p:grpSp>
        <p:nvGrpSpPr>
          <p:cNvPr id="18" name="Group 13"/>
          <p:cNvGrpSpPr>
            <a:grpSpLocks/>
          </p:cNvGrpSpPr>
          <p:nvPr/>
        </p:nvGrpSpPr>
        <p:grpSpPr bwMode="auto">
          <a:xfrm>
            <a:off x="689224" y="4267200"/>
            <a:ext cx="4903905" cy="1997542"/>
            <a:chOff x="654908" y="2005160"/>
            <a:chExt cx="3173221" cy="1556951"/>
          </a:xfrm>
          <a:solidFill>
            <a:srgbClr val="80654B"/>
          </a:solidFill>
        </p:grpSpPr>
        <p:sp>
          <p:nvSpPr>
            <p:cNvPr id="19" name="Rounded Rectangle 18"/>
            <p:cNvSpPr/>
            <p:nvPr/>
          </p:nvSpPr>
          <p:spPr>
            <a:xfrm>
              <a:off x="654908" y="2005160"/>
              <a:ext cx="3002692" cy="1556951"/>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0" name="TextBox 19"/>
            <p:cNvSpPr txBox="1"/>
            <p:nvPr/>
          </p:nvSpPr>
          <p:spPr>
            <a:xfrm>
              <a:off x="782422" y="2121840"/>
              <a:ext cx="3045707" cy="1286617"/>
            </a:xfrm>
            <a:prstGeom prst="rect">
              <a:avLst/>
            </a:prstGeom>
            <a:noFill/>
            <a:ln>
              <a:noFill/>
            </a:ln>
            <a:effectLst>
              <a:outerShdw blurRad="76200" dir="13500000" sy="23000" kx="1200000" algn="br" rotWithShape="0">
                <a:prstClr val="black">
                  <a:alpha val="20000"/>
                </a:prstClr>
              </a:outerShdw>
            </a:effectLst>
          </p:spPr>
          <p:txBody>
            <a:bodyPr wrap="square">
              <a:spAutoFit/>
            </a:bodyPr>
            <a:lstStyle/>
            <a:p>
              <a:pPr>
                <a:lnSpc>
                  <a:spcPct val="90000"/>
                </a:lnSpc>
              </a:pPr>
              <a:r>
                <a:rPr lang="en-US" sz="2800" b="1" dirty="0" smtClean="0">
                  <a:solidFill>
                    <a:schemeClr val="bg1"/>
                  </a:solidFill>
                  <a:latin typeface="Century Gothic" pitchFamily="34" charset="0"/>
                </a:rPr>
                <a:t>Draw </a:t>
              </a:r>
              <a:r>
                <a:rPr lang="en-US" sz="2800" b="1" dirty="0">
                  <a:solidFill>
                    <a:schemeClr val="bg1"/>
                  </a:solidFill>
                  <a:latin typeface="Century Gothic" pitchFamily="34" charset="0"/>
                </a:rPr>
                <a:t>upon </a:t>
              </a:r>
              <a:r>
                <a:rPr lang="en-US" sz="2800" b="1" dirty="0" smtClean="0">
                  <a:solidFill>
                    <a:schemeClr val="bg1"/>
                  </a:solidFill>
                  <a:latin typeface="Century Gothic" pitchFamily="34" charset="0"/>
                </a:rPr>
                <a:t>their experiences: </a:t>
              </a:r>
              <a:r>
                <a:rPr lang="en-US" sz="2800" dirty="0" smtClean="0">
                  <a:solidFill>
                    <a:schemeClr val="bg1"/>
                  </a:solidFill>
                  <a:latin typeface="Century Gothic" pitchFamily="34" charset="0"/>
                </a:rPr>
                <a:t>When </a:t>
              </a:r>
              <a:br>
                <a:rPr lang="en-US" sz="2800" dirty="0" smtClean="0">
                  <a:solidFill>
                    <a:schemeClr val="bg1"/>
                  </a:solidFill>
                  <a:latin typeface="Century Gothic" pitchFamily="34" charset="0"/>
                </a:rPr>
              </a:br>
              <a:r>
                <a:rPr lang="en-US" sz="2800" dirty="0" smtClean="0">
                  <a:solidFill>
                    <a:schemeClr val="bg1"/>
                  </a:solidFill>
                  <a:latin typeface="Century Gothic" pitchFamily="34" charset="0"/>
                </a:rPr>
                <a:t>they </a:t>
              </a:r>
              <a:r>
                <a:rPr lang="en-US" sz="2800" dirty="0">
                  <a:solidFill>
                    <a:schemeClr val="bg1"/>
                  </a:solidFill>
                  <a:latin typeface="Century Gothic" pitchFamily="34" charset="0"/>
                </a:rPr>
                <a:t>wear scarfs to stay warm in the winter. </a:t>
              </a:r>
            </a:p>
          </p:txBody>
        </p:sp>
      </p:grpSp>
      <p:grpSp>
        <p:nvGrpSpPr>
          <p:cNvPr id="21" name="Group 10"/>
          <p:cNvGrpSpPr>
            <a:grpSpLocks/>
          </p:cNvGrpSpPr>
          <p:nvPr/>
        </p:nvGrpSpPr>
        <p:grpSpPr bwMode="auto">
          <a:xfrm>
            <a:off x="696247" y="1981200"/>
            <a:ext cx="4635689" cy="2057400"/>
            <a:chOff x="654909" y="4132636"/>
            <a:chExt cx="3002692" cy="1556951"/>
          </a:xfrm>
          <a:solidFill>
            <a:srgbClr val="80654B"/>
          </a:solidFill>
        </p:grpSpPr>
        <p:sp>
          <p:nvSpPr>
            <p:cNvPr id="23" name="Rounded Rectangle 22"/>
            <p:cNvSpPr/>
            <p:nvPr/>
          </p:nvSpPr>
          <p:spPr>
            <a:xfrm>
              <a:off x="654909" y="4132636"/>
              <a:ext cx="3002692" cy="1556951"/>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4" name="TextBox 25"/>
            <p:cNvSpPr txBox="1">
              <a:spLocks noChangeArrowheads="1"/>
            </p:cNvSpPr>
            <p:nvPr/>
          </p:nvSpPr>
          <p:spPr bwMode="auto">
            <a:xfrm>
              <a:off x="782423" y="4305631"/>
              <a:ext cx="2687477" cy="1249184"/>
            </a:xfrm>
            <a:prstGeom prst="rect">
              <a:avLst/>
            </a:prstGeom>
            <a:grpFill/>
            <a:ln w="9525">
              <a:noFill/>
              <a:miter lim="800000"/>
              <a:headEnd/>
              <a:tailEnd/>
            </a:ln>
          </p:spPr>
          <p:txBody>
            <a:bodyPr wrap="square">
              <a:spAutoFit/>
            </a:bodyPr>
            <a:lstStyle/>
            <a:p>
              <a:pPr fontAlgn="auto">
                <a:lnSpc>
                  <a:spcPct val="90000"/>
                </a:lnSpc>
                <a:spcBef>
                  <a:spcPts val="0"/>
                </a:spcBef>
                <a:spcAft>
                  <a:spcPts val="0"/>
                </a:spcAft>
                <a:defRPr/>
              </a:pPr>
              <a:r>
                <a:rPr lang="en-US" sz="2800" b="1" dirty="0">
                  <a:solidFill>
                    <a:schemeClr val="bg1"/>
                  </a:solidFill>
                  <a:latin typeface="Century Gothic"/>
                  <a:cs typeface="Century Gothic"/>
                </a:rPr>
                <a:t>B</a:t>
              </a:r>
              <a:r>
                <a:rPr lang="en-US" sz="2800" b="1" dirty="0" smtClean="0">
                  <a:solidFill>
                    <a:schemeClr val="bg1"/>
                  </a:solidFill>
                  <a:latin typeface="Century Gothic"/>
                  <a:cs typeface="Century Gothic"/>
                </a:rPr>
                <a:t>rainstorm about: </a:t>
              </a:r>
              <a:r>
                <a:rPr lang="en-US" sz="2800" dirty="0">
                  <a:solidFill>
                    <a:schemeClr val="bg1"/>
                  </a:solidFill>
                  <a:latin typeface="Century Gothic"/>
                  <a:cs typeface="Century Gothic"/>
                </a:rPr>
                <a:t>What </a:t>
              </a:r>
              <a:r>
                <a:rPr lang="en-US" sz="2800" dirty="0" smtClean="0">
                  <a:solidFill>
                    <a:schemeClr val="bg1"/>
                  </a:solidFill>
                  <a:latin typeface="Century Gothic"/>
                  <a:cs typeface="Century Gothic"/>
                </a:rPr>
                <a:t>foxes use </a:t>
              </a:r>
              <a:r>
                <a:rPr lang="en-US" sz="2800" dirty="0">
                  <a:solidFill>
                    <a:schemeClr val="bg1"/>
                  </a:solidFill>
                  <a:latin typeface="Century Gothic"/>
                  <a:cs typeface="Century Gothic"/>
                </a:rPr>
                <a:t>their </a:t>
              </a:r>
              <a:r>
                <a:rPr lang="en-US" sz="2800" dirty="0" smtClean="0">
                  <a:solidFill>
                    <a:schemeClr val="bg1"/>
                  </a:solidFill>
                  <a:latin typeface="Century Gothic"/>
                  <a:cs typeface="Century Gothic"/>
                </a:rPr>
                <a:t/>
              </a:r>
              <a:br>
                <a:rPr lang="en-US" sz="2800" dirty="0" smtClean="0">
                  <a:solidFill>
                    <a:schemeClr val="bg1"/>
                  </a:solidFill>
                  <a:latin typeface="Century Gothic"/>
                  <a:cs typeface="Century Gothic"/>
                </a:rPr>
              </a:br>
              <a:r>
                <a:rPr lang="en-US" sz="2800" dirty="0" smtClean="0">
                  <a:solidFill>
                    <a:schemeClr val="bg1"/>
                  </a:solidFill>
                  <a:latin typeface="Century Gothic"/>
                  <a:cs typeface="Century Gothic"/>
                </a:rPr>
                <a:t>fur </a:t>
              </a:r>
              <a:r>
                <a:rPr lang="en-US" sz="2800" dirty="0">
                  <a:solidFill>
                    <a:schemeClr val="bg1"/>
                  </a:solidFill>
                  <a:latin typeface="Century Gothic"/>
                  <a:cs typeface="Century Gothic"/>
                </a:rPr>
                <a:t>and tail for during the winter.</a:t>
              </a:r>
            </a:p>
          </p:txBody>
        </p:sp>
      </p:grpSp>
    </p:spTree>
    <p:extLst>
      <p:ext uri="{BB962C8B-B14F-4D97-AF65-F5344CB8AC3E}">
        <p14:creationId xmlns:p14="http://schemas.microsoft.com/office/powerpoint/2010/main" val="2349531293"/>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472547" y="1952625"/>
            <a:ext cx="8195203" cy="2182813"/>
          </a:xfrm>
          <a:prstGeom prst="rect">
            <a:avLst/>
          </a:prstGeom>
          <a:solidFill>
            <a:srgbClr val="25982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itle 2"/>
          <p:cNvSpPr>
            <a:spLocks noGrp="1"/>
          </p:cNvSpPr>
          <p:nvPr>
            <p:ph type="title"/>
          </p:nvPr>
        </p:nvSpPr>
        <p:spPr/>
        <p:txBody>
          <a:bodyPr>
            <a:noAutofit/>
          </a:bodyPr>
          <a:lstStyle/>
          <a:p>
            <a:r>
              <a:rPr lang="en-US" dirty="0" smtClean="0"/>
              <a:t>When Can I FOSTER CHILDREN’S THINKING SKILLS?</a:t>
            </a:r>
            <a:endParaRPr lang="en-US" dirty="0"/>
          </a:p>
        </p:txBody>
      </p:sp>
      <p:sp>
        <p:nvSpPr>
          <p:cNvPr id="6" name="Content Placeholder 5"/>
          <p:cNvSpPr>
            <a:spLocks noGrp="1"/>
          </p:cNvSpPr>
          <p:nvPr>
            <p:ph sz="half" idx="2"/>
          </p:nvPr>
        </p:nvSpPr>
        <p:spPr>
          <a:xfrm>
            <a:off x="623142" y="2137763"/>
            <a:ext cx="7895746" cy="1735453"/>
          </a:xfrm>
        </p:spPr>
        <p:txBody>
          <a:bodyPr>
            <a:normAutofit fontScale="92500"/>
          </a:bodyPr>
          <a:lstStyle/>
          <a:p>
            <a:pPr marL="0" indent="0">
              <a:spcAft>
                <a:spcPts val="600"/>
              </a:spcAft>
              <a:buNone/>
            </a:pPr>
            <a:r>
              <a:rPr lang="en-US" sz="3300" dirty="0" smtClean="0">
                <a:solidFill>
                  <a:schemeClr val="bg1"/>
                </a:solidFill>
              </a:rPr>
              <a:t>Teachers can foster children’s thinking and understanding </a:t>
            </a:r>
            <a:r>
              <a:rPr lang="en-US" sz="3300" b="1" dirty="0" smtClean="0">
                <a:solidFill>
                  <a:schemeClr val="bg1"/>
                </a:solidFill>
              </a:rPr>
              <a:t>throughout </a:t>
            </a:r>
            <a:r>
              <a:rPr lang="en-US" sz="3300" b="1" dirty="0">
                <a:solidFill>
                  <a:schemeClr val="bg1"/>
                </a:solidFill>
              </a:rPr>
              <a:t>the school day </a:t>
            </a:r>
            <a:r>
              <a:rPr lang="en-US" sz="3300" dirty="0">
                <a:solidFill>
                  <a:schemeClr val="bg1"/>
                </a:solidFill>
              </a:rPr>
              <a:t>in many classroom </a:t>
            </a:r>
            <a:r>
              <a:rPr lang="en-US" sz="3300" dirty="0" smtClean="0">
                <a:solidFill>
                  <a:schemeClr val="bg1"/>
                </a:solidFill>
              </a:rPr>
              <a:t>activities.</a:t>
            </a:r>
            <a:endParaRPr lang="en-US" sz="3300" dirty="0">
              <a:solidFill>
                <a:schemeClr val="bg1"/>
              </a:solidFill>
            </a:endParaRPr>
          </a:p>
        </p:txBody>
      </p:sp>
      <p:pic>
        <p:nvPicPr>
          <p:cNvPr id="4" name="Picture 3" descr="Fostering_Thinking_cut.png"/>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702578" y="3838865"/>
            <a:ext cx="2460286" cy="1769384"/>
          </a:xfrm>
          <a:prstGeom prst="rect">
            <a:avLst/>
          </a:prstGeom>
        </p:spPr>
      </p:pic>
      <p:pic>
        <p:nvPicPr>
          <p:cNvPr id="7" name="Picture 6" descr="Cook Inlet-Jason-P018.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5800281" y="3825657"/>
            <a:ext cx="2656961" cy="1771307"/>
          </a:xfrm>
          <a:prstGeom prst="rect">
            <a:avLst/>
          </a:prstGeom>
        </p:spPr>
      </p:pic>
    </p:spTree>
    <p:extLst>
      <p:ext uri="{BB962C8B-B14F-4D97-AF65-F5344CB8AC3E}">
        <p14:creationId xmlns:p14="http://schemas.microsoft.com/office/powerpoint/2010/main" val="3018888170"/>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dirty="0" smtClean="0"/>
              <a:t>Improving practice</a:t>
            </a:r>
            <a:endParaRPr lang="en-US" dirty="0"/>
          </a:p>
        </p:txBody>
      </p:sp>
      <p:sp>
        <p:nvSpPr>
          <p:cNvPr id="4" name="Rectangle 3"/>
          <p:cNvSpPr/>
          <p:nvPr/>
        </p:nvSpPr>
        <p:spPr>
          <a:xfrm>
            <a:off x="876850" y="1979924"/>
            <a:ext cx="7460616" cy="1128117"/>
          </a:xfrm>
          <a:prstGeom prst="rect">
            <a:avLst/>
          </a:prstGeom>
          <a:solidFill>
            <a:srgbClr val="259828"/>
          </a:solidFill>
          <a:ln w="38100"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lvl="1" defTabSz="457200" fontAlgn="auto">
              <a:lnSpc>
                <a:spcPct val="90000"/>
              </a:lnSpc>
              <a:spcBef>
                <a:spcPct val="20000"/>
              </a:spcBef>
              <a:spcAft>
                <a:spcPts val="1200"/>
              </a:spcAft>
            </a:pPr>
            <a:r>
              <a:rPr lang="en-US" sz="2800" dirty="0">
                <a:solidFill>
                  <a:prstClr val="white"/>
                </a:solidFill>
                <a:latin typeface="Century Gothic"/>
                <a:cs typeface="Century Gothic"/>
              </a:rPr>
              <a:t>Video record and review your own </a:t>
            </a:r>
            <a:r>
              <a:rPr lang="en-US" sz="2800" dirty="0" smtClean="0">
                <a:solidFill>
                  <a:prstClr val="white"/>
                </a:solidFill>
                <a:latin typeface="Century Gothic"/>
                <a:cs typeface="Century Gothic"/>
              </a:rPr>
              <a:t>teaching.</a:t>
            </a:r>
            <a:endParaRPr lang="en-US" sz="2800" dirty="0">
              <a:solidFill>
                <a:prstClr val="white"/>
              </a:solidFill>
              <a:latin typeface="Century Gothic"/>
              <a:cs typeface="Century Gothic"/>
            </a:endParaRPr>
          </a:p>
        </p:txBody>
      </p:sp>
      <p:sp>
        <p:nvSpPr>
          <p:cNvPr id="5" name="Rectangle 4"/>
          <p:cNvSpPr/>
          <p:nvPr/>
        </p:nvSpPr>
        <p:spPr>
          <a:xfrm>
            <a:off x="876850" y="3272397"/>
            <a:ext cx="7460616" cy="1000514"/>
          </a:xfrm>
          <a:prstGeom prst="rect">
            <a:avLst/>
          </a:prstGeom>
          <a:solidFill>
            <a:srgbClr val="C4960C"/>
          </a:solidFill>
          <a:ln w="38100"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lvl="1" defTabSz="457200" fontAlgn="auto">
              <a:lnSpc>
                <a:spcPct val="90000"/>
              </a:lnSpc>
              <a:spcBef>
                <a:spcPct val="20000"/>
              </a:spcBef>
              <a:spcAft>
                <a:spcPts val="1200"/>
              </a:spcAft>
            </a:pPr>
            <a:r>
              <a:rPr lang="en-US" sz="2800" dirty="0">
                <a:solidFill>
                  <a:prstClr val="white"/>
                </a:solidFill>
                <a:latin typeface="Century Gothic"/>
                <a:cs typeface="Century Gothic"/>
              </a:rPr>
              <a:t>Practice with a </a:t>
            </a:r>
            <a:r>
              <a:rPr lang="en-US" sz="2800" dirty="0" smtClean="0">
                <a:solidFill>
                  <a:prstClr val="white"/>
                </a:solidFill>
                <a:latin typeface="Century Gothic"/>
                <a:cs typeface="Century Gothic"/>
              </a:rPr>
              <a:t>peer. </a:t>
            </a:r>
            <a:endParaRPr lang="en-US" sz="2800" dirty="0">
              <a:solidFill>
                <a:prstClr val="white"/>
              </a:solidFill>
              <a:latin typeface="Century Gothic"/>
              <a:cs typeface="Century Gothic"/>
            </a:endParaRPr>
          </a:p>
        </p:txBody>
      </p:sp>
      <p:sp>
        <p:nvSpPr>
          <p:cNvPr id="6" name="Rectangle 5"/>
          <p:cNvSpPr/>
          <p:nvPr/>
        </p:nvSpPr>
        <p:spPr>
          <a:xfrm>
            <a:off x="876850" y="4436656"/>
            <a:ext cx="7460616" cy="1091618"/>
          </a:xfrm>
          <a:prstGeom prst="rect">
            <a:avLst/>
          </a:prstGeom>
          <a:solidFill>
            <a:srgbClr val="F47B20"/>
          </a:solidFill>
          <a:ln w="38100"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lvl="1" defTabSz="457200" fontAlgn="auto">
              <a:lnSpc>
                <a:spcPct val="90000"/>
              </a:lnSpc>
              <a:spcBef>
                <a:spcPct val="20000"/>
              </a:spcBef>
              <a:spcAft>
                <a:spcPts val="1200"/>
              </a:spcAft>
            </a:pPr>
            <a:r>
              <a:rPr lang="en-US" sz="2800" dirty="0" smtClean="0">
                <a:solidFill>
                  <a:prstClr val="white"/>
                </a:solidFill>
                <a:latin typeface="Century Gothic"/>
                <a:cs typeface="Century Gothic"/>
              </a:rPr>
              <a:t>Watch a “</a:t>
            </a:r>
            <a:r>
              <a:rPr lang="en-US" sz="2800">
                <a:solidFill>
                  <a:prstClr val="white"/>
                </a:solidFill>
                <a:latin typeface="Century Gothic"/>
                <a:cs typeface="Century Gothic"/>
              </a:rPr>
              <a:t>master </a:t>
            </a:r>
            <a:r>
              <a:rPr lang="en-US" sz="2800" smtClean="0">
                <a:solidFill>
                  <a:prstClr val="white"/>
                </a:solidFill>
                <a:latin typeface="Century Gothic"/>
                <a:cs typeface="Century Gothic"/>
              </a:rPr>
              <a:t>teacher” </a:t>
            </a:r>
            <a:r>
              <a:rPr lang="en-US" sz="2800" dirty="0">
                <a:solidFill>
                  <a:prstClr val="white"/>
                </a:solidFill>
                <a:latin typeface="Century Gothic"/>
                <a:cs typeface="Century Gothic"/>
              </a:rPr>
              <a:t>in </a:t>
            </a:r>
            <a:r>
              <a:rPr lang="en-US" sz="2800" dirty="0" smtClean="0">
                <a:solidFill>
                  <a:prstClr val="white"/>
                </a:solidFill>
                <a:latin typeface="Century Gothic"/>
                <a:cs typeface="Century Gothic"/>
              </a:rPr>
              <a:t>action.</a:t>
            </a:r>
            <a:endParaRPr lang="en-US" sz="2800" dirty="0">
              <a:solidFill>
                <a:prstClr val="white"/>
              </a:solidFill>
              <a:latin typeface="Century Gothic"/>
              <a:cs typeface="Century Gothic"/>
            </a:endParaRPr>
          </a:p>
        </p:txBody>
      </p:sp>
    </p:spTree>
    <p:extLst>
      <p:ext uri="{BB962C8B-B14F-4D97-AF65-F5344CB8AC3E}">
        <p14:creationId xmlns:p14="http://schemas.microsoft.com/office/powerpoint/2010/main" val="81224853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pPr fontAlgn="auto">
              <a:spcAft>
                <a:spcPts val="0"/>
              </a:spcAft>
              <a:defRPr/>
            </a:pPr>
            <a:r>
              <a:rPr lang="en-US" dirty="0" smtClean="0"/>
              <a:t>Summary</a:t>
            </a:r>
            <a:endParaRPr lang="en-US" dirty="0"/>
          </a:p>
        </p:txBody>
      </p:sp>
      <p:sp>
        <p:nvSpPr>
          <p:cNvPr id="5" name="Content Placeholder 1"/>
          <p:cNvSpPr>
            <a:spLocks noGrp="1"/>
          </p:cNvSpPr>
          <p:nvPr>
            <p:ph idx="1"/>
          </p:nvPr>
        </p:nvSpPr>
        <p:spPr>
          <a:xfrm>
            <a:off x="533400" y="1981200"/>
            <a:ext cx="8255000" cy="4800600"/>
          </a:xfrm>
        </p:spPr>
        <p:txBody>
          <a:bodyPr>
            <a:normAutofit/>
          </a:bodyPr>
          <a:lstStyle/>
          <a:p>
            <a:pPr marL="0" indent="0" fontAlgn="auto">
              <a:buNone/>
              <a:defRPr/>
            </a:pPr>
            <a:r>
              <a:rPr lang="en-US" sz="3400" dirty="0" smtClean="0"/>
              <a:t>Teachers can foster children’s thinking skills by:</a:t>
            </a:r>
          </a:p>
          <a:p>
            <a:pPr marL="182880" lvl="1" indent="-182880" fontAlgn="auto">
              <a:spcAft>
                <a:spcPts val="600"/>
              </a:spcAft>
              <a:buClr>
                <a:schemeClr val="tx1"/>
              </a:buClr>
              <a:buFont typeface="Arial"/>
              <a:buChar char="•"/>
              <a:defRPr/>
            </a:pPr>
            <a:r>
              <a:rPr lang="en-US" sz="2500" b="1" dirty="0" smtClean="0">
                <a:solidFill>
                  <a:srgbClr val="0A479B"/>
                </a:solidFill>
              </a:rPr>
              <a:t>Using the scientific method</a:t>
            </a:r>
            <a:r>
              <a:rPr lang="en-US" sz="2500" dirty="0">
                <a:solidFill>
                  <a:srgbClr val="0A479B"/>
                </a:solidFill>
              </a:rPr>
              <a:t>:</a:t>
            </a:r>
            <a:r>
              <a:rPr lang="en-US" sz="2500" dirty="0" smtClean="0">
                <a:solidFill>
                  <a:srgbClr val="0A479B"/>
                </a:solidFill>
              </a:rPr>
              <a:t> </a:t>
            </a:r>
            <a:r>
              <a:rPr lang="en-US" sz="2500" dirty="0" smtClean="0"/>
              <a:t>Provide tasks where children can </a:t>
            </a:r>
            <a:r>
              <a:rPr lang="en-US" sz="2500" b="1" dirty="0" smtClean="0"/>
              <a:t>observe, predict</a:t>
            </a:r>
            <a:r>
              <a:rPr lang="en-US" sz="2500" dirty="0" smtClean="0"/>
              <a:t>, and </a:t>
            </a:r>
            <a:r>
              <a:rPr lang="en-US" sz="2500" b="1" dirty="0" smtClean="0"/>
              <a:t>experiment.</a:t>
            </a:r>
          </a:p>
          <a:p>
            <a:pPr marL="182880" lvl="1" indent="-182880" fontAlgn="auto">
              <a:spcAft>
                <a:spcPts val="600"/>
              </a:spcAft>
              <a:buClr>
                <a:schemeClr val="tx1"/>
              </a:buClr>
              <a:buFont typeface="Arial"/>
              <a:buChar char="•"/>
              <a:defRPr/>
            </a:pPr>
            <a:r>
              <a:rPr lang="en-US" sz="2500" b="1" dirty="0" smtClean="0">
                <a:solidFill>
                  <a:srgbClr val="0A479B"/>
                </a:solidFill>
              </a:rPr>
              <a:t>Problem-solving:</a:t>
            </a:r>
            <a:r>
              <a:rPr lang="en-US" sz="2500" dirty="0" smtClean="0">
                <a:solidFill>
                  <a:srgbClr val="0A479B"/>
                </a:solidFill>
              </a:rPr>
              <a:t> </a:t>
            </a:r>
            <a:r>
              <a:rPr lang="en-US" sz="2500" dirty="0" smtClean="0"/>
              <a:t>Create opportunities for children to </a:t>
            </a:r>
            <a:r>
              <a:rPr lang="en-US" sz="2500" b="1" dirty="0" smtClean="0"/>
              <a:t>brainstorm, plan, </a:t>
            </a:r>
            <a:r>
              <a:rPr lang="en-US" sz="2500" dirty="0" smtClean="0"/>
              <a:t>and</a:t>
            </a:r>
            <a:r>
              <a:rPr lang="en-US" sz="2500" b="1" dirty="0" smtClean="0"/>
              <a:t> solve problems.</a:t>
            </a:r>
          </a:p>
          <a:p>
            <a:pPr marL="182880" lvl="1" indent="-182880" fontAlgn="auto">
              <a:spcAft>
                <a:spcPts val="600"/>
              </a:spcAft>
              <a:buClr>
                <a:schemeClr val="tx1"/>
              </a:buClr>
              <a:buFont typeface="Arial"/>
              <a:buChar char="•"/>
              <a:defRPr/>
            </a:pPr>
            <a:r>
              <a:rPr lang="en-US" sz="2500" b="1" dirty="0" smtClean="0">
                <a:solidFill>
                  <a:srgbClr val="0A479B"/>
                </a:solidFill>
              </a:rPr>
              <a:t>Applying knowledge:</a:t>
            </a:r>
            <a:r>
              <a:rPr lang="en-US" sz="2500" dirty="0" smtClean="0">
                <a:solidFill>
                  <a:srgbClr val="0A479B"/>
                </a:solidFill>
              </a:rPr>
              <a:t> </a:t>
            </a:r>
            <a:r>
              <a:rPr lang="en-US" sz="2500" dirty="0" smtClean="0"/>
              <a:t>Build on children’s natural curiosity by </a:t>
            </a:r>
            <a:r>
              <a:rPr lang="en-US" sz="2500" b="1" dirty="0" smtClean="0"/>
              <a:t>drawing upon their everyday experiences </a:t>
            </a:r>
            <a:r>
              <a:rPr lang="en-US" sz="2500" dirty="0" smtClean="0"/>
              <a:t>and</a:t>
            </a:r>
            <a:r>
              <a:rPr lang="en-US" sz="2500" b="1" dirty="0" smtClean="0"/>
              <a:t> connecting previous knowledge.</a:t>
            </a:r>
          </a:p>
          <a:p>
            <a:pPr marL="274320" fontAlgn="auto">
              <a:lnSpc>
                <a:spcPct val="120000"/>
              </a:lnSpc>
              <a:spcAft>
                <a:spcPts val="1200"/>
              </a:spcAft>
              <a:buFont typeface="Arial"/>
              <a:buChar char="•"/>
              <a:defRPr/>
            </a:pPr>
            <a:endParaRPr lang="en-US" dirty="0" smtClean="0"/>
          </a:p>
          <a:p>
            <a:pPr marL="274320" fontAlgn="auto">
              <a:lnSpc>
                <a:spcPct val="120000"/>
              </a:lnSpc>
              <a:spcAft>
                <a:spcPts val="0"/>
              </a:spcAft>
              <a:buFont typeface="Arial"/>
              <a:buChar char="•"/>
              <a:defRPr/>
            </a:pPr>
            <a:endParaRPr lang="en-US" dirty="0"/>
          </a:p>
        </p:txBody>
      </p:sp>
    </p:spTree>
    <p:extLst>
      <p:ext uri="{BB962C8B-B14F-4D97-AF65-F5344CB8AC3E}">
        <p14:creationId xmlns:p14="http://schemas.microsoft.com/office/powerpoint/2010/main" val="3826012047"/>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267450" y="6252031"/>
            <a:ext cx="1676400" cy="215444"/>
          </a:xfrm>
          <a:prstGeom prst="rect">
            <a:avLst/>
          </a:prstGeom>
          <a:noFill/>
        </p:spPr>
        <p:txBody>
          <a:bodyPr wrap="square" rtlCol="0">
            <a:spAutoFit/>
          </a:bodyPr>
          <a:lstStyle/>
          <a:p>
            <a:pPr algn="r" fontAlgn="auto">
              <a:spcBef>
                <a:spcPts val="0"/>
              </a:spcBef>
              <a:spcAft>
                <a:spcPts val="0"/>
              </a:spcAft>
            </a:pPr>
            <a:r>
              <a:rPr lang="en-US" sz="800" smtClean="0">
                <a:solidFill>
                  <a:prstClr val="black">
                    <a:lumMod val="50000"/>
                    <a:lumOff val="50000"/>
                  </a:prstClr>
                </a:solidFill>
                <a:latin typeface="Calibri"/>
                <a:ea typeface="+mn-ea"/>
                <a:cs typeface="+mn-cs"/>
              </a:rPr>
              <a:t>FALL 2013</a:t>
            </a:r>
            <a:endParaRPr lang="en-US" sz="800" dirty="0">
              <a:solidFill>
                <a:prstClr val="black">
                  <a:lumMod val="50000"/>
                  <a:lumOff val="50000"/>
                </a:prstClr>
              </a:solidFill>
              <a:latin typeface="Calibri"/>
              <a:ea typeface="+mn-ea"/>
              <a:cs typeface="+mn-cs"/>
            </a:endParaRPr>
          </a:p>
        </p:txBody>
      </p:sp>
    </p:spTree>
    <p:extLst>
      <p:ext uri="{BB962C8B-B14F-4D97-AF65-F5344CB8AC3E}">
        <p14:creationId xmlns:p14="http://schemas.microsoft.com/office/powerpoint/2010/main" val="1655104191"/>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descr="House-Graphic_outline-3foundations.png"/>
          <p:cNvPicPr>
            <a:picLocks noChangeAspect="1"/>
          </p:cNvPicPr>
          <p:nvPr/>
        </p:nvPicPr>
        <p:blipFill rotWithShape="1">
          <a:blip r:embed="rId3">
            <a:extLst>
              <a:ext uri="{28A0092B-C50C-407E-A947-70E740481C1C}">
                <a14:useLocalDpi xmlns:a14="http://schemas.microsoft.com/office/drawing/2010/main"/>
              </a:ext>
            </a:extLst>
          </a:blip>
          <a:srcRect t="2784" b="1"/>
          <a:stretch/>
        </p:blipFill>
        <p:spPr>
          <a:xfrm>
            <a:off x="818445" y="1600200"/>
            <a:ext cx="7323666" cy="5339817"/>
          </a:xfrm>
          <a:prstGeom prst="rect">
            <a:avLst/>
          </a:prstGeom>
        </p:spPr>
      </p:pic>
      <p:sp>
        <p:nvSpPr>
          <p:cNvPr id="24" name="Title 1"/>
          <p:cNvSpPr>
            <a:spLocks noGrp="1"/>
          </p:cNvSpPr>
          <p:nvPr>
            <p:ph type="title"/>
          </p:nvPr>
        </p:nvSpPr>
        <p:spPr>
          <a:xfrm>
            <a:off x="331984" y="457200"/>
            <a:ext cx="8477737" cy="1143000"/>
          </a:xfrm>
        </p:spPr>
        <p:txBody>
          <a:bodyPr>
            <a:normAutofit fontScale="90000"/>
          </a:bodyPr>
          <a:lstStyle/>
          <a:p>
            <a:r>
              <a:rPr lang="en-US" dirty="0"/>
              <a:t>FRAMEWORK FOR EFFECTIVE PRACTICE </a:t>
            </a:r>
            <a:br>
              <a:rPr lang="en-US" dirty="0"/>
            </a:br>
            <a:r>
              <a:rPr lang="en-US" sz="2200" dirty="0"/>
              <a:t>SUPPORTING SCHOOL READINESS FOR ALL CHILDREN</a:t>
            </a:r>
          </a:p>
        </p:txBody>
      </p:sp>
      <p:pic>
        <p:nvPicPr>
          <p:cNvPr id="25" name="Content Placeholder 3" descr="House-Framework-10-23-2011-2.png"/>
          <p:cNvPicPr>
            <a:picLocks noGrp="1" noChangeAspect="1"/>
          </p:cNvPicPr>
          <p:nvPr>
            <p:ph idx="1"/>
          </p:nvPr>
        </p:nvPicPr>
        <p:blipFill rotWithShape="1">
          <a:blip r:embed="rId4" cstate="screen">
            <a:extLst>
              <a:ext uri="{28A0092B-C50C-407E-A947-70E740481C1C}">
                <a14:useLocalDpi xmlns:a14="http://schemas.microsoft.com/office/drawing/2010/main"/>
              </a:ext>
            </a:extLst>
          </a:blip>
          <a:srcRect t="4253" b="2181"/>
          <a:stretch/>
        </p:blipFill>
        <p:spPr>
          <a:xfrm>
            <a:off x="1817979" y="1840941"/>
            <a:ext cx="5592525" cy="4646655"/>
          </a:xfrm>
        </p:spPr>
      </p:pic>
      <p:sp>
        <p:nvSpPr>
          <p:cNvPr id="26" name="Rectangle 25"/>
          <p:cNvSpPr/>
          <p:nvPr/>
        </p:nvSpPr>
        <p:spPr>
          <a:xfrm>
            <a:off x="1072444" y="1840941"/>
            <a:ext cx="6985000" cy="3704726"/>
          </a:xfrm>
          <a:prstGeom prst="rect">
            <a:avLst/>
          </a:prstGeom>
          <a:solidFill>
            <a:schemeClr val="bg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Calibri"/>
            </a:endParaRPr>
          </a:p>
        </p:txBody>
      </p:sp>
      <p:sp>
        <p:nvSpPr>
          <p:cNvPr id="27" name="TextBox 26"/>
          <p:cNvSpPr txBox="1"/>
          <p:nvPr/>
        </p:nvSpPr>
        <p:spPr>
          <a:xfrm>
            <a:off x="1636889" y="4331227"/>
            <a:ext cx="5773615" cy="1200329"/>
          </a:xfrm>
          <a:prstGeom prst="rect">
            <a:avLst/>
          </a:prstGeom>
          <a:noFill/>
        </p:spPr>
        <p:txBody>
          <a:bodyPr wrap="square" rtlCol="0">
            <a:spAutoFit/>
          </a:bodyPr>
          <a:lstStyle/>
          <a:p>
            <a:pPr algn="ctr"/>
            <a:r>
              <a:rPr lang="en-US" sz="3600" dirty="0" smtClean="0">
                <a:solidFill>
                  <a:srgbClr val="3366FF"/>
                </a:solidFill>
                <a:latin typeface="Century Gothic"/>
                <a:cs typeface="Century Gothic"/>
              </a:rPr>
              <a:t>FOCUS ON</a:t>
            </a:r>
          </a:p>
          <a:p>
            <a:pPr algn="ctr"/>
            <a:r>
              <a:rPr lang="en-US" sz="3600" dirty="0" smtClean="0">
                <a:solidFill>
                  <a:srgbClr val="3366FF"/>
                </a:solidFill>
                <a:latin typeface="Century Gothic"/>
                <a:cs typeface="Century Gothic"/>
              </a:rPr>
              <a:t>FOUNDATION</a:t>
            </a:r>
            <a:endParaRPr lang="en-US" sz="3600" dirty="0">
              <a:solidFill>
                <a:srgbClr val="3366FF"/>
              </a:solidFill>
              <a:latin typeface="Century Gothic"/>
              <a:cs typeface="Century Gothic"/>
            </a:endParaRPr>
          </a:p>
        </p:txBody>
      </p:sp>
    </p:spTree>
    <p:extLst>
      <p:ext uri="{BB962C8B-B14F-4D97-AF65-F5344CB8AC3E}">
        <p14:creationId xmlns:p14="http://schemas.microsoft.com/office/powerpoint/2010/main" val="336100124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7"/>
                                        </p:tgtEl>
                                        <p:attrNameLst>
                                          <p:attrName>style.visibility</p:attrName>
                                        </p:attrNameLst>
                                      </p:cBhvr>
                                      <p:to>
                                        <p:strVal val="visible"/>
                                      </p:to>
                                    </p:set>
                                    <p:animEffect transition="in" filter="fade">
                                      <p:cBhvr>
                                        <p:cTn id="10" dur="500"/>
                                        <p:tgtEl>
                                          <p:spTgt spid="27"/>
                                        </p:tgtEl>
                                      </p:cBhvr>
                                    </p:animEffect>
                                  </p:childTnLst>
                                </p:cTn>
                              </p:par>
                              <p:par>
                                <p:cTn id="11" presetID="10" presetClass="exit" presetSubtype="0" fill="hold" nodeType="withEffect">
                                  <p:stCondLst>
                                    <p:cond delay="0"/>
                                  </p:stCondLst>
                                  <p:childTnLst>
                                    <p:animEffect transition="out" filter="fade">
                                      <p:cBhvr>
                                        <p:cTn id="12" dur="500"/>
                                        <p:tgtEl>
                                          <p:spTgt spid="25"/>
                                        </p:tgtEl>
                                      </p:cBhvr>
                                    </p:animEffect>
                                    <p:set>
                                      <p:cBhvr>
                                        <p:cTn id="13" dur="1" fill="hold">
                                          <p:stCondLst>
                                            <p:cond delay="499"/>
                                          </p:stCondLst>
                                        </p:cTn>
                                        <p:tgtEl>
                                          <p:spTgt spid="2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pPr fontAlgn="auto">
              <a:spcAft>
                <a:spcPts val="0"/>
              </a:spcAft>
              <a:defRPr/>
            </a:pPr>
            <a:r>
              <a:rPr lang="en-US" dirty="0" smtClean="0"/>
              <a:t>Objectives</a:t>
            </a:r>
            <a:endParaRPr lang="en-US" dirty="0"/>
          </a:p>
        </p:txBody>
      </p:sp>
      <p:sp>
        <p:nvSpPr>
          <p:cNvPr id="4" name="Rectangle 3"/>
          <p:cNvSpPr/>
          <p:nvPr/>
        </p:nvSpPr>
        <p:spPr>
          <a:xfrm>
            <a:off x="469321" y="2040456"/>
            <a:ext cx="8219166" cy="969444"/>
          </a:xfrm>
          <a:prstGeom prst="rect">
            <a:avLst/>
          </a:prstGeom>
          <a:solidFill>
            <a:srgbClr val="045F7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274320" indent="-274320" fontAlgn="auto">
              <a:spcAft>
                <a:spcPts val="600"/>
              </a:spcAft>
              <a:buFont typeface="Arial"/>
              <a:buChar char="•"/>
              <a:defRPr/>
            </a:pPr>
            <a:r>
              <a:rPr lang="en-US" b="1" dirty="0">
                <a:solidFill>
                  <a:schemeClr val="bg1"/>
                </a:solidFill>
                <a:latin typeface="Century Gothic"/>
                <a:cs typeface="Century Gothic"/>
              </a:rPr>
              <a:t>Provide a definition</a:t>
            </a:r>
            <a:r>
              <a:rPr lang="en-US" dirty="0">
                <a:solidFill>
                  <a:schemeClr val="bg1"/>
                </a:solidFill>
                <a:latin typeface="Century Gothic"/>
                <a:cs typeface="Century Gothic"/>
              </a:rPr>
              <a:t> of fostering children’s </a:t>
            </a:r>
            <a:r>
              <a:rPr lang="en-US" dirty="0" smtClean="0">
                <a:solidFill>
                  <a:schemeClr val="bg1"/>
                </a:solidFill>
                <a:latin typeface="Century Gothic"/>
                <a:cs typeface="Century Gothic"/>
              </a:rPr>
              <a:t>thinking </a:t>
            </a:r>
            <a:r>
              <a:rPr lang="en-US" dirty="0">
                <a:solidFill>
                  <a:schemeClr val="bg1"/>
                </a:solidFill>
                <a:latin typeface="Century Gothic"/>
                <a:cs typeface="Century Gothic"/>
              </a:rPr>
              <a:t>skills.</a:t>
            </a:r>
          </a:p>
        </p:txBody>
      </p:sp>
      <p:sp>
        <p:nvSpPr>
          <p:cNvPr id="5" name="Rectangle 4"/>
          <p:cNvSpPr/>
          <p:nvPr/>
        </p:nvSpPr>
        <p:spPr>
          <a:xfrm>
            <a:off x="469321" y="3141123"/>
            <a:ext cx="8219166" cy="969444"/>
          </a:xfrm>
          <a:prstGeom prst="rect">
            <a:avLst/>
          </a:prstGeom>
          <a:solidFill>
            <a:srgbClr val="BF000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274320" indent="-274320" fontAlgn="auto">
              <a:spcAft>
                <a:spcPts val="600"/>
              </a:spcAft>
              <a:buFont typeface="Arial"/>
              <a:buChar char="•"/>
              <a:defRPr/>
            </a:pPr>
            <a:r>
              <a:rPr lang="en-US" b="1" dirty="0">
                <a:solidFill>
                  <a:schemeClr val="bg1"/>
                </a:solidFill>
                <a:latin typeface="Century Gothic"/>
                <a:cs typeface="Century Gothic"/>
              </a:rPr>
              <a:t>Give examples and strategies </a:t>
            </a:r>
            <a:r>
              <a:rPr lang="en-US" dirty="0">
                <a:solidFill>
                  <a:schemeClr val="bg1"/>
                </a:solidFill>
                <a:latin typeface="Century Gothic"/>
                <a:cs typeface="Century Gothic"/>
              </a:rPr>
              <a:t>for how teachers </a:t>
            </a:r>
            <a:br>
              <a:rPr lang="en-US" dirty="0">
                <a:solidFill>
                  <a:schemeClr val="bg1"/>
                </a:solidFill>
                <a:latin typeface="Century Gothic"/>
                <a:cs typeface="Century Gothic"/>
              </a:rPr>
            </a:br>
            <a:r>
              <a:rPr lang="en-US" dirty="0">
                <a:solidFill>
                  <a:schemeClr val="bg1"/>
                </a:solidFill>
                <a:latin typeface="Century Gothic"/>
                <a:cs typeface="Century Gothic"/>
              </a:rPr>
              <a:t>can foster children’s thinking skills in the classroom.</a:t>
            </a:r>
          </a:p>
        </p:txBody>
      </p:sp>
      <p:sp>
        <p:nvSpPr>
          <p:cNvPr id="6" name="Rectangle 5"/>
          <p:cNvSpPr/>
          <p:nvPr/>
        </p:nvSpPr>
        <p:spPr>
          <a:xfrm>
            <a:off x="469321" y="4241790"/>
            <a:ext cx="8219166" cy="969444"/>
          </a:xfrm>
          <a:prstGeom prst="rect">
            <a:avLst/>
          </a:prstGeom>
          <a:solidFill>
            <a:srgbClr val="4AA13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274320" indent="-274320" fontAlgn="auto">
              <a:spcAft>
                <a:spcPts val="600"/>
              </a:spcAft>
              <a:buFont typeface="Arial"/>
              <a:buChar char="•"/>
              <a:defRPr/>
            </a:pPr>
            <a:r>
              <a:rPr lang="en-US" b="1" dirty="0">
                <a:solidFill>
                  <a:schemeClr val="bg1"/>
                </a:solidFill>
                <a:latin typeface="Century Gothic"/>
                <a:cs typeface="Century Gothic"/>
              </a:rPr>
              <a:t>Connect</a:t>
            </a:r>
            <a:r>
              <a:rPr lang="en-US" dirty="0">
                <a:solidFill>
                  <a:schemeClr val="bg1"/>
                </a:solidFill>
                <a:latin typeface="Century Gothic"/>
                <a:cs typeface="Century Gothic"/>
              </a:rPr>
              <a:t> fostering children’s thinking skills to the Head Start Child Development and Early Learning Framework.</a:t>
            </a:r>
          </a:p>
        </p:txBody>
      </p:sp>
      <p:sp>
        <p:nvSpPr>
          <p:cNvPr id="7" name="Rectangle 6"/>
          <p:cNvSpPr/>
          <p:nvPr/>
        </p:nvSpPr>
        <p:spPr>
          <a:xfrm>
            <a:off x="469321" y="5342456"/>
            <a:ext cx="8219166" cy="969444"/>
          </a:xfrm>
          <a:prstGeom prst="rect">
            <a:avLst/>
          </a:prstGeom>
          <a:solidFill>
            <a:srgbClr val="6C91C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274320" indent="-274320" fontAlgn="auto">
              <a:spcAft>
                <a:spcPts val="600"/>
              </a:spcAft>
              <a:buFont typeface="Arial"/>
              <a:buChar char="•"/>
              <a:defRPr/>
            </a:pPr>
            <a:r>
              <a:rPr lang="en-US" b="1" dirty="0">
                <a:solidFill>
                  <a:schemeClr val="bg1"/>
                </a:solidFill>
                <a:latin typeface="Century Gothic"/>
                <a:cs typeface="Century Gothic"/>
              </a:rPr>
              <a:t>Provide suggestions </a:t>
            </a:r>
            <a:r>
              <a:rPr lang="en-US" dirty="0">
                <a:solidFill>
                  <a:schemeClr val="bg1"/>
                </a:solidFill>
                <a:latin typeface="Century Gothic"/>
                <a:cs typeface="Century Gothic"/>
              </a:rPr>
              <a:t>for teachers on how to improve their ability to foster children’s thinking skills.</a:t>
            </a:r>
          </a:p>
        </p:txBody>
      </p:sp>
    </p:spTree>
    <p:extLst>
      <p:ext uri="{BB962C8B-B14F-4D97-AF65-F5344CB8AC3E}">
        <p14:creationId xmlns:p14="http://schemas.microsoft.com/office/powerpoint/2010/main" val="349469369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pPr fontAlgn="auto">
              <a:spcAft>
                <a:spcPts val="0"/>
              </a:spcAft>
              <a:defRPr/>
            </a:pPr>
            <a:r>
              <a:rPr lang="en-US" dirty="0" smtClean="0"/>
              <a:t>Fostering Children’s Thinking Skills</a:t>
            </a:r>
            <a:endParaRPr lang="en-US" dirty="0"/>
          </a:p>
        </p:txBody>
      </p:sp>
      <p:sp>
        <p:nvSpPr>
          <p:cNvPr id="2" name="Content Placeholder 1"/>
          <p:cNvSpPr>
            <a:spLocks noGrp="1"/>
          </p:cNvSpPr>
          <p:nvPr>
            <p:ph idx="1"/>
          </p:nvPr>
        </p:nvSpPr>
        <p:spPr>
          <a:xfrm>
            <a:off x="457200" y="1828800"/>
            <a:ext cx="8352520" cy="4724401"/>
          </a:xfrm>
        </p:spPr>
        <p:txBody>
          <a:bodyPr>
            <a:normAutofit lnSpcReduction="10000"/>
          </a:bodyPr>
          <a:lstStyle/>
          <a:p>
            <a:pPr marL="0" indent="0" fontAlgn="auto">
              <a:buNone/>
              <a:defRPr/>
            </a:pPr>
            <a:r>
              <a:rPr lang="en-US" sz="3100" dirty="0" smtClean="0"/>
              <a:t>What does it look like? </a:t>
            </a:r>
          </a:p>
          <a:p>
            <a:pPr marL="256032" lvl="1" indent="-256032" fontAlgn="auto">
              <a:lnSpc>
                <a:spcPct val="120000"/>
              </a:lnSpc>
              <a:spcBef>
                <a:spcPts val="0"/>
              </a:spcBef>
              <a:spcAft>
                <a:spcPts val="1200"/>
              </a:spcAft>
              <a:buFont typeface="Arial"/>
              <a:buChar char="•"/>
              <a:defRPr/>
            </a:pPr>
            <a:r>
              <a:rPr lang="en-US" sz="2400" dirty="0" smtClean="0"/>
              <a:t>Classroom interactions that focus on “big ideas” </a:t>
            </a:r>
            <a:br>
              <a:rPr lang="en-US" sz="2400" dirty="0" smtClean="0"/>
            </a:br>
            <a:r>
              <a:rPr lang="en-US" sz="2400" dirty="0" smtClean="0"/>
              <a:t>and deepen children’s knowledge of the world around them.</a:t>
            </a:r>
          </a:p>
          <a:p>
            <a:pPr marL="256032" lvl="1" indent="-256032" fontAlgn="auto">
              <a:lnSpc>
                <a:spcPct val="120000"/>
              </a:lnSpc>
              <a:spcBef>
                <a:spcPts val="0"/>
              </a:spcBef>
              <a:buFont typeface="Arial"/>
              <a:buChar char="•"/>
              <a:defRPr/>
            </a:pPr>
            <a:r>
              <a:rPr lang="en-US" sz="2400" dirty="0"/>
              <a:t>C</a:t>
            </a:r>
            <a:r>
              <a:rPr lang="en-US" sz="2400" dirty="0" smtClean="0"/>
              <a:t>hildren’s thinking skills can be fostered during interactions that involve:</a:t>
            </a:r>
          </a:p>
          <a:p>
            <a:pPr marL="530352" lvl="2" indent="-256032" fontAlgn="auto">
              <a:lnSpc>
                <a:spcPct val="120000"/>
              </a:lnSpc>
              <a:spcBef>
                <a:spcPts val="0"/>
              </a:spcBef>
              <a:buFont typeface="Lucida Grande"/>
              <a:buChar char="−"/>
              <a:defRPr/>
            </a:pPr>
            <a:r>
              <a:rPr lang="en-US" sz="1900" dirty="0" smtClean="0"/>
              <a:t>Using the scientific method</a:t>
            </a:r>
          </a:p>
          <a:p>
            <a:pPr marL="530352" lvl="2" indent="-256032" fontAlgn="auto">
              <a:lnSpc>
                <a:spcPct val="120000"/>
              </a:lnSpc>
              <a:spcBef>
                <a:spcPts val="0"/>
              </a:spcBef>
              <a:buFont typeface="Lucida Grande"/>
              <a:buChar char="−"/>
              <a:defRPr/>
            </a:pPr>
            <a:r>
              <a:rPr lang="en-US" sz="1900" dirty="0" smtClean="0"/>
              <a:t>Problem-solving</a:t>
            </a:r>
          </a:p>
          <a:p>
            <a:pPr marL="530352" lvl="2" indent="-256032" fontAlgn="auto">
              <a:lnSpc>
                <a:spcPct val="120000"/>
              </a:lnSpc>
              <a:spcBef>
                <a:spcPts val="0"/>
              </a:spcBef>
              <a:buFont typeface="Lucida Grande"/>
              <a:buChar char="−"/>
              <a:defRPr/>
            </a:pPr>
            <a:r>
              <a:rPr lang="en-US" sz="1900" dirty="0" smtClean="0"/>
              <a:t>Applying knowledge</a:t>
            </a:r>
          </a:p>
          <a:p>
            <a:pPr marL="0" indent="0" fontAlgn="auto">
              <a:lnSpc>
                <a:spcPct val="120000"/>
              </a:lnSpc>
              <a:buNone/>
              <a:defRPr/>
            </a:pPr>
            <a:r>
              <a:rPr lang="en-US" sz="3100" dirty="0" smtClean="0"/>
              <a:t>What does it </a:t>
            </a:r>
            <a:r>
              <a:rPr lang="en-US" sz="3100" u="sng" dirty="0" smtClean="0"/>
              <a:t>NOT</a:t>
            </a:r>
            <a:r>
              <a:rPr lang="en-US" sz="3100" dirty="0" smtClean="0"/>
              <a:t> look like? </a:t>
            </a:r>
          </a:p>
          <a:p>
            <a:pPr marL="256032" lvl="1" indent="-256032" fontAlgn="auto">
              <a:lnSpc>
                <a:spcPct val="120000"/>
              </a:lnSpc>
              <a:spcBef>
                <a:spcPts val="0"/>
              </a:spcBef>
              <a:buFont typeface="Arial"/>
              <a:buChar char="•"/>
              <a:defRPr/>
            </a:pPr>
            <a:r>
              <a:rPr lang="en-US" sz="2400" b="1" dirty="0" smtClean="0">
                <a:solidFill>
                  <a:srgbClr val="0A479B"/>
                </a:solidFill>
              </a:rPr>
              <a:t>Drilling children on facts or skills.</a:t>
            </a:r>
            <a:endParaRPr lang="en-US" b="1" dirty="0">
              <a:solidFill>
                <a:srgbClr val="0A479B"/>
              </a:solidFill>
            </a:endParaRPr>
          </a:p>
        </p:txBody>
      </p:sp>
    </p:spTree>
    <p:extLst>
      <p:ext uri="{BB962C8B-B14F-4D97-AF65-F5344CB8AC3E}">
        <p14:creationId xmlns:p14="http://schemas.microsoft.com/office/powerpoint/2010/main" val="1749257385"/>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535164" y="1983381"/>
            <a:ext cx="8033597" cy="2510465"/>
          </a:xfrm>
          <a:prstGeom prst="rect">
            <a:avLst/>
          </a:prstGeom>
          <a:solidFill>
            <a:srgbClr val="045F7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itle 2"/>
          <p:cNvSpPr>
            <a:spLocks noGrp="1"/>
          </p:cNvSpPr>
          <p:nvPr>
            <p:ph type="title"/>
          </p:nvPr>
        </p:nvSpPr>
        <p:spPr>
          <a:xfrm>
            <a:off x="225025" y="457200"/>
            <a:ext cx="8763000" cy="1054100"/>
          </a:xfrm>
        </p:spPr>
        <p:txBody>
          <a:bodyPr>
            <a:noAutofit/>
          </a:bodyPr>
          <a:lstStyle/>
          <a:p>
            <a:pPr fontAlgn="auto">
              <a:spcAft>
                <a:spcPts val="0"/>
              </a:spcAft>
              <a:defRPr/>
            </a:pPr>
            <a:r>
              <a:rPr lang="en-US" sz="3200" dirty="0" smtClean="0"/>
              <a:t>Fostering children’s thinking skills </a:t>
            </a:r>
            <a:br>
              <a:rPr lang="en-US" sz="3200" dirty="0" smtClean="0"/>
            </a:br>
            <a:r>
              <a:rPr lang="en-US" sz="3200" dirty="0" smtClean="0"/>
              <a:t>BY </a:t>
            </a:r>
            <a:r>
              <a:rPr lang="en-US" sz="3200" b="1" dirty="0" smtClean="0"/>
              <a:t>USING THE Scientific METHOD</a:t>
            </a:r>
            <a:endParaRPr lang="en-US" sz="3200" b="1" dirty="0"/>
          </a:p>
        </p:txBody>
      </p:sp>
      <p:sp>
        <p:nvSpPr>
          <p:cNvPr id="7" name="Content Placeholder 1"/>
          <p:cNvSpPr>
            <a:spLocks noGrp="1"/>
          </p:cNvSpPr>
          <p:nvPr>
            <p:ph idx="1"/>
          </p:nvPr>
        </p:nvSpPr>
        <p:spPr>
          <a:xfrm>
            <a:off x="635000" y="2298700"/>
            <a:ext cx="7886700" cy="1028700"/>
          </a:xfrm>
        </p:spPr>
        <p:txBody>
          <a:bodyPr/>
          <a:lstStyle/>
          <a:p>
            <a:pPr marL="0" indent="0">
              <a:buNone/>
              <a:defRPr/>
            </a:pPr>
            <a:r>
              <a:rPr lang="en-US" sz="2800" dirty="0">
                <a:solidFill>
                  <a:srgbClr val="FFFFFF"/>
                </a:solidFill>
              </a:rPr>
              <a:t>Provide tasks where children can </a:t>
            </a:r>
            <a:r>
              <a:rPr lang="en-US" sz="2800" b="1" dirty="0">
                <a:solidFill>
                  <a:srgbClr val="FFFFFF"/>
                </a:solidFill>
              </a:rPr>
              <a:t>observe, predict</a:t>
            </a:r>
            <a:r>
              <a:rPr lang="en-US" sz="2800" dirty="0">
                <a:solidFill>
                  <a:srgbClr val="FFFFFF"/>
                </a:solidFill>
              </a:rPr>
              <a:t>, and </a:t>
            </a:r>
            <a:r>
              <a:rPr lang="en-US" sz="2800" b="1" dirty="0">
                <a:solidFill>
                  <a:srgbClr val="FFFFFF"/>
                </a:solidFill>
              </a:rPr>
              <a:t>experiment.</a:t>
            </a:r>
          </a:p>
        </p:txBody>
      </p:sp>
      <p:pic>
        <p:nvPicPr>
          <p:cNvPr id="4" name="Picture 3" descr="GUM SPRINGS 115  2012-08-14.jpg"/>
          <p:cNvPicPr>
            <a:picLocks noChangeAspect="1"/>
          </p:cNvPicPr>
          <p:nvPr/>
        </p:nvPicPr>
        <p:blipFill rotWithShape="1">
          <a:blip r:embed="rId3" cstate="print">
            <a:extLst>
              <a:ext uri="{28A0092B-C50C-407E-A947-70E740481C1C}">
                <a14:useLocalDpi xmlns:a14="http://schemas.microsoft.com/office/drawing/2010/main" val="0"/>
              </a:ext>
            </a:extLst>
          </a:blip>
          <a:srcRect l="5521" b="1706"/>
          <a:stretch/>
        </p:blipFill>
        <p:spPr>
          <a:xfrm>
            <a:off x="711525" y="3602842"/>
            <a:ext cx="3764779" cy="2594241"/>
          </a:xfrm>
          <a:prstGeom prst="rect">
            <a:avLst/>
          </a:prstGeom>
        </p:spPr>
      </p:pic>
      <p:pic>
        <p:nvPicPr>
          <p:cNvPr id="5" name="Picture 4" descr="GUADALUPE ROMANDA CLASS 27.jpg"/>
          <p:cNvPicPr>
            <a:picLocks noChangeAspect="1"/>
          </p:cNvPicPr>
          <p:nvPr/>
        </p:nvPicPr>
        <p:blipFill rotWithShape="1">
          <a:blip r:embed="rId4">
            <a:extLst>
              <a:ext uri="{28A0092B-C50C-407E-A947-70E740481C1C}">
                <a14:useLocalDpi xmlns:a14="http://schemas.microsoft.com/office/drawing/2010/main" val="0"/>
              </a:ext>
            </a:extLst>
          </a:blip>
          <a:srcRect l="13211" r="5582"/>
          <a:stretch/>
        </p:blipFill>
        <p:spPr>
          <a:xfrm>
            <a:off x="4584385" y="3593948"/>
            <a:ext cx="3764779" cy="2607778"/>
          </a:xfrm>
          <a:prstGeom prst="rect">
            <a:avLst/>
          </a:prstGeom>
        </p:spPr>
      </p:pic>
    </p:spTree>
    <p:extLst>
      <p:ext uri="{BB962C8B-B14F-4D97-AF65-F5344CB8AC3E}">
        <p14:creationId xmlns:p14="http://schemas.microsoft.com/office/powerpoint/2010/main" val="825079962"/>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535164" y="1983381"/>
            <a:ext cx="8033597" cy="2510465"/>
          </a:xfrm>
          <a:prstGeom prst="rect">
            <a:avLst/>
          </a:prstGeom>
          <a:solidFill>
            <a:srgbClr val="BF000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itle 2"/>
          <p:cNvSpPr>
            <a:spLocks noGrp="1"/>
          </p:cNvSpPr>
          <p:nvPr>
            <p:ph type="title"/>
          </p:nvPr>
        </p:nvSpPr>
        <p:spPr/>
        <p:txBody>
          <a:bodyPr>
            <a:noAutofit/>
          </a:bodyPr>
          <a:lstStyle/>
          <a:p>
            <a:pPr fontAlgn="auto">
              <a:spcAft>
                <a:spcPts val="0"/>
              </a:spcAft>
              <a:defRPr/>
            </a:pPr>
            <a:r>
              <a:rPr lang="en-US" sz="3200" dirty="0"/>
              <a:t>Fostering children’s thinking skills </a:t>
            </a:r>
            <a:r>
              <a:rPr lang="en-US" sz="3200" dirty="0" smtClean="0"/>
              <a:t>BY </a:t>
            </a:r>
            <a:r>
              <a:rPr lang="en-US" sz="3200" b="1" dirty="0" smtClean="0"/>
              <a:t>problem solving</a:t>
            </a:r>
            <a:endParaRPr lang="en-US" sz="3200" b="1" dirty="0"/>
          </a:p>
        </p:txBody>
      </p:sp>
      <p:sp>
        <p:nvSpPr>
          <p:cNvPr id="7" name="Content Placeholder 1"/>
          <p:cNvSpPr txBox="1">
            <a:spLocks/>
          </p:cNvSpPr>
          <p:nvPr/>
        </p:nvSpPr>
        <p:spPr>
          <a:xfrm>
            <a:off x="635000" y="2298700"/>
            <a:ext cx="7886700" cy="1028700"/>
          </a:xfrm>
          <a:prstGeom prst="rect">
            <a:avLst/>
          </a:prstGeom>
        </p:spPr>
        <p:txBody>
          <a:bodyPr vert="horz" lIns="91440" tIns="45720" rIns="91440" bIns="45720" rtlCol="0">
            <a:normAutofit lnSpcReduction="10000"/>
          </a:bodyPr>
          <a:lstStyle>
            <a:lvl1pPr marL="457200" indent="-457200" algn="l" defTabSz="457200" rtl="0" eaLnBrk="1" latinLnBrk="0" hangingPunct="1">
              <a:spcBef>
                <a:spcPts val="768"/>
              </a:spcBef>
              <a:buFont typeface="Arial"/>
              <a:buChar char="•"/>
              <a:defRPr sz="3200" kern="1200">
                <a:solidFill>
                  <a:schemeClr val="tx1"/>
                </a:solidFill>
                <a:latin typeface="Century Gothic"/>
                <a:ea typeface="+mn-ea"/>
                <a:cs typeface="Century Gothic"/>
              </a:defRPr>
            </a:lvl1pPr>
            <a:lvl2pPr marL="457200" indent="-283464" algn="l" defTabSz="457200" rtl="0" eaLnBrk="1" latinLnBrk="0" hangingPunct="1">
              <a:spcBef>
                <a:spcPct val="20000"/>
              </a:spcBef>
              <a:buFont typeface="Arial"/>
              <a:buChar char="–"/>
              <a:defRPr sz="2800" kern="1200">
                <a:solidFill>
                  <a:schemeClr val="tx1"/>
                </a:solidFill>
                <a:latin typeface="Century Gothic"/>
                <a:ea typeface="+mn-ea"/>
                <a:cs typeface="Century Gothic"/>
              </a:defRPr>
            </a:lvl2pPr>
            <a:lvl3pPr marL="914400" indent="-228600" algn="l" defTabSz="457200" rtl="0" eaLnBrk="1" latinLnBrk="0" hangingPunct="1">
              <a:spcBef>
                <a:spcPct val="20000"/>
              </a:spcBef>
              <a:buFont typeface="Arial"/>
              <a:buChar char="•"/>
              <a:defRPr sz="2400" kern="1200">
                <a:solidFill>
                  <a:schemeClr val="tx1"/>
                </a:solidFill>
                <a:latin typeface="Century Gothic"/>
                <a:ea typeface="+mn-ea"/>
                <a:cs typeface="Century Gothic"/>
              </a:defRPr>
            </a:lvl3pPr>
            <a:lvl4pPr marL="1600200" indent="-228600" algn="l" defTabSz="457200" rtl="0" eaLnBrk="1" latinLnBrk="0" hangingPunct="1">
              <a:spcBef>
                <a:spcPct val="20000"/>
              </a:spcBef>
              <a:buFont typeface="Arial"/>
              <a:buChar char="–"/>
              <a:defRPr sz="2000" kern="1200">
                <a:solidFill>
                  <a:schemeClr val="tx1"/>
                </a:solidFill>
                <a:latin typeface="Century Gothic"/>
                <a:ea typeface="+mn-ea"/>
                <a:cs typeface="Century Gothic"/>
              </a:defRPr>
            </a:lvl4pPr>
            <a:lvl5pPr marL="2057400" indent="-228600" algn="l" defTabSz="457200" rtl="0" eaLnBrk="1" latinLnBrk="0" hangingPunct="1">
              <a:spcBef>
                <a:spcPct val="20000"/>
              </a:spcBef>
              <a:buFont typeface="Arial"/>
              <a:buChar char="»"/>
              <a:defRPr sz="2000" kern="1200">
                <a:solidFill>
                  <a:schemeClr val="tx1"/>
                </a:solidFill>
                <a:latin typeface="Century Gothic"/>
                <a:ea typeface="+mn-ea"/>
                <a:cs typeface="Century Gothic"/>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fontAlgn="auto">
              <a:lnSpc>
                <a:spcPct val="114000"/>
              </a:lnSpc>
              <a:buNone/>
              <a:defRPr/>
            </a:pPr>
            <a:r>
              <a:rPr lang="en-US" sz="2800" dirty="0">
                <a:solidFill>
                  <a:srgbClr val="FFFFFF"/>
                </a:solidFill>
              </a:rPr>
              <a:t>Create opportunities for children to </a:t>
            </a:r>
            <a:r>
              <a:rPr lang="en-US" sz="2800" b="1" dirty="0">
                <a:solidFill>
                  <a:srgbClr val="FFFFFF"/>
                </a:solidFill>
              </a:rPr>
              <a:t>brainstorm, </a:t>
            </a:r>
            <a:r>
              <a:rPr lang="en-US" sz="2800" b="1" dirty="0" smtClean="0">
                <a:solidFill>
                  <a:srgbClr val="FFFFFF"/>
                </a:solidFill>
              </a:rPr>
              <a:t>plan, </a:t>
            </a:r>
            <a:r>
              <a:rPr lang="en-US" sz="2800" dirty="0">
                <a:solidFill>
                  <a:srgbClr val="FFFFFF"/>
                </a:solidFill>
              </a:rPr>
              <a:t>and</a:t>
            </a:r>
            <a:r>
              <a:rPr lang="en-US" sz="2800" b="1" dirty="0">
                <a:solidFill>
                  <a:srgbClr val="FFFFFF"/>
                </a:solidFill>
              </a:rPr>
              <a:t> solve problems.</a:t>
            </a:r>
          </a:p>
        </p:txBody>
      </p:sp>
      <p:pic>
        <p:nvPicPr>
          <p:cNvPr id="2" name="Picture 1" descr="Wapato-Eloise-P164.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7552" y="3688217"/>
            <a:ext cx="3503586" cy="2335724"/>
          </a:xfrm>
          <a:prstGeom prst="rect">
            <a:avLst/>
          </a:prstGeom>
        </p:spPr>
      </p:pic>
      <p:pic>
        <p:nvPicPr>
          <p:cNvPr id="8" name="Picture 7" descr="Wapato-Eloise-P119.jpg"/>
          <p:cNvPicPr>
            <a:picLocks noChangeAspect="1"/>
          </p:cNvPicPr>
          <p:nvPr/>
        </p:nvPicPr>
        <p:blipFill rotWithShape="1">
          <a:blip r:embed="rId4" cstate="print">
            <a:extLst>
              <a:ext uri="{28A0092B-C50C-407E-A947-70E740481C1C}">
                <a14:useLocalDpi xmlns:a14="http://schemas.microsoft.com/office/drawing/2010/main" val="0"/>
              </a:ext>
            </a:extLst>
          </a:blip>
          <a:srcRect t="11551" b="806"/>
          <a:stretch/>
        </p:blipFill>
        <p:spPr>
          <a:xfrm>
            <a:off x="4359206" y="3702037"/>
            <a:ext cx="3977327" cy="2323906"/>
          </a:xfrm>
          <a:prstGeom prst="rect">
            <a:avLst/>
          </a:prstGeom>
        </p:spPr>
      </p:pic>
    </p:spTree>
    <p:extLst>
      <p:ext uri="{BB962C8B-B14F-4D97-AF65-F5344CB8AC3E}">
        <p14:creationId xmlns:p14="http://schemas.microsoft.com/office/powerpoint/2010/main" val="3430736834"/>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535164" y="1983381"/>
            <a:ext cx="8033597" cy="2510465"/>
          </a:xfrm>
          <a:prstGeom prst="rect">
            <a:avLst/>
          </a:prstGeom>
          <a:solidFill>
            <a:srgbClr val="07B22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itle 2"/>
          <p:cNvSpPr>
            <a:spLocks noGrp="1"/>
          </p:cNvSpPr>
          <p:nvPr>
            <p:ph type="title"/>
          </p:nvPr>
        </p:nvSpPr>
        <p:spPr/>
        <p:txBody>
          <a:bodyPr>
            <a:noAutofit/>
          </a:bodyPr>
          <a:lstStyle/>
          <a:p>
            <a:pPr fontAlgn="auto">
              <a:spcAft>
                <a:spcPts val="0"/>
              </a:spcAft>
              <a:defRPr/>
            </a:pPr>
            <a:r>
              <a:rPr lang="en-US" sz="3200" dirty="0"/>
              <a:t>Fostering children’s thinking skills </a:t>
            </a:r>
            <a:r>
              <a:rPr lang="en-US" sz="3200" dirty="0" smtClean="0"/>
              <a:t>BY </a:t>
            </a:r>
            <a:r>
              <a:rPr lang="en-US" sz="3200" b="1" dirty="0" smtClean="0"/>
              <a:t>APPLYING KNOWLEDGE</a:t>
            </a:r>
            <a:endParaRPr lang="en-US" sz="3200" b="1" dirty="0"/>
          </a:p>
        </p:txBody>
      </p:sp>
      <p:sp>
        <p:nvSpPr>
          <p:cNvPr id="7" name="Content Placeholder 1"/>
          <p:cNvSpPr txBox="1">
            <a:spLocks/>
          </p:cNvSpPr>
          <p:nvPr/>
        </p:nvSpPr>
        <p:spPr>
          <a:xfrm>
            <a:off x="635000" y="2239039"/>
            <a:ext cx="7886700" cy="1371600"/>
          </a:xfrm>
          <a:prstGeom prst="rect">
            <a:avLst/>
          </a:prstGeom>
        </p:spPr>
        <p:txBody>
          <a:bodyPr vert="horz" lIns="91440" tIns="45720" rIns="91440" bIns="45720" rtlCol="0">
            <a:normAutofit/>
          </a:bodyPr>
          <a:lstStyle>
            <a:lvl1pPr marL="457200" indent="-457200" algn="l" defTabSz="457200" rtl="0" eaLnBrk="1" latinLnBrk="0" hangingPunct="1">
              <a:spcBef>
                <a:spcPts val="768"/>
              </a:spcBef>
              <a:buFont typeface="Arial"/>
              <a:buChar char="•"/>
              <a:defRPr sz="3200" kern="1200">
                <a:solidFill>
                  <a:schemeClr val="tx1"/>
                </a:solidFill>
                <a:latin typeface="Century Gothic"/>
                <a:ea typeface="+mn-ea"/>
                <a:cs typeface="Century Gothic"/>
              </a:defRPr>
            </a:lvl1pPr>
            <a:lvl2pPr marL="457200" indent="-283464" algn="l" defTabSz="457200" rtl="0" eaLnBrk="1" latinLnBrk="0" hangingPunct="1">
              <a:spcBef>
                <a:spcPct val="20000"/>
              </a:spcBef>
              <a:buFont typeface="Arial"/>
              <a:buChar char="–"/>
              <a:defRPr sz="2800" kern="1200">
                <a:solidFill>
                  <a:schemeClr val="tx1"/>
                </a:solidFill>
                <a:latin typeface="Century Gothic"/>
                <a:ea typeface="+mn-ea"/>
                <a:cs typeface="Century Gothic"/>
              </a:defRPr>
            </a:lvl2pPr>
            <a:lvl3pPr marL="914400" indent="-228600" algn="l" defTabSz="457200" rtl="0" eaLnBrk="1" latinLnBrk="0" hangingPunct="1">
              <a:spcBef>
                <a:spcPct val="20000"/>
              </a:spcBef>
              <a:buFont typeface="Arial"/>
              <a:buChar char="•"/>
              <a:defRPr sz="2400" kern="1200">
                <a:solidFill>
                  <a:schemeClr val="tx1"/>
                </a:solidFill>
                <a:latin typeface="Century Gothic"/>
                <a:ea typeface="+mn-ea"/>
                <a:cs typeface="Century Gothic"/>
              </a:defRPr>
            </a:lvl3pPr>
            <a:lvl4pPr marL="1600200" indent="-228600" algn="l" defTabSz="457200" rtl="0" eaLnBrk="1" latinLnBrk="0" hangingPunct="1">
              <a:spcBef>
                <a:spcPct val="20000"/>
              </a:spcBef>
              <a:buFont typeface="Arial"/>
              <a:buChar char="–"/>
              <a:defRPr sz="2000" kern="1200">
                <a:solidFill>
                  <a:schemeClr val="tx1"/>
                </a:solidFill>
                <a:latin typeface="Century Gothic"/>
                <a:ea typeface="+mn-ea"/>
                <a:cs typeface="Century Gothic"/>
              </a:defRPr>
            </a:lvl4pPr>
            <a:lvl5pPr marL="2057400" indent="-228600" algn="l" defTabSz="457200" rtl="0" eaLnBrk="1" latinLnBrk="0" hangingPunct="1">
              <a:spcBef>
                <a:spcPct val="20000"/>
              </a:spcBef>
              <a:buFont typeface="Arial"/>
              <a:buChar char="»"/>
              <a:defRPr sz="2000" kern="1200">
                <a:solidFill>
                  <a:schemeClr val="tx1"/>
                </a:solidFill>
                <a:latin typeface="Century Gothic"/>
                <a:ea typeface="+mn-ea"/>
                <a:cs typeface="Century Gothic"/>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fontAlgn="auto">
              <a:spcAft>
                <a:spcPts val="0"/>
              </a:spcAft>
              <a:buNone/>
              <a:defRPr/>
            </a:pPr>
            <a:r>
              <a:rPr lang="en-US" sz="2800" dirty="0">
                <a:solidFill>
                  <a:srgbClr val="FFFFFF"/>
                </a:solidFill>
              </a:rPr>
              <a:t>Build on children’s natural curiosity by </a:t>
            </a:r>
            <a:r>
              <a:rPr lang="en-US" sz="2800" b="1" dirty="0">
                <a:solidFill>
                  <a:srgbClr val="FFFFFF"/>
                </a:solidFill>
              </a:rPr>
              <a:t>drawing upon their everyday experiences </a:t>
            </a:r>
            <a:r>
              <a:rPr lang="en-US" sz="2800" dirty="0">
                <a:solidFill>
                  <a:srgbClr val="FFFFFF"/>
                </a:solidFill>
              </a:rPr>
              <a:t>and</a:t>
            </a:r>
            <a:r>
              <a:rPr lang="en-US" sz="2800" b="1" dirty="0">
                <a:solidFill>
                  <a:srgbClr val="FFFFFF"/>
                </a:solidFill>
              </a:rPr>
              <a:t> connecting previous knowledge.</a:t>
            </a:r>
          </a:p>
        </p:txBody>
      </p:sp>
      <p:pic>
        <p:nvPicPr>
          <p:cNvPr id="5" name="Picture 4" descr="Cook Inlet-Stacey-053 03163614.jpg"/>
          <p:cNvPicPr>
            <a:picLocks noChangeAspect="1"/>
          </p:cNvPicPr>
          <p:nvPr/>
        </p:nvPicPr>
        <p:blipFill rotWithShape="1">
          <a:blip r:embed="rId3">
            <a:extLst>
              <a:ext uri="{28A0092B-C50C-407E-A947-70E740481C1C}">
                <a14:useLocalDpi xmlns:a14="http://schemas.microsoft.com/office/drawing/2010/main" val="0"/>
              </a:ext>
            </a:extLst>
          </a:blip>
          <a:srcRect l="29518" t="3605" r="6537"/>
          <a:stretch/>
        </p:blipFill>
        <p:spPr>
          <a:xfrm>
            <a:off x="5250716" y="3750219"/>
            <a:ext cx="3162362" cy="2681539"/>
          </a:xfrm>
          <a:prstGeom prst="rect">
            <a:avLst/>
          </a:prstGeom>
        </p:spPr>
      </p:pic>
      <p:pic>
        <p:nvPicPr>
          <p:cNvPr id="8" name="Picture 7" descr="Cook Inlet-Stacey-030 02204101.jpg"/>
          <p:cNvPicPr>
            <a:picLocks noChangeAspect="1"/>
          </p:cNvPicPr>
          <p:nvPr/>
        </p:nvPicPr>
        <p:blipFill rotWithShape="1">
          <a:blip r:embed="rId4">
            <a:extLst>
              <a:ext uri="{28A0092B-C50C-407E-A947-70E740481C1C}">
                <a14:useLocalDpi xmlns:a14="http://schemas.microsoft.com/office/drawing/2010/main" val="0"/>
              </a:ext>
            </a:extLst>
          </a:blip>
          <a:srcRect l="6562" r="2495"/>
          <a:stretch/>
        </p:blipFill>
        <p:spPr>
          <a:xfrm>
            <a:off x="695299" y="3750219"/>
            <a:ext cx="4333795" cy="2680480"/>
          </a:xfrm>
          <a:prstGeom prst="rect">
            <a:avLst/>
          </a:prstGeom>
        </p:spPr>
      </p:pic>
    </p:spTree>
    <p:extLst>
      <p:ext uri="{BB962C8B-B14F-4D97-AF65-F5344CB8AC3E}">
        <p14:creationId xmlns:p14="http://schemas.microsoft.com/office/powerpoint/2010/main" val="670134833"/>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457200" y="2670175"/>
            <a:ext cx="5013852" cy="1673225"/>
          </a:xfrm>
          <a:prstGeom prst="rect">
            <a:avLst/>
          </a:prstGeom>
          <a:solidFill>
            <a:srgbClr val="07B22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itle 2"/>
          <p:cNvSpPr>
            <a:spLocks noGrp="1"/>
          </p:cNvSpPr>
          <p:nvPr>
            <p:ph type="title"/>
          </p:nvPr>
        </p:nvSpPr>
        <p:spPr/>
        <p:txBody>
          <a:bodyPr>
            <a:noAutofit/>
          </a:bodyPr>
          <a:lstStyle/>
          <a:p>
            <a:r>
              <a:rPr lang="en-US" sz="3300" dirty="0" smtClean="0"/>
              <a:t>THE HEAD START CHILD DEVELOPMENT AND EARLY LEARNING FRAMEWORK</a:t>
            </a:r>
            <a:endParaRPr lang="en-US" sz="3300" dirty="0"/>
          </a:p>
        </p:txBody>
      </p:sp>
      <p:sp>
        <p:nvSpPr>
          <p:cNvPr id="2" name="Content Placeholder 1"/>
          <p:cNvSpPr>
            <a:spLocks noGrp="1"/>
          </p:cNvSpPr>
          <p:nvPr>
            <p:ph sz="half" idx="1"/>
          </p:nvPr>
        </p:nvSpPr>
        <p:spPr>
          <a:xfrm>
            <a:off x="580493" y="2724150"/>
            <a:ext cx="4767266" cy="1619250"/>
          </a:xfrm>
        </p:spPr>
        <p:txBody>
          <a:bodyPr>
            <a:normAutofit/>
          </a:bodyPr>
          <a:lstStyle/>
          <a:p>
            <a:pPr marL="0" indent="0">
              <a:spcAft>
                <a:spcPts val="600"/>
              </a:spcAft>
              <a:buNone/>
            </a:pPr>
            <a:r>
              <a:rPr lang="en-US" sz="2400" dirty="0" smtClean="0">
                <a:solidFill>
                  <a:schemeClr val="bg1"/>
                </a:solidFill>
              </a:rPr>
              <a:t>The scientific </a:t>
            </a:r>
            <a:r>
              <a:rPr lang="en-US" sz="2400" dirty="0">
                <a:solidFill>
                  <a:schemeClr val="bg1"/>
                </a:solidFill>
              </a:rPr>
              <a:t>m</a:t>
            </a:r>
            <a:r>
              <a:rPr lang="en-US" sz="2400" dirty="0" smtClean="0">
                <a:solidFill>
                  <a:schemeClr val="bg1"/>
                </a:solidFill>
              </a:rPr>
              <a:t>ethod </a:t>
            </a:r>
            <a:br>
              <a:rPr lang="en-US" sz="2400" dirty="0" smtClean="0">
                <a:solidFill>
                  <a:schemeClr val="bg1"/>
                </a:solidFill>
              </a:rPr>
            </a:br>
            <a:r>
              <a:rPr lang="en-US" sz="2400" dirty="0" smtClean="0">
                <a:solidFill>
                  <a:schemeClr val="bg1"/>
                </a:solidFill>
              </a:rPr>
              <a:t>can be incorporated </a:t>
            </a:r>
            <a:r>
              <a:rPr lang="en-US" sz="2400" b="1" dirty="0" smtClean="0">
                <a:solidFill>
                  <a:schemeClr val="bg1"/>
                </a:solidFill>
              </a:rPr>
              <a:t>within many areas of the framework.</a:t>
            </a:r>
            <a:endParaRPr lang="en-US" sz="2200" dirty="0" smtClean="0">
              <a:solidFill>
                <a:schemeClr val="bg1"/>
              </a:solidFill>
            </a:endParaRPr>
          </a:p>
        </p:txBody>
      </p:sp>
      <p:sp>
        <p:nvSpPr>
          <p:cNvPr id="4" name="TextBox 3"/>
          <p:cNvSpPr txBox="1"/>
          <p:nvPr/>
        </p:nvSpPr>
        <p:spPr>
          <a:xfrm>
            <a:off x="762000" y="4441954"/>
            <a:ext cx="4724400" cy="1867178"/>
          </a:xfrm>
          <a:prstGeom prst="rect">
            <a:avLst/>
          </a:prstGeom>
          <a:noFill/>
        </p:spPr>
        <p:txBody>
          <a:bodyPr wrap="square" rtlCol="0">
            <a:spAutoFit/>
          </a:bodyPr>
          <a:lstStyle/>
          <a:p>
            <a:pPr marL="0" indent="0" fontAlgn="auto">
              <a:spcBef>
                <a:spcPts val="200"/>
              </a:spcBef>
              <a:buNone/>
              <a:defRPr/>
            </a:pPr>
            <a:r>
              <a:rPr lang="en-US" sz="1700" dirty="0">
                <a:latin typeface="Century Gothic"/>
                <a:cs typeface="Century Gothic"/>
              </a:rPr>
              <a:t>Some examples are:</a:t>
            </a:r>
          </a:p>
          <a:p>
            <a:pPr marL="164592" lvl="1" indent="-164592">
              <a:spcBef>
                <a:spcPts val="800"/>
              </a:spcBef>
              <a:buSzPct val="80000"/>
              <a:buFont typeface="Arial"/>
              <a:buChar char="•"/>
              <a:defRPr/>
            </a:pPr>
            <a:r>
              <a:rPr lang="en-US" sz="1700" dirty="0">
                <a:solidFill>
                  <a:srgbClr val="00AA4F"/>
                </a:solidFill>
                <a:latin typeface="Century Gothic"/>
                <a:cs typeface="Century Gothic"/>
              </a:rPr>
              <a:t>Logic &amp; Reasoning</a:t>
            </a:r>
          </a:p>
          <a:p>
            <a:pPr marL="164592" lvl="1" indent="-164592">
              <a:spcBef>
                <a:spcPts val="200"/>
              </a:spcBef>
              <a:buSzPct val="80000"/>
              <a:buFont typeface="Arial"/>
              <a:buChar char="•"/>
              <a:defRPr/>
            </a:pPr>
            <a:r>
              <a:rPr lang="en-US" sz="1700" dirty="0">
                <a:solidFill>
                  <a:srgbClr val="E1542B"/>
                </a:solidFill>
                <a:latin typeface="Century Gothic"/>
                <a:cs typeface="Century Gothic"/>
              </a:rPr>
              <a:t>Literacy </a:t>
            </a:r>
            <a:r>
              <a:rPr lang="en-US" sz="1700" dirty="0" smtClean="0">
                <a:solidFill>
                  <a:srgbClr val="E1542B"/>
                </a:solidFill>
                <a:latin typeface="Century Gothic"/>
                <a:cs typeface="Century Gothic"/>
              </a:rPr>
              <a:t>Knowledge </a:t>
            </a:r>
            <a:r>
              <a:rPr lang="en-US" sz="1700" dirty="0">
                <a:solidFill>
                  <a:srgbClr val="E1542B"/>
                </a:solidFill>
                <a:latin typeface="Century Gothic"/>
                <a:cs typeface="Century Gothic"/>
              </a:rPr>
              <a:t>&amp; Skills</a:t>
            </a:r>
          </a:p>
          <a:p>
            <a:pPr marL="164592" lvl="1" indent="-164592">
              <a:spcBef>
                <a:spcPts val="200"/>
              </a:spcBef>
              <a:buSzPct val="80000"/>
              <a:buFont typeface="Arial"/>
              <a:buChar char="•"/>
              <a:defRPr/>
            </a:pPr>
            <a:r>
              <a:rPr lang="en-US" sz="1700" dirty="0">
                <a:solidFill>
                  <a:srgbClr val="008000"/>
                </a:solidFill>
                <a:latin typeface="Century Gothic"/>
                <a:cs typeface="Century Gothic"/>
              </a:rPr>
              <a:t>Mathematical Knowledge </a:t>
            </a:r>
            <a:r>
              <a:rPr lang="en-US" sz="1700" dirty="0" smtClean="0">
                <a:solidFill>
                  <a:srgbClr val="008000"/>
                </a:solidFill>
                <a:latin typeface="Century Gothic"/>
                <a:cs typeface="Century Gothic"/>
              </a:rPr>
              <a:t>&amp; </a:t>
            </a:r>
            <a:r>
              <a:rPr lang="en-US" sz="1700" dirty="0">
                <a:solidFill>
                  <a:srgbClr val="008000"/>
                </a:solidFill>
                <a:latin typeface="Century Gothic"/>
                <a:cs typeface="Century Gothic"/>
              </a:rPr>
              <a:t>Skills</a:t>
            </a:r>
          </a:p>
          <a:p>
            <a:pPr marL="164592" lvl="1" indent="-164592">
              <a:spcBef>
                <a:spcPts val="200"/>
              </a:spcBef>
              <a:buSzPct val="80000"/>
              <a:buFont typeface="Arial"/>
              <a:buChar char="•"/>
              <a:defRPr/>
            </a:pPr>
            <a:r>
              <a:rPr lang="en-US" sz="1700" dirty="0">
                <a:solidFill>
                  <a:srgbClr val="EE2F96"/>
                </a:solidFill>
                <a:latin typeface="Century Gothic"/>
                <a:cs typeface="Century Gothic"/>
              </a:rPr>
              <a:t>Social &amp; Emotional Development</a:t>
            </a:r>
          </a:p>
          <a:p>
            <a:pPr marL="164592" lvl="1" indent="-164592">
              <a:spcBef>
                <a:spcPts val="200"/>
              </a:spcBef>
              <a:buSzPct val="80000"/>
              <a:buFont typeface="Arial"/>
              <a:buChar char="•"/>
              <a:defRPr/>
            </a:pPr>
            <a:r>
              <a:rPr lang="en-US" sz="1700" dirty="0">
                <a:solidFill>
                  <a:srgbClr val="9D674F"/>
                </a:solidFill>
                <a:latin typeface="Century Gothic"/>
                <a:cs typeface="Century Gothic"/>
              </a:rPr>
              <a:t>Science Knowledge &amp; Skills</a:t>
            </a:r>
          </a:p>
        </p:txBody>
      </p:sp>
      <p:pic>
        <p:nvPicPr>
          <p:cNvPr id="7" name="Picture 6" descr="framework-Aug-2011-Graphic-V2.png"/>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5105400" y="1905000"/>
            <a:ext cx="3704035" cy="4648200"/>
          </a:xfrm>
          <a:prstGeom prst="rect">
            <a:avLst/>
          </a:prstGeom>
        </p:spPr>
      </p:pic>
    </p:spTree>
    <p:extLst>
      <p:ext uri="{BB962C8B-B14F-4D97-AF65-F5344CB8AC3E}">
        <p14:creationId xmlns:p14="http://schemas.microsoft.com/office/powerpoint/2010/main" val="1016932051"/>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Video: Nature Walk</a:t>
            </a:r>
            <a:endParaRPr lang="en-US" dirty="0"/>
          </a:p>
        </p:txBody>
      </p:sp>
      <p:pic>
        <p:nvPicPr>
          <p:cNvPr id="2" name="Blubber Experiment AIAN.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9144000" cy="6858000"/>
          </a:xfrm>
          <a:prstGeom prst="rect">
            <a:avLst/>
          </a:prstGeom>
        </p:spPr>
      </p:pic>
    </p:spTree>
    <p:extLst>
      <p:ext uri="{BB962C8B-B14F-4D97-AF65-F5344CB8AC3E}">
        <p14:creationId xmlns:p14="http://schemas.microsoft.com/office/powerpoint/2010/main" val="1974447388"/>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AIAN_LearningMaterials_Presentation.pptx</Template>
  <TotalTime>1913</TotalTime>
  <Words>382</Words>
  <Application>Microsoft Macintosh PowerPoint</Application>
  <PresentationFormat>On-screen Show (4:3)</PresentationFormat>
  <Paragraphs>74</Paragraphs>
  <Slides>16</Slides>
  <Notes>16</Notes>
  <HiddenSlides>0</HiddenSlides>
  <MMClips>2</MMClips>
  <ScaleCrop>false</ScaleCrop>
  <HeadingPairs>
    <vt:vector size="4" baseType="variant">
      <vt:variant>
        <vt:lpstr>Theme</vt:lpstr>
      </vt:variant>
      <vt:variant>
        <vt:i4>2</vt:i4>
      </vt:variant>
      <vt:variant>
        <vt:lpstr>Slide Titles</vt:lpstr>
      </vt:variant>
      <vt:variant>
        <vt:i4>16</vt:i4>
      </vt:variant>
    </vt:vector>
  </HeadingPairs>
  <TitlesOfParts>
    <vt:vector size="18" baseType="lpstr">
      <vt:lpstr>1_Office Theme</vt:lpstr>
      <vt:lpstr>Office Theme</vt:lpstr>
      <vt:lpstr>Engaging interactions: Fostering children’s thinking skills</vt:lpstr>
      <vt:lpstr>FRAMEWORK FOR EFFECTIVE PRACTICE  SUPPORTING SCHOOL READINESS FOR ALL CHILDREN</vt:lpstr>
      <vt:lpstr>Objectives</vt:lpstr>
      <vt:lpstr>Fostering Children’s Thinking Skills</vt:lpstr>
      <vt:lpstr>Fostering children’s thinking skills  BY USING THE Scientific METHOD</vt:lpstr>
      <vt:lpstr>Fostering children’s thinking skills BY problem solving</vt:lpstr>
      <vt:lpstr>Fostering children’s thinking skills BY APPLYING KNOWLEDGE</vt:lpstr>
      <vt:lpstr>THE HEAD START CHILD DEVELOPMENT AND EARLY LEARNING FRAMEWORK</vt:lpstr>
      <vt:lpstr>Video: Nature Walk</vt:lpstr>
      <vt:lpstr>In this clip, the teacher asks children to…</vt:lpstr>
      <vt:lpstr>Video: BOOK READING</vt:lpstr>
      <vt:lpstr>In this clip, the teacher asks children to…</vt:lpstr>
      <vt:lpstr>When Can I FOSTER CHILDREN’S THINKING SKILLS?</vt:lpstr>
      <vt:lpstr>Improving practice</vt:lpstr>
      <vt:lpstr>Summary</vt:lpstr>
      <vt:lpstr>PowerPoint Presentation</vt:lpstr>
    </vt:vector>
  </TitlesOfParts>
  <Company>UW-Milwaukee</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
  <cp:lastModifiedBy>Jody Marx</cp:lastModifiedBy>
  <cp:revision>233</cp:revision>
  <cp:lastPrinted>2012-08-30T15:59:24Z</cp:lastPrinted>
  <dcterms:created xsi:type="dcterms:W3CDTF">2011-05-31T14:13:35Z</dcterms:created>
  <dcterms:modified xsi:type="dcterms:W3CDTF">2013-08-09T22:12:30Z</dcterms:modified>
</cp:coreProperties>
</file>