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0" r:id="rId1"/>
    <p:sldMasterId id="2147483863" r:id="rId2"/>
  </p:sldMasterIdLst>
  <p:notesMasterIdLst>
    <p:notesMasterId r:id="rId19"/>
  </p:notesMasterIdLst>
  <p:sldIdLst>
    <p:sldId id="285" r:id="rId3"/>
    <p:sldId id="284" r:id="rId4"/>
    <p:sldId id="259" r:id="rId5"/>
    <p:sldId id="260" r:id="rId6"/>
    <p:sldId id="261" r:id="rId7"/>
    <p:sldId id="262" r:id="rId8"/>
    <p:sldId id="263" r:id="rId9"/>
    <p:sldId id="278" r:id="rId10"/>
    <p:sldId id="265" r:id="rId11"/>
    <p:sldId id="266" r:id="rId12"/>
    <p:sldId id="267" r:id="rId13"/>
    <p:sldId id="268" r:id="rId14"/>
    <p:sldId id="279" r:id="rId15"/>
    <p:sldId id="281" r:id="rId16"/>
    <p:sldId id="271" r:id="rId17"/>
    <p:sldId id="276" r:id="rId1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gela Notari Syverson" initials="" lastIdx="2" clrIdx="0"/>
  <p:cmAuthor id="1" name="Maggie" initials="" lastIdx="3" clrIdx="1"/>
  <p:cmAuthor id="2" name="Terri Wardrop" initials="" lastIdx="3" clrIdx="2"/>
</p:cmAuthorLst>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B461"/>
    <a:srgbClr val="E1542B"/>
    <a:srgbClr val="FF3600"/>
    <a:srgbClr val="0B469C"/>
    <a:srgbClr val="259828"/>
    <a:srgbClr val="BF0001"/>
    <a:srgbClr val="045F7B"/>
    <a:srgbClr val="005DAA"/>
    <a:srgbClr val="4AA136"/>
    <a:srgbClr val="80654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656" autoAdjust="0"/>
  </p:normalViewPr>
  <p:slideViewPr>
    <p:cSldViewPr snapToGrid="0">
      <p:cViewPr>
        <p:scale>
          <a:sx n="129" d="100"/>
          <a:sy n="129" d="100"/>
        </p:scale>
        <p:origin x="-264" y="-5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1" d="100"/>
          <a:sy n="101" d="100"/>
        </p:scale>
        <p:origin x="-256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3488E040-2959-7F44-BEF6-205C5EA7DEFE}" type="datetimeFigureOut">
              <a:rPr lang="en-US"/>
              <a:pPr>
                <a:defRPr/>
              </a:pPr>
              <a:t>6/28/2013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355CD1D0-D2E6-014E-BFD7-4A23BDD99E43}" type="slidenum">
              <a:rPr lang="en-US"/>
              <a:pPr>
                <a:defRPr/>
              </a:pPr>
              <a:t>‹#›</a:t>
            </a:fld>
            <a:endParaRPr lang="en-US" dirty="0"/>
          </a:p>
        </p:txBody>
      </p:sp>
    </p:spTree>
    <p:extLst>
      <p:ext uri="{BB962C8B-B14F-4D97-AF65-F5344CB8AC3E}">
        <p14:creationId xmlns:p14="http://schemas.microsoft.com/office/powerpoint/2010/main" val="14245052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9C37D6-57F1-4938-9965-B985C1E2E464}"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195650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6BC18-DAB5-451D-A1A4-979297D257D8}" type="slidenum">
              <a:rPr lang="en-US" smtClean="0"/>
              <a:pPr/>
              <a:t>11</a:t>
            </a:fld>
            <a:endParaRPr lang="en-US"/>
          </a:p>
        </p:txBody>
      </p:sp>
    </p:spTree>
    <p:extLst>
      <p:ext uri="{BB962C8B-B14F-4D97-AF65-F5344CB8AC3E}">
        <p14:creationId xmlns:p14="http://schemas.microsoft.com/office/powerpoint/2010/main" val="4166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lvl="1">
              <a:spcBef>
                <a:spcPct val="0"/>
              </a:spcBef>
            </a:pPr>
            <a:endParaRPr lang="en-US" dirty="0"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6D5F1E-F1D4-4A18-8ED1-80E19236CC18}" type="slidenum">
              <a:rPr lang="en-US"/>
              <a:pPr fontAlgn="base">
                <a:spcBef>
                  <a:spcPct val="0"/>
                </a:spcBef>
                <a:spcAft>
                  <a:spcPct val="0"/>
                </a:spcAft>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spcAft>
                <a:spcPts val="1200"/>
              </a:spcAft>
              <a:buFont typeface="Arial" pitchFamily="34" charset="0"/>
              <a:buNone/>
            </a:pPr>
            <a:endParaRPr lang="en-US" i="1" dirty="0" smtClean="0"/>
          </a:p>
          <a:p>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solidFill>
                  <a:prstClr val="black"/>
                </a:solidFill>
                <a:latin typeface="Calibri"/>
              </a:rPr>
              <a:pPr/>
              <a:t>14</a:t>
            </a:fld>
            <a:endParaRPr lang="en-US">
              <a:solidFill>
                <a:prstClr val="black"/>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Tx/>
              <a:buChar char="•"/>
            </a:pPr>
            <a:endParaRPr lang="en-US" dirty="0" smtClean="0"/>
          </a:p>
          <a:p>
            <a:pPr>
              <a:spcBef>
                <a:spcPct val="0"/>
              </a:spcBef>
            </a:pPr>
            <a:endParaRPr lang="en-US" dirty="0" smtClean="0"/>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866E1F-DE21-42AC-85B7-483055AB378F}" type="slidenum">
              <a:rPr lang="en-US"/>
              <a:pPr fontAlgn="base">
                <a:spcBef>
                  <a:spcPct val="0"/>
                </a:spcBef>
                <a:spcAft>
                  <a:spcPct val="0"/>
                </a:spcAft>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55CD1D0-D2E6-014E-BFD7-4A23BDD99E43}" type="slidenum">
              <a:rPr lang="en-US" smtClean="0"/>
              <a:pPr>
                <a:defRPr/>
              </a:pPr>
              <a:t>16</a:t>
            </a:fld>
            <a:endParaRPr lang="en-US" dirty="0"/>
          </a:p>
        </p:txBody>
      </p:sp>
    </p:spTree>
    <p:extLst>
      <p:ext uri="{BB962C8B-B14F-4D97-AF65-F5344CB8AC3E}">
        <p14:creationId xmlns:p14="http://schemas.microsoft.com/office/powerpoint/2010/main" val="367641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i="0" dirty="0" smtClean="0"/>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2F464A2-EA97-4099-8F32-E997B892E3D1}" type="slidenum">
              <a:rPr lang="en-US"/>
              <a:pPr fontAlgn="base">
                <a:spcBef>
                  <a:spcPct val="0"/>
                </a:spcBef>
                <a:spcAft>
                  <a:spcPct val="0"/>
                </a:spcAft>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a:spcBef>
                <a:spcPct val="0"/>
              </a:spcBef>
              <a:buFontTx/>
              <a:buChar char="•"/>
            </a:pPr>
            <a:endParaRPr lang="en-US" dirty="0" smtClean="0"/>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D2114-8F40-4B8C-A94C-143D43965B9F}" type="slidenum">
              <a:rPr lang="en-US"/>
              <a:pPr fontAlgn="base">
                <a:spcBef>
                  <a:spcPct val="0"/>
                </a:spcBef>
                <a:spcAft>
                  <a:spcPct val="0"/>
                </a:spcAft>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lvl="2" algn="l">
              <a:spcBef>
                <a:spcPct val="0"/>
              </a:spcBef>
              <a:spcAft>
                <a:spcPts val="1200"/>
              </a:spcAft>
            </a:pPr>
            <a:endParaRPr lang="en-US" i="0" u="none" dirty="0" smtClean="0"/>
          </a:p>
        </p:txBody>
      </p:sp>
      <p:sp>
        <p:nvSpPr>
          <p:cNvPr id="22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75ED31-8F8E-443E-BAC6-A3B1D2A04DA4}" type="slidenum">
              <a:rPr lang="en-US"/>
              <a:pPr fontAlgn="base">
                <a:spcBef>
                  <a:spcPct val="0"/>
                </a:spcBef>
                <a:spcAft>
                  <a:spcPct val="0"/>
                </a:spcAft>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lvl="1">
              <a:spcBef>
                <a:spcPct val="0"/>
              </a:spcBef>
              <a:buFontTx/>
              <a:buNone/>
            </a:pPr>
            <a:endParaRPr lang="en-US" i="0" dirty="0" smtClean="0"/>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B9D915-2DBE-48DC-A4DA-0F8A394EA637}" type="slidenum">
              <a:rPr lang="en-US"/>
              <a:pPr fontAlgn="base">
                <a:spcBef>
                  <a:spcPct val="0"/>
                </a:spcBef>
                <a:spcAft>
                  <a:spcPct val="0"/>
                </a:spcAft>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66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7C315A2-726D-4754-86A9-5D674FCA7B17}" type="slidenum">
              <a:rPr lang="en-US"/>
              <a:pPr fontAlgn="base">
                <a:spcBef>
                  <a:spcPct val="0"/>
                </a:spcBef>
                <a:spcAft>
                  <a:spcPct val="0"/>
                </a:spcAft>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277787-A0B5-4DB7-B777-E72895F662BE}"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66BC18-DAB5-451D-A1A4-979297D257D8}" type="slidenum">
              <a:rPr lang="en-US" smtClean="0"/>
              <a:pPr/>
              <a:t>9</a:t>
            </a:fld>
            <a:endParaRPr lang="en-US"/>
          </a:p>
        </p:txBody>
      </p:sp>
    </p:spTree>
    <p:extLst>
      <p:ext uri="{BB962C8B-B14F-4D97-AF65-F5344CB8AC3E}">
        <p14:creationId xmlns:p14="http://schemas.microsoft.com/office/powerpoint/2010/main" val="4166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a:p>
            <a:pPr lvl="1">
              <a:spcBef>
                <a:spcPct val="0"/>
              </a:spcBef>
            </a:pPr>
            <a:endParaRPr lang="en-US" dirty="0" smtClean="0"/>
          </a:p>
          <a:p>
            <a:pPr lvl="1">
              <a:spcBef>
                <a:spcPct val="0"/>
              </a:spcBef>
              <a:buFontTx/>
              <a:buChar char="•"/>
            </a:pPr>
            <a:endParaRPr lang="en-US" dirty="0" smtClean="0"/>
          </a:p>
          <a:p>
            <a:pPr lvl="1">
              <a:spcBef>
                <a:spcPct val="0"/>
              </a:spcBef>
              <a:buFontTx/>
              <a:buChar char="•"/>
            </a:pPr>
            <a:endParaRPr lang="en-US" dirty="0" smtClean="0"/>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24B05B-DE44-48C5-8F7C-3DF3BDFA315F}" type="slidenum">
              <a:rPr lang="en-US"/>
              <a:pPr fontAlgn="base">
                <a:spcBef>
                  <a:spcPct val="0"/>
                </a:spcBef>
                <a:spcAft>
                  <a:spcPct val="0"/>
                </a:spcAft>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pPr fontAlgn="base">
              <a:spcBef>
                <a:spcPct val="0"/>
              </a:spcBef>
              <a:spcAft>
                <a:spcPct val="0"/>
              </a:spcAft>
              <a:defRPr/>
            </a:pPr>
            <a:fld id="{7AEEDAE7-E26B-EE44-8C4B-F26137572B79}" type="datetimeFigureOut">
              <a:rPr lang="en-US" smtClean="0">
                <a:solidFill>
                  <a:srgbClr val="005DAA"/>
                </a:solidFill>
                <a:latin typeface="Arial" charset="0"/>
                <a:ea typeface="ＭＳ Ｐゴシック" charset="0"/>
                <a:cs typeface="ＭＳ Ｐゴシック" charset="0"/>
              </a:rPr>
              <a:pPr fontAlgn="base">
                <a:spcBef>
                  <a:spcPct val="0"/>
                </a:spcBef>
                <a:spcAft>
                  <a:spcPct val="0"/>
                </a:spcAft>
                <a:defRPr/>
              </a:pPr>
              <a:t>6/28/2013</a:t>
            </a:fld>
            <a:endParaRPr lang="en-US" dirty="0">
              <a:solidFill>
                <a:srgbClr val="005DAA"/>
              </a:solidFill>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dirty="0">
              <a:solidFill>
                <a:srgbClr val="005DAA"/>
              </a:solidFill>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80E53508-F60E-9449-8DA4-643631CE1139}" type="slidenum">
              <a:rPr lang="en-US" smtClean="0">
                <a:solidFill>
                  <a:srgbClr val="005DAA"/>
                </a:solidFill>
                <a:latin typeface="Arial" charset="0"/>
                <a:ea typeface="ＭＳ Ｐゴシック" charset="0"/>
                <a:cs typeface="ＭＳ Ｐゴシック" charset="0"/>
              </a:rPr>
              <a:pPr fontAlgn="base">
                <a:spcBef>
                  <a:spcPct val="0"/>
                </a:spcBef>
                <a:spcAft>
                  <a:spcPct val="0"/>
                </a:spcAft>
                <a:defRPr/>
              </a:pPr>
              <a:t>‹#›</a:t>
            </a:fld>
            <a:endParaRPr lang="en-US" dirty="0">
              <a:solidFill>
                <a:srgbClr val="005DAA"/>
              </a:solidFill>
              <a:latin typeface="Arial" charset="0"/>
              <a:ea typeface="ＭＳ Ｐゴシック" charset="0"/>
              <a:cs typeface="ＭＳ Ｐゴシック" charset="0"/>
            </a:endParaRPr>
          </a:p>
        </p:txBody>
      </p:sp>
      <p:sp>
        <p:nvSpPr>
          <p:cNvPr id="7" name="Rectangle 6"/>
          <p:cNvSpPr/>
          <p:nvPr userDrawn="1"/>
        </p:nvSpPr>
        <p:spPr>
          <a:xfrm>
            <a:off x="450850" y="320675"/>
            <a:ext cx="2486025" cy="892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NCQTL_Logo_SPANISH.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75923" y="434415"/>
            <a:ext cx="2223701" cy="673660"/>
          </a:xfrm>
          <a:prstGeom prst="rect">
            <a:avLst/>
          </a:prstGeom>
        </p:spPr>
      </p:pic>
    </p:spTree>
    <p:extLst>
      <p:ext uri="{BB962C8B-B14F-4D97-AF65-F5344CB8AC3E}">
        <p14:creationId xmlns:p14="http://schemas.microsoft.com/office/powerpoint/2010/main" val="671038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6/28/2013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3914136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6/28/2013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1741669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6/28/2013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381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8" name="Rectangle 17"/>
          <p:cNvSpPr/>
          <p:nvPr userDrawn="1"/>
        </p:nvSpPr>
        <p:spPr>
          <a:xfrm>
            <a:off x="4654172" y="2388460"/>
            <a:ext cx="4337628" cy="2083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libri"/>
            </a:endParaRPr>
          </a:p>
        </p:txBody>
      </p:sp>
      <p:sp>
        <p:nvSpPr>
          <p:cNvPr id="13" name="Title 12"/>
          <p:cNvSpPr>
            <a:spLocks noGrp="1"/>
          </p:cNvSpPr>
          <p:nvPr>
            <p:ph type="title"/>
          </p:nvPr>
        </p:nvSpPr>
        <p:spPr>
          <a:xfrm>
            <a:off x="4829696" y="2518060"/>
            <a:ext cx="4014782" cy="1828800"/>
          </a:xfrm>
          <a:ln>
            <a:noFill/>
          </a:ln>
        </p:spPr>
        <p:txBody>
          <a:bodyPr lIns="0" tIns="0" rIns="0" bIns="0"/>
          <a:lstStyle>
            <a:lvl1pPr algn="l">
              <a:defRPr sz="3600" spc="15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19080848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1690393" y="4498962"/>
            <a:ext cx="5688308" cy="501419"/>
          </a:xfrm>
          <a:prstGeom prst="rect">
            <a:avLst/>
          </a:prstGeom>
          <a:noFill/>
        </p:spPr>
        <p:txBody>
          <a:bodyPr wrap="square" rtlCol="0">
            <a:spAutoFit/>
          </a:bodyPr>
          <a:lstStyle/>
          <a:p>
            <a:pPr algn="ctr" fontAlgn="auto">
              <a:spcBef>
                <a:spcPts val="0"/>
              </a:spcBef>
              <a:spcAft>
                <a:spcPts val="0"/>
              </a:spcAft>
            </a:pPr>
            <a:r>
              <a:rPr lang="en-US" sz="1100" b="1" dirty="0" smtClean="0">
                <a:solidFill>
                  <a:srgbClr val="1F497D"/>
                </a:solidFill>
                <a:latin typeface="Calibri"/>
                <a:ea typeface="+mn-ea"/>
                <a:cs typeface="+mn-cs"/>
              </a:rPr>
              <a:t>For more Information</a:t>
            </a:r>
          </a:p>
          <a:p>
            <a:pPr algn="ctr" fontAlgn="auto">
              <a:lnSpc>
                <a:spcPct val="150000"/>
              </a:lnSpc>
              <a:spcBef>
                <a:spcPts val="0"/>
              </a:spcBef>
              <a:spcAft>
                <a:spcPts val="0"/>
              </a:spcAft>
            </a:pPr>
            <a:r>
              <a:rPr lang="en-US" sz="1100" dirty="0" smtClean="0">
                <a:solidFill>
                  <a:srgbClr val="1F497D"/>
                </a:solidFill>
                <a:latin typeface="Calibri"/>
                <a:ea typeface="+mn-ea"/>
                <a:cs typeface="+mn-cs"/>
              </a:rPr>
              <a:t>Visit: www.ncqtl.org     Contact us at: ncqtl@uw.edu or 877-731-0764</a:t>
            </a:r>
            <a:endParaRPr lang="en-US" sz="1100" dirty="0">
              <a:solidFill>
                <a:srgbClr val="1F497D"/>
              </a:solidFill>
              <a:latin typeface="Calibri"/>
              <a:ea typeface="+mn-ea"/>
              <a:cs typeface="+mn-cs"/>
            </a:endParaRPr>
          </a:p>
        </p:txBody>
      </p:sp>
      <p:sp>
        <p:nvSpPr>
          <p:cNvPr id="8" name="TextBox 7"/>
          <p:cNvSpPr txBox="1"/>
          <p:nvPr userDrawn="1"/>
        </p:nvSpPr>
        <p:spPr>
          <a:xfrm>
            <a:off x="849668" y="5885311"/>
            <a:ext cx="7325039" cy="461665"/>
          </a:xfrm>
          <a:prstGeom prst="rect">
            <a:avLst/>
          </a:prstGeom>
          <a:noFill/>
        </p:spPr>
        <p:txBody>
          <a:bodyPr wrap="square" rtlCol="0">
            <a:spAutoFit/>
          </a:bodyPr>
          <a:lstStyle/>
          <a:p>
            <a:pPr fontAlgn="auto">
              <a:spcBef>
                <a:spcPts val="0"/>
              </a:spcBef>
              <a:spcAft>
                <a:spcPts val="0"/>
              </a:spcAft>
            </a:pPr>
            <a:r>
              <a:rPr lang="en-US" sz="800" dirty="0" smtClean="0">
                <a:solidFill>
                  <a:srgbClr val="1F497D"/>
                </a:solidFill>
                <a:latin typeface="Calibri"/>
                <a:ea typeface="+mn-ea"/>
                <a:cs typeface="+mn-cs"/>
              </a:rPr>
              <a:t>This material was made possible by grant number 90HC000201 from the Office of Head Start, Administration on Children, Youth and Families, U.S. Department of Health and Human Services. The contents are solely the responsibility of the authors and do not represent the office views or policies of the funding agency, nor does publication in any way constitute an endorsement by the funding agency.</a:t>
            </a:r>
          </a:p>
        </p:txBody>
      </p:sp>
    </p:spTree>
    <p:extLst>
      <p:ext uri="{BB962C8B-B14F-4D97-AF65-F5344CB8AC3E}">
        <p14:creationId xmlns:p14="http://schemas.microsoft.com/office/powerpoint/2010/main" val="37044864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6/28/2013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814848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t>6/28/2013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6753842-EB21-0F45-9793-244089871662}" type="slidenum">
              <a:rPr lang="en-US" smtClean="0"/>
              <a:t>‹#›</a:t>
            </a:fld>
            <a:endParaRPr lang="en-US" dirty="0"/>
          </a:p>
        </p:txBody>
      </p:sp>
    </p:spTree>
    <p:extLst>
      <p:ext uri="{BB962C8B-B14F-4D97-AF65-F5344CB8AC3E}">
        <p14:creationId xmlns:p14="http://schemas.microsoft.com/office/powerpoint/2010/main" val="1425634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6/28/2013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785488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6/28/2013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0543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B59B7A-1E54-4C2F-B908-D09AB68E3CE7}" type="datetimeFigureOut">
              <a:rPr lang="en-US" smtClean="0">
                <a:solidFill>
                  <a:prstClr val="black">
                    <a:tint val="75000"/>
                  </a:prstClr>
                </a:solidFill>
                <a:latin typeface="Calibri"/>
              </a:rPr>
              <a:pPr/>
              <a:t>6/28/2013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9CDFF45-18E2-4406-96CA-C587C33C59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7251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EFF424-F111-43CB-9C75-D52325012943}" type="datetime1">
              <a:rPr lang="en-US" smtClean="0">
                <a:solidFill>
                  <a:prstClr val="black">
                    <a:tint val="75000"/>
                  </a:prstClr>
                </a:solidFill>
                <a:latin typeface="Calibri"/>
              </a:rPr>
              <a:pPr/>
              <a:t>6/28/2013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75649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B59B7A-1E54-4C2F-B908-D09AB68E3CE7}" type="datetimeFigureOut">
              <a:rPr lang="en-US" smtClean="0">
                <a:solidFill>
                  <a:prstClr val="black">
                    <a:tint val="75000"/>
                  </a:prstClr>
                </a:solidFill>
                <a:latin typeface="Calibri"/>
              </a:rPr>
              <a:pPr/>
              <a:t>6/28/2013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9CDFF45-18E2-4406-96CA-C587C33C59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57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B59B7A-1E54-4C2F-B908-D09AB68E3CE7}" type="datetimeFigureOut">
              <a:rPr lang="en-US" smtClean="0">
                <a:solidFill>
                  <a:prstClr val="black">
                    <a:tint val="75000"/>
                  </a:prstClr>
                </a:solidFill>
                <a:latin typeface="Calibri"/>
              </a:rPr>
              <a:pPr/>
              <a:t>6/28/2013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9CDFF45-18E2-4406-96CA-C587C33C59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3182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B59B7A-1E54-4C2F-B908-D09AB68E3CE7}" type="datetimeFigureOut">
              <a:rPr lang="en-US" smtClean="0">
                <a:solidFill>
                  <a:prstClr val="black">
                    <a:tint val="75000"/>
                  </a:prstClr>
                </a:solidFill>
                <a:latin typeface="Calibri"/>
              </a:rPr>
              <a:pPr/>
              <a:t>6/28/2013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9CDFF45-18E2-4406-96CA-C587C33C59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1112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B59B7A-1E54-4C2F-B908-D09AB68E3CE7}" type="datetimeFigureOut">
              <a:rPr lang="en-US" smtClean="0">
                <a:solidFill>
                  <a:prstClr val="black">
                    <a:tint val="75000"/>
                  </a:prstClr>
                </a:solidFill>
                <a:latin typeface="Calibri"/>
              </a:rPr>
              <a:pPr/>
              <a:t>6/28/2013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9CDFF45-18E2-4406-96CA-C587C33C59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8048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B59B7A-1E54-4C2F-B908-D09AB68E3CE7}" type="datetimeFigureOut">
              <a:rPr lang="en-US" smtClean="0">
                <a:solidFill>
                  <a:prstClr val="black">
                    <a:tint val="75000"/>
                  </a:prstClr>
                </a:solidFill>
                <a:latin typeface="Calibri"/>
              </a:rPr>
              <a:pPr/>
              <a:t>6/28/2013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9CDFF45-18E2-4406-96CA-C587C33C59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5590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B59B7A-1E54-4C2F-B908-D09AB68E3CE7}" type="datetimeFigureOut">
              <a:rPr lang="en-US" smtClean="0">
                <a:solidFill>
                  <a:prstClr val="black">
                    <a:tint val="75000"/>
                  </a:prstClr>
                </a:solidFill>
                <a:latin typeface="Calibri"/>
              </a:rPr>
              <a:pPr/>
              <a:t>6/28/2013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9CDFF45-18E2-4406-96CA-C587C33C59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9397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B59B7A-1E54-4C2F-B908-D09AB68E3CE7}" type="datetimeFigureOut">
              <a:rPr lang="en-US" smtClean="0">
                <a:solidFill>
                  <a:prstClr val="black">
                    <a:tint val="75000"/>
                  </a:prstClr>
                </a:solidFill>
                <a:latin typeface="Calibri"/>
              </a:rPr>
              <a:pPr/>
              <a:t>6/28/2013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9CDFF45-18E2-4406-96CA-C587C33C59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1928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B59B7A-1E54-4C2F-B908-D09AB68E3CE7}" type="datetimeFigureOut">
              <a:rPr lang="en-US" smtClean="0">
                <a:solidFill>
                  <a:prstClr val="black">
                    <a:tint val="75000"/>
                  </a:prstClr>
                </a:solidFill>
                <a:latin typeface="Calibri"/>
              </a:rPr>
              <a:pPr/>
              <a:t>6/28/2013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9CDFF45-18E2-4406-96CA-C587C33C59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86712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B59B7A-1E54-4C2F-B908-D09AB68E3CE7}" type="datetimeFigureOut">
              <a:rPr lang="en-US" smtClean="0">
                <a:solidFill>
                  <a:prstClr val="black">
                    <a:tint val="75000"/>
                  </a:prstClr>
                </a:solidFill>
                <a:latin typeface="Calibri"/>
              </a:rPr>
              <a:pPr/>
              <a:t>6/28/2013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9CDFF45-18E2-4406-96CA-C587C33C59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5097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A8BBF0-342D-409A-9C0A-B1B451E92883}" type="datetime1">
              <a:rPr lang="en-US" smtClean="0">
                <a:solidFill>
                  <a:prstClr val="black">
                    <a:tint val="75000"/>
                  </a:prstClr>
                </a:solidFill>
                <a:latin typeface="Calibri"/>
              </a:rPr>
              <a:pPr/>
              <a:t>6/28/2013</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46052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5DA190-4BDC-4D39-B5BB-A14B3E8B1B3D}" type="datetime1">
              <a:rPr lang="en-US" smtClean="0">
                <a:solidFill>
                  <a:prstClr val="black">
                    <a:tint val="75000"/>
                  </a:prstClr>
                </a:solidFill>
                <a:latin typeface="Calibri"/>
              </a:rPr>
              <a:pPr/>
              <a:t>6/28/2013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80495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D52F2-9B11-4FC0-9217-7D20B3AC9849}" type="datetime1">
              <a:rPr lang="en-US" smtClean="0">
                <a:solidFill>
                  <a:prstClr val="black">
                    <a:tint val="75000"/>
                  </a:prstClr>
                </a:solidFill>
                <a:latin typeface="Calibri"/>
              </a:rPr>
              <a:pPr/>
              <a:t>6/28/2013</a:t>
            </a:fld>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04539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CF13737-8506-438E-ABC0-0BE7E06DCCA6}" type="datetime1">
              <a:rPr lang="en-US" smtClean="0">
                <a:solidFill>
                  <a:prstClr val="black">
                    <a:tint val="75000"/>
                  </a:prstClr>
                </a:solidFill>
                <a:latin typeface="Calibri"/>
              </a:rPr>
              <a:pPr/>
              <a:t>6/28/2013</a:t>
            </a:fld>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421881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6/28/2013</a:t>
            </a:fld>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61509266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6/28/2013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2142663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3563C-D9B3-4432-B336-144C997D6215}" type="datetime1">
              <a:rPr lang="en-US" smtClean="0">
                <a:solidFill>
                  <a:prstClr val="black">
                    <a:tint val="75000"/>
                  </a:prstClr>
                </a:solidFill>
                <a:latin typeface="Calibri"/>
              </a:rPr>
              <a:pPr/>
              <a:t>6/28/2013</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7886C9C-DC18-4195-8FD5-A50AA931D41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3386955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5.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C43563C-D9B3-4432-B336-144C997D6215}" type="datetime1">
              <a:rPr lang="en-US" smtClean="0">
                <a:solidFill>
                  <a:prstClr val="black">
                    <a:tint val="75000"/>
                  </a:prstClr>
                </a:solidFill>
                <a:latin typeface="Calibri"/>
                <a:ea typeface="+mn-ea"/>
                <a:cs typeface="+mn-cs"/>
              </a:rPr>
              <a:pPr fontAlgn="auto">
                <a:spcBef>
                  <a:spcPts val="0"/>
                </a:spcBef>
                <a:spcAft>
                  <a:spcPts val="0"/>
                </a:spcAft>
              </a:pPr>
              <a:t>6/28/2013</a:t>
            </a:fld>
            <a:endParaRPr lang="en-US" dirty="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7886C9C-DC18-4195-8FD5-A50AA931D419}" type="slidenum">
              <a:rPr lang="en-US" smtClean="0">
                <a:solidFill>
                  <a:prstClr val="black">
                    <a:tint val="75000"/>
                  </a:prstClr>
                </a:solidFill>
                <a:latin typeface="Calibri"/>
                <a:ea typeface="+mn-ea"/>
                <a:cs typeface="+mn-cs"/>
              </a:rPr>
              <a:pPr fontAlgn="auto">
                <a:spcBef>
                  <a:spcPts val="0"/>
                </a:spcBef>
                <a:spcAft>
                  <a:spcPts val="0"/>
                </a:spcAft>
              </a:pPr>
              <a:t>‹#›</a:t>
            </a:fld>
            <a:endParaRPr lang="en-US" dirty="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45604121"/>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19" r:id="rId13"/>
    <p:sldLayoutId id="2147483820" r:id="rId14"/>
    <p:sldLayoutId id="2147483821" r:id="rId15"/>
    <p:sldLayoutId id="2147483792" r:id="rId16"/>
    <p:sldLayoutId id="2147483805" r:id="rId17"/>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1B59B7A-1E54-4C2F-B908-D09AB68E3CE7}" type="datetimeFigureOut">
              <a:rPr lang="en-US" smtClean="0">
                <a:solidFill>
                  <a:prstClr val="black">
                    <a:tint val="75000"/>
                  </a:prstClr>
                </a:solidFill>
                <a:latin typeface="Calibri"/>
                <a:ea typeface="+mn-ea"/>
                <a:cs typeface="+mn-cs"/>
              </a:rPr>
              <a:pPr fontAlgn="auto">
                <a:spcBef>
                  <a:spcPts val="0"/>
                </a:spcBef>
                <a:spcAft>
                  <a:spcPts val="0"/>
                </a:spcAft>
              </a:pPr>
              <a:t>6/28/2013</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9CDFF45-18E2-4406-96CA-C587C33C59C8}"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7052634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ctr" defTabSz="457200" rtl="0" eaLnBrk="1" latinLnBrk="0" hangingPunct="1">
        <a:spcBef>
          <a:spcPct val="0"/>
        </a:spcBef>
        <a:buNone/>
        <a:defRPr sz="3600" kern="1200">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0" y="2667000"/>
            <a:ext cx="6019800" cy="152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libri"/>
            </a:endParaRPr>
          </a:p>
        </p:txBody>
      </p:sp>
      <p:sp>
        <p:nvSpPr>
          <p:cNvPr id="2" name="Rectangle 1"/>
          <p:cNvSpPr/>
          <p:nvPr/>
        </p:nvSpPr>
        <p:spPr>
          <a:xfrm>
            <a:off x="3124200" y="2743200"/>
            <a:ext cx="5867400" cy="1447800"/>
          </a:xfrm>
          <a:prstGeom prst="rect">
            <a:avLst/>
          </a:prstGeom>
          <a:solidFill>
            <a:srgbClr val="0249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4" name="TextBox 3"/>
          <p:cNvSpPr txBox="1"/>
          <p:nvPr/>
        </p:nvSpPr>
        <p:spPr>
          <a:xfrm>
            <a:off x="7315200" y="6642556"/>
            <a:ext cx="1676400" cy="215444"/>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a:r>
              <a:rPr lang="es-MX" sz="800" dirty="0" smtClean="0">
                <a:solidFill>
                  <a:prstClr val="black">
                    <a:lumMod val="50000"/>
                    <a:lumOff val="50000"/>
                  </a:prstClr>
                </a:solidFill>
              </a:rPr>
              <a:t>OTOÑO, 2012</a:t>
            </a:r>
          </a:p>
        </p:txBody>
      </p:sp>
      <p:sp>
        <p:nvSpPr>
          <p:cNvPr id="7" name="TextBox 6"/>
          <p:cNvSpPr txBox="1"/>
          <p:nvPr/>
        </p:nvSpPr>
        <p:spPr>
          <a:xfrm>
            <a:off x="7503136" y="3919084"/>
            <a:ext cx="1640864" cy="276999"/>
          </a:xfrm>
          <a:prstGeom prst="rect">
            <a:avLst/>
          </a:prstGeom>
          <a:noFill/>
        </p:spPr>
        <p:txBody>
          <a:bodyPr wrap="square" rtlCol="0">
            <a:spAutoFit/>
          </a:bodyPr>
          <a:lstStyle/>
          <a:p>
            <a:pPr fontAlgn="auto">
              <a:spcBef>
                <a:spcPts val="0"/>
              </a:spcBef>
              <a:spcAft>
                <a:spcPts val="0"/>
              </a:spcAft>
            </a:pPr>
            <a:r>
              <a:rPr lang="es-MX" sz="1200" b="1" u="sng" dirty="0" smtClean="0">
                <a:solidFill>
                  <a:srgbClr val="FFFFFF"/>
                </a:solidFill>
                <a:latin typeface="Calibri"/>
                <a:ea typeface="Calibri"/>
                <a:cs typeface="Times New Roman"/>
              </a:rPr>
              <a:t>ESPAÑOL/</a:t>
            </a:r>
            <a:r>
              <a:rPr lang="es-MX" sz="1200" b="1" u="sng" dirty="0" err="1" smtClean="0">
                <a:solidFill>
                  <a:srgbClr val="FFFFFF"/>
                </a:solidFill>
                <a:latin typeface="Calibri"/>
                <a:ea typeface="Calibri"/>
                <a:cs typeface="Times New Roman"/>
              </a:rPr>
              <a:t>SPANISH</a:t>
            </a:r>
            <a:endParaRPr lang="en-US" sz="1200" dirty="0">
              <a:solidFill>
                <a:srgbClr val="FFFFFF"/>
              </a:solidFill>
              <a:latin typeface="Calibri"/>
              <a:ea typeface="+mn-ea"/>
              <a:cs typeface="+mn-cs"/>
            </a:endParaRPr>
          </a:p>
        </p:txBody>
      </p:sp>
      <p:sp>
        <p:nvSpPr>
          <p:cNvPr id="8" name="Title 1"/>
          <p:cNvSpPr>
            <a:spLocks noGrp="1"/>
          </p:cNvSpPr>
          <p:nvPr>
            <p:ph type="ctrTitle"/>
          </p:nvPr>
        </p:nvSpPr>
        <p:spPr>
          <a:xfrm>
            <a:off x="3131678" y="2746820"/>
            <a:ext cx="5871533" cy="1310687"/>
          </a:xfrm>
        </p:spPr>
        <p:txBody>
          <a:bodyPr>
            <a:normAutofit fontScale="90000"/>
          </a:bodyPr>
          <a:lstStyle/>
          <a:p>
            <a:pPr>
              <a:lnSpc>
                <a:spcPct val="90000"/>
              </a:lnSpc>
            </a:pPr>
            <a:r>
              <a:rPr lang="es-MX" sz="2100" dirty="0" smtClean="0"/>
              <a:t>Interacciones interesantes y atrayentes:</a:t>
            </a:r>
            <a:br>
              <a:rPr lang="es-MX" sz="2100" dirty="0" smtClean="0"/>
            </a:br>
            <a:r>
              <a:rPr lang="es-MX" sz="3100" dirty="0" smtClean="0"/>
              <a:t>FOMENTAR </a:t>
            </a:r>
            <a:r>
              <a:rPr lang="es-MX" sz="3100" dirty="0" smtClean="0"/>
              <a:t>LAS HABILIDADES DE PENSAMIENTO DE LOS NIÑOS </a:t>
            </a:r>
            <a:endParaRPr lang="es-MX" sz="3100" dirty="0"/>
          </a:p>
        </p:txBody>
      </p:sp>
    </p:spTree>
    <p:extLst>
      <p:ext uri="{BB962C8B-B14F-4D97-AF65-F5344CB8AC3E}">
        <p14:creationId xmlns:p14="http://schemas.microsoft.com/office/powerpoint/2010/main" val="12742006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18"/>
          <p:cNvCxnSpPr/>
          <p:nvPr/>
        </p:nvCxnSpPr>
        <p:spPr>
          <a:xfrm flipV="1">
            <a:off x="5079904" y="3929091"/>
            <a:ext cx="1087427" cy="1039619"/>
          </a:xfrm>
          <a:prstGeom prst="straightConnector1">
            <a:avLst/>
          </a:prstGeom>
          <a:ln w="123825" cmpd="sng">
            <a:solidFill>
              <a:srgbClr val="BF0001"/>
            </a:solidFill>
            <a:headEnd type="none"/>
            <a:tailEnd type="triangle"/>
          </a:ln>
        </p:spPr>
        <p:style>
          <a:lnRef idx="1">
            <a:schemeClr val="dk1"/>
          </a:lnRef>
          <a:fillRef idx="0">
            <a:schemeClr val="dk1"/>
          </a:fillRef>
          <a:effectRef idx="0">
            <a:schemeClr val="dk1"/>
          </a:effectRef>
          <a:fontRef idx="minor">
            <a:schemeClr val="tx1"/>
          </a:fontRef>
        </p:style>
      </p:cxnSp>
      <p:cxnSp>
        <p:nvCxnSpPr>
          <p:cNvPr id="4" name="Straight Arrow Connector 3"/>
          <p:cNvCxnSpPr/>
          <p:nvPr/>
        </p:nvCxnSpPr>
        <p:spPr>
          <a:xfrm>
            <a:off x="5142362" y="3032578"/>
            <a:ext cx="1039123" cy="716354"/>
          </a:xfrm>
          <a:prstGeom prst="straightConnector1">
            <a:avLst/>
          </a:prstGeom>
          <a:ln w="123825" cmpd="sng">
            <a:solidFill>
              <a:srgbClr val="BF0001"/>
            </a:solidFill>
            <a:headEnd type="none"/>
            <a:tailEnd type="triangle"/>
          </a:ln>
        </p:spPr>
        <p:style>
          <a:lnRef idx="1">
            <a:schemeClr val="dk1"/>
          </a:lnRef>
          <a:fillRef idx="0">
            <a:schemeClr val="dk1"/>
          </a:fillRef>
          <a:effectRef idx="0">
            <a:schemeClr val="dk1"/>
          </a:effectRef>
          <a:fontRef idx="minor">
            <a:schemeClr val="tx1"/>
          </a:fontRef>
        </p:style>
      </p:cxnSp>
      <p:sp>
        <p:nvSpPr>
          <p:cNvPr id="3" name="Title 2"/>
          <p:cNvSpPr>
            <a:spLocks noGrp="1"/>
          </p:cNvSpPr>
          <p:nvPr>
            <p:ph type="title"/>
          </p:nvPr>
        </p:nvSpPr>
        <p:spPr/>
        <p:txBody>
          <a:bodyPr>
            <a:noAutofit/>
          </a:bodyPr>
          <a:lstStyle/>
          <a:p>
            <a:pPr fontAlgn="auto">
              <a:spcAft>
                <a:spcPts val="0"/>
              </a:spcAft>
              <a:defRPr/>
            </a:pPr>
            <a:r>
              <a:rPr lang="es-MX" sz="3300" dirty="0" smtClean="0"/>
              <a:t>En ESTE VIDEOclip, LA MAESTRA LES PIDE A LOS NIÑOS QUE…</a:t>
            </a:r>
            <a:endParaRPr lang="es-MX" sz="3300" b="1" dirty="0"/>
          </a:p>
        </p:txBody>
      </p:sp>
      <p:sp>
        <p:nvSpPr>
          <p:cNvPr id="25" name="Rounded Rectangle 24"/>
          <p:cNvSpPr/>
          <p:nvPr/>
        </p:nvSpPr>
        <p:spPr bwMode="auto">
          <a:xfrm>
            <a:off x="838142" y="1981200"/>
            <a:ext cx="4380557" cy="1814728"/>
          </a:xfrm>
          <a:prstGeom prst="roundRect">
            <a:avLst/>
          </a:prstGeom>
          <a:solidFill>
            <a:srgbClr val="59B4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709" name="TextBox 25"/>
          <p:cNvSpPr txBox="1">
            <a:spLocks noChangeArrowheads="1"/>
          </p:cNvSpPr>
          <p:nvPr/>
        </p:nvSpPr>
        <p:spPr bwMode="auto">
          <a:xfrm>
            <a:off x="954927" y="2103413"/>
            <a:ext cx="4219117" cy="1650708"/>
          </a:xfrm>
          <a:prstGeom prst="rect">
            <a:avLst/>
          </a:prstGeom>
          <a:noFill/>
          <a:ln w="9525">
            <a:noFill/>
            <a:miter lim="800000"/>
            <a:headEnd/>
            <a:tailEnd/>
          </a:ln>
        </p:spPr>
        <p:txBody>
          <a:bodyPr>
            <a:spAutoFit/>
          </a:bodyPr>
          <a:lstStyle/>
          <a:p>
            <a:pPr lvl="0">
              <a:lnSpc>
                <a:spcPct val="90000"/>
              </a:lnSpc>
            </a:pPr>
            <a:r>
              <a:rPr lang="es-MX" sz="2700" b="1" dirty="0" smtClean="0">
                <a:solidFill>
                  <a:prstClr val="white"/>
                </a:solidFill>
                <a:latin typeface="Century Gothic" pitchFamily="34" charset="0"/>
              </a:rPr>
              <a:t>Predigan</a:t>
            </a:r>
            <a:r>
              <a:rPr lang="es-MX" sz="2700" dirty="0" smtClean="0">
                <a:solidFill>
                  <a:prstClr val="white"/>
                </a:solidFill>
                <a:latin typeface="Century Gothic" pitchFamily="34" charset="0"/>
              </a:rPr>
              <a:t> qué tipos de plantas podrían ver en su caminata por la naturaleza.</a:t>
            </a:r>
            <a:endParaRPr lang="es-MX" sz="2700" dirty="0">
              <a:solidFill>
                <a:prstClr val="white"/>
              </a:solidFill>
              <a:latin typeface="Century Gothic" pitchFamily="34" charset="0"/>
            </a:endParaRPr>
          </a:p>
        </p:txBody>
      </p:sp>
      <p:sp>
        <p:nvSpPr>
          <p:cNvPr id="14" name="Rounded Rectangle 13"/>
          <p:cNvSpPr/>
          <p:nvPr/>
        </p:nvSpPr>
        <p:spPr bwMode="auto">
          <a:xfrm>
            <a:off x="823990" y="4087389"/>
            <a:ext cx="4429408" cy="1943071"/>
          </a:xfrm>
          <a:prstGeom prst="roundRect">
            <a:avLst/>
          </a:prstGeom>
          <a:solidFill>
            <a:srgbClr val="59B4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endParaRPr lang="es-MX" dirty="0">
              <a:solidFill>
                <a:prstClr val="white"/>
              </a:solidFill>
              <a:latin typeface="Century Gothic" pitchFamily="34" charset="0"/>
            </a:endParaRPr>
          </a:p>
        </p:txBody>
      </p:sp>
      <p:sp>
        <p:nvSpPr>
          <p:cNvPr id="15" name="TextBox 25"/>
          <p:cNvSpPr txBox="1">
            <a:spLocks noChangeArrowheads="1"/>
          </p:cNvSpPr>
          <p:nvPr/>
        </p:nvSpPr>
        <p:spPr bwMode="auto">
          <a:xfrm>
            <a:off x="975470" y="4233588"/>
            <a:ext cx="4444477" cy="1650708"/>
          </a:xfrm>
          <a:prstGeom prst="rect">
            <a:avLst/>
          </a:prstGeom>
          <a:noFill/>
          <a:ln w="9525">
            <a:noFill/>
            <a:miter lim="800000"/>
            <a:headEnd/>
            <a:tailEnd/>
          </a:ln>
        </p:spPr>
        <p:txBody>
          <a:bodyPr wrap="square">
            <a:spAutoFit/>
          </a:bodyPr>
          <a:lstStyle/>
          <a:p>
            <a:pPr lvl="0" fontAlgn="auto">
              <a:lnSpc>
                <a:spcPct val="90000"/>
              </a:lnSpc>
              <a:spcBef>
                <a:spcPts val="0"/>
              </a:spcBef>
              <a:spcAft>
                <a:spcPts val="0"/>
              </a:spcAft>
              <a:defRPr/>
            </a:pPr>
            <a:r>
              <a:rPr lang="es-MX" sz="2700" b="1" dirty="0">
                <a:solidFill>
                  <a:prstClr val="white"/>
                </a:solidFill>
                <a:latin typeface="Century Gothic" pitchFamily="34" charset="0"/>
              </a:rPr>
              <a:t>Conecten </a:t>
            </a:r>
            <a:r>
              <a:rPr lang="es-MX" sz="2700" b="1" dirty="0" smtClean="0">
                <a:solidFill>
                  <a:prstClr val="white"/>
                </a:solidFill>
                <a:latin typeface="Century Gothic" pitchFamily="34" charset="0"/>
              </a:rPr>
              <a:t>ideas</a:t>
            </a:r>
            <a:r>
              <a:rPr lang="es-MX" sz="2700" dirty="0" smtClean="0">
                <a:solidFill>
                  <a:prstClr val="white"/>
                </a:solidFill>
                <a:latin typeface="Century Gothic" pitchFamily="34" charset="0"/>
              </a:rPr>
              <a:t> acerca </a:t>
            </a:r>
            <a:r>
              <a:rPr lang="es-MX" sz="2700" dirty="0">
                <a:solidFill>
                  <a:prstClr val="white"/>
                </a:solidFill>
                <a:latin typeface="Century Gothic" pitchFamily="34" charset="0"/>
              </a:rPr>
              <a:t>de la naturaleza con </a:t>
            </a:r>
            <a:r>
              <a:rPr lang="es-MX" sz="2700" dirty="0" smtClean="0">
                <a:solidFill>
                  <a:prstClr val="white"/>
                </a:solidFill>
                <a:latin typeface="Century Gothic" pitchFamily="34" charset="0"/>
              </a:rPr>
              <a:t/>
            </a:r>
            <a:br>
              <a:rPr lang="es-MX" sz="2700" dirty="0" smtClean="0">
                <a:solidFill>
                  <a:prstClr val="white"/>
                </a:solidFill>
                <a:latin typeface="Century Gothic" pitchFamily="34" charset="0"/>
              </a:rPr>
            </a:br>
            <a:r>
              <a:rPr lang="es-MX" sz="2700" dirty="0" smtClean="0">
                <a:solidFill>
                  <a:prstClr val="white"/>
                </a:solidFill>
                <a:latin typeface="Century Gothic" pitchFamily="34" charset="0"/>
              </a:rPr>
              <a:t>el </a:t>
            </a:r>
            <a:r>
              <a:rPr lang="es-MX" sz="2700" dirty="0">
                <a:solidFill>
                  <a:prstClr val="white"/>
                </a:solidFill>
                <a:latin typeface="Century Gothic" pitchFamily="34" charset="0"/>
              </a:rPr>
              <a:t>libro que se leyó en clase el día anterior.</a:t>
            </a:r>
          </a:p>
        </p:txBody>
      </p:sp>
      <p:sp>
        <p:nvSpPr>
          <p:cNvPr id="16" name="Rounded Rectangle 15"/>
          <p:cNvSpPr/>
          <p:nvPr/>
        </p:nvSpPr>
        <p:spPr bwMode="auto">
          <a:xfrm>
            <a:off x="6174546" y="2730409"/>
            <a:ext cx="2451574" cy="2161966"/>
          </a:xfrm>
          <a:prstGeom prst="roundRect">
            <a:avLst/>
          </a:prstGeom>
          <a:solidFill>
            <a:srgbClr val="59B4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TextBox 23"/>
          <p:cNvSpPr txBox="1"/>
          <p:nvPr/>
        </p:nvSpPr>
        <p:spPr bwMode="auto">
          <a:xfrm>
            <a:off x="6296130" y="2856723"/>
            <a:ext cx="2466870" cy="1899494"/>
          </a:xfrm>
          <a:prstGeom prst="rect">
            <a:avLst/>
          </a:prstGeom>
          <a:noFill/>
          <a:effectLst>
            <a:outerShdw blurRad="76200" dir="13500000" sy="23000" kx="1200000" algn="br" rotWithShape="0">
              <a:prstClr val="black">
                <a:alpha val="20000"/>
              </a:prstClr>
            </a:outerShdw>
          </a:effectLst>
        </p:spPr>
        <p:txBody>
          <a:bodyPr wrap="square">
            <a:spAutoFit/>
          </a:bodyPr>
          <a:lstStyle/>
          <a:p>
            <a:pPr lvl="0" fontAlgn="auto">
              <a:lnSpc>
                <a:spcPct val="90000"/>
              </a:lnSpc>
              <a:spcBef>
                <a:spcPts val="0"/>
              </a:spcBef>
              <a:spcAft>
                <a:spcPts val="0"/>
              </a:spcAft>
              <a:defRPr/>
            </a:pPr>
            <a:r>
              <a:rPr lang="es-MX" sz="2600" dirty="0" smtClean="0">
                <a:solidFill>
                  <a:prstClr val="white"/>
                </a:solidFill>
                <a:latin typeface="Century Gothic" pitchFamily="34" charset="0"/>
              </a:rPr>
              <a:t>Apoya </a:t>
            </a:r>
            <a:r>
              <a:rPr lang="es-MX" sz="2600" b="1" dirty="0" smtClean="0">
                <a:solidFill>
                  <a:prstClr val="white"/>
                </a:solidFill>
                <a:latin typeface="Century Gothic" pitchFamily="34" charset="0"/>
              </a:rPr>
              <a:t>las habilidades de Lógica y razonamiento</a:t>
            </a:r>
            <a:r>
              <a:rPr lang="es-MX" sz="2600" dirty="0" smtClean="0">
                <a:solidFill>
                  <a:prstClr val="white"/>
                </a:solidFill>
                <a:latin typeface="Century Gothic" pitchFamily="34" charset="0"/>
              </a:rPr>
              <a:t> de los niños</a:t>
            </a:r>
            <a:endParaRPr lang="es-MX" sz="2600" b="1" dirty="0">
              <a:solidFill>
                <a:prstClr val="white"/>
              </a:solidFill>
              <a:latin typeface="Century Gothic" pitchFamily="34" charset="0"/>
            </a:endParaRPr>
          </a:p>
        </p:txBody>
      </p:sp>
    </p:spTree>
    <p:extLst>
      <p:ext uri="{BB962C8B-B14F-4D97-AF65-F5344CB8AC3E}">
        <p14:creationId xmlns:p14="http://schemas.microsoft.com/office/powerpoint/2010/main" val="13261384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Video: BOOK READING</a:t>
            </a:r>
            <a:endParaRPr lang="en-US" dirty="0"/>
          </a:p>
        </p:txBody>
      </p:sp>
      <p:sp>
        <p:nvSpPr>
          <p:cNvPr id="4" name="TextBox 2"/>
          <p:cNvSpPr txBox="1"/>
          <p:nvPr/>
        </p:nvSpPr>
        <p:spPr>
          <a:xfrm>
            <a:off x="0" y="6550223"/>
            <a:ext cx="91440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solidFill>
                  <a:schemeClr val="tx1">
                    <a:lumMod val="65000"/>
                    <a:lumOff val="35000"/>
                  </a:schemeClr>
                </a:solidFill>
              </a:rPr>
              <a:t>Source: The Center for Advanced Study of Teaching and Learning (CASTL)</a:t>
            </a:r>
            <a:endParaRPr lang="en-US" sz="1400" dirty="0">
              <a:solidFill>
                <a:schemeClr val="tx1">
                  <a:lumMod val="65000"/>
                  <a:lumOff val="35000"/>
                </a:schemeClr>
              </a:solidFill>
            </a:endParaRPr>
          </a:p>
        </p:txBody>
      </p:sp>
      <p:pic>
        <p:nvPicPr>
          <p:cNvPr id="5" name="esp-Book-Reading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4738" y="0"/>
            <a:ext cx="8705088" cy="6528816"/>
          </a:xfrm>
          <a:prstGeom prst="rect">
            <a:avLst/>
          </a:prstGeom>
        </p:spPr>
      </p:pic>
    </p:spTree>
    <p:extLst>
      <p:ext uri="{BB962C8B-B14F-4D97-AF65-F5344CB8AC3E}">
        <p14:creationId xmlns:p14="http://schemas.microsoft.com/office/powerpoint/2010/main" val="1476926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Arrow Connector 31"/>
          <p:cNvCxnSpPr/>
          <p:nvPr/>
        </p:nvCxnSpPr>
        <p:spPr>
          <a:xfrm flipV="1">
            <a:off x="5079904" y="3929091"/>
            <a:ext cx="1087427" cy="1039619"/>
          </a:xfrm>
          <a:prstGeom prst="straightConnector1">
            <a:avLst/>
          </a:prstGeom>
          <a:ln w="123825" cmpd="sng">
            <a:solidFill>
              <a:srgbClr val="045F7B"/>
            </a:solidFill>
            <a:headEnd type="none"/>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a:off x="5142362" y="3032578"/>
            <a:ext cx="1039123" cy="716354"/>
          </a:xfrm>
          <a:prstGeom prst="straightConnector1">
            <a:avLst/>
          </a:prstGeom>
          <a:ln w="123825" cmpd="sng">
            <a:solidFill>
              <a:srgbClr val="045F7B"/>
            </a:solidFill>
            <a:headEnd type="none"/>
            <a:tailEnd type="triangle"/>
          </a:ln>
        </p:spPr>
        <p:style>
          <a:lnRef idx="1">
            <a:schemeClr val="dk1"/>
          </a:lnRef>
          <a:fillRef idx="0">
            <a:schemeClr val="dk1"/>
          </a:fillRef>
          <a:effectRef idx="0">
            <a:schemeClr val="dk1"/>
          </a:effectRef>
          <a:fontRef idx="minor">
            <a:schemeClr val="tx1"/>
          </a:fontRef>
        </p:style>
      </p:cxnSp>
      <p:sp>
        <p:nvSpPr>
          <p:cNvPr id="34" name="Rounded Rectangle 33"/>
          <p:cNvSpPr/>
          <p:nvPr/>
        </p:nvSpPr>
        <p:spPr bwMode="auto">
          <a:xfrm>
            <a:off x="838142" y="1981200"/>
            <a:ext cx="4380557" cy="1745333"/>
          </a:xfrm>
          <a:prstGeom prst="roundRect">
            <a:avLst/>
          </a:prstGeom>
          <a:solidFill>
            <a:srgbClr val="E154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3600"/>
              </a:solidFill>
            </a:endParaRPr>
          </a:p>
        </p:txBody>
      </p:sp>
      <p:sp>
        <p:nvSpPr>
          <p:cNvPr id="35" name="Rounded Rectangle 34"/>
          <p:cNvSpPr/>
          <p:nvPr/>
        </p:nvSpPr>
        <p:spPr bwMode="auto">
          <a:xfrm>
            <a:off x="823990" y="4087389"/>
            <a:ext cx="4429408" cy="1734885"/>
          </a:xfrm>
          <a:prstGeom prst="roundRect">
            <a:avLst/>
          </a:prstGeom>
          <a:solidFill>
            <a:srgbClr val="E154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endParaRPr lang="es-MX" dirty="0">
              <a:solidFill>
                <a:prstClr val="white"/>
              </a:solidFill>
              <a:latin typeface="Century Gothic" pitchFamily="34" charset="0"/>
            </a:endParaRPr>
          </a:p>
        </p:txBody>
      </p:sp>
      <p:sp>
        <p:nvSpPr>
          <p:cNvPr id="36" name="Rounded Rectangle 35"/>
          <p:cNvSpPr/>
          <p:nvPr/>
        </p:nvSpPr>
        <p:spPr bwMode="auto">
          <a:xfrm>
            <a:off x="6174546" y="2730409"/>
            <a:ext cx="2396056" cy="2161966"/>
          </a:xfrm>
          <a:prstGeom prst="roundRect">
            <a:avLst/>
          </a:prstGeom>
          <a:solidFill>
            <a:srgbClr val="E154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itle 2"/>
          <p:cNvSpPr>
            <a:spLocks noGrp="1"/>
          </p:cNvSpPr>
          <p:nvPr>
            <p:ph type="title"/>
          </p:nvPr>
        </p:nvSpPr>
        <p:spPr/>
        <p:txBody>
          <a:bodyPr>
            <a:normAutofit/>
          </a:bodyPr>
          <a:lstStyle/>
          <a:p>
            <a:pPr fontAlgn="auto">
              <a:spcAft>
                <a:spcPts val="0"/>
              </a:spcAft>
              <a:defRPr/>
            </a:pPr>
            <a:r>
              <a:rPr lang="es-MX" sz="3300" dirty="0" smtClean="0"/>
              <a:t>en este videoclip, la maestra les pide a los niños que…</a:t>
            </a:r>
            <a:endParaRPr lang="es-MX" sz="3300" b="1" dirty="0"/>
          </a:p>
        </p:txBody>
      </p:sp>
      <p:sp>
        <p:nvSpPr>
          <p:cNvPr id="17" name="TextBox 16"/>
          <p:cNvSpPr txBox="1"/>
          <p:nvPr/>
        </p:nvSpPr>
        <p:spPr bwMode="auto">
          <a:xfrm>
            <a:off x="6308160" y="2856516"/>
            <a:ext cx="2262442" cy="1920526"/>
          </a:xfrm>
          <a:prstGeom prst="rect">
            <a:avLst/>
          </a:prstGeom>
          <a:noFill/>
          <a:effectLst>
            <a:outerShdw blurRad="76200" dir="13500000" sy="23000" kx="1200000" algn="br" rotWithShape="0">
              <a:prstClr val="black">
                <a:alpha val="20000"/>
              </a:prstClr>
            </a:outerShdw>
          </a:effectLst>
        </p:spPr>
        <p:txBody>
          <a:bodyPr wrap="square">
            <a:spAutoFit/>
          </a:bodyPr>
          <a:lstStyle/>
          <a:p>
            <a:pPr lvl="0" fontAlgn="auto">
              <a:lnSpc>
                <a:spcPct val="90000"/>
              </a:lnSpc>
              <a:spcBef>
                <a:spcPts val="0"/>
              </a:spcBef>
              <a:spcAft>
                <a:spcPts val="0"/>
              </a:spcAft>
              <a:defRPr/>
            </a:pPr>
            <a:r>
              <a:rPr lang="es-MX" sz="2200" dirty="0" smtClean="0">
                <a:solidFill>
                  <a:prstClr val="white"/>
                </a:solidFill>
                <a:latin typeface="Century Gothic" pitchFamily="34" charset="0"/>
                <a:cs typeface="+mn-cs"/>
              </a:rPr>
              <a:t>Apoya los </a:t>
            </a:r>
            <a:r>
              <a:rPr lang="es-MX" sz="2200" b="1" dirty="0" smtClean="0">
                <a:solidFill>
                  <a:prstClr val="white"/>
                </a:solidFill>
                <a:latin typeface="Century Gothic" pitchFamily="34" charset="0"/>
                <a:cs typeface="+mn-cs"/>
              </a:rPr>
              <a:t>Conocimientos y destrezas sobre lectoescritura</a:t>
            </a:r>
            <a:r>
              <a:rPr lang="es-MX" sz="2200" dirty="0" smtClean="0">
                <a:solidFill>
                  <a:prstClr val="white"/>
                </a:solidFill>
                <a:latin typeface="Century Gothic" pitchFamily="34" charset="0"/>
                <a:cs typeface="+mn-cs"/>
              </a:rPr>
              <a:t> de los niños</a:t>
            </a:r>
            <a:endParaRPr lang="es-MX" sz="2200" b="1" dirty="0">
              <a:solidFill>
                <a:prstClr val="white"/>
              </a:solidFill>
              <a:latin typeface="Century Gothic"/>
              <a:cs typeface="Century Gothic"/>
            </a:endParaRPr>
          </a:p>
        </p:txBody>
      </p:sp>
      <p:sp>
        <p:nvSpPr>
          <p:cNvPr id="20" name="TextBox 19"/>
          <p:cNvSpPr txBox="1"/>
          <p:nvPr/>
        </p:nvSpPr>
        <p:spPr bwMode="auto">
          <a:xfrm>
            <a:off x="942593" y="4275639"/>
            <a:ext cx="4449599" cy="1372427"/>
          </a:xfrm>
          <a:prstGeom prst="rect">
            <a:avLst/>
          </a:prstGeom>
          <a:noFill/>
          <a:ln>
            <a:noFill/>
          </a:ln>
          <a:effectLst>
            <a:outerShdw blurRad="76200" dir="13500000" sy="23000" kx="1200000" algn="br" rotWithShape="0">
              <a:prstClr val="black">
                <a:alpha val="20000"/>
              </a:prstClr>
            </a:outerShdw>
          </a:effectLst>
        </p:spPr>
        <p:txBody>
          <a:bodyPr wrap="square">
            <a:spAutoFit/>
          </a:bodyPr>
          <a:lstStyle/>
          <a:p>
            <a:pPr lvl="0">
              <a:lnSpc>
                <a:spcPct val="90000"/>
              </a:lnSpc>
            </a:pPr>
            <a:r>
              <a:rPr lang="es-MX" sz="2300" b="1" dirty="0" smtClean="0">
                <a:solidFill>
                  <a:prstClr val="white"/>
                </a:solidFill>
                <a:latin typeface="Century Gothic" pitchFamily="34" charset="0"/>
              </a:rPr>
              <a:t>Recurran a sus experiencias </a:t>
            </a:r>
            <a:r>
              <a:rPr lang="es-MX" sz="2300" dirty="0" smtClean="0">
                <a:solidFill>
                  <a:prstClr val="white"/>
                </a:solidFill>
                <a:latin typeface="Century Gothic" pitchFamily="34" charset="0"/>
              </a:rPr>
              <a:t>cuando se habla de permitir que las mascotas estén dentro de la casa. </a:t>
            </a:r>
            <a:endParaRPr lang="es-MX" sz="2300" dirty="0">
              <a:solidFill>
                <a:prstClr val="white"/>
              </a:solidFill>
              <a:latin typeface="Century Gothic" pitchFamily="34" charset="0"/>
            </a:endParaRPr>
          </a:p>
        </p:txBody>
      </p:sp>
      <p:sp>
        <p:nvSpPr>
          <p:cNvPr id="37" name="TextBox 36"/>
          <p:cNvSpPr txBox="1"/>
          <p:nvPr/>
        </p:nvSpPr>
        <p:spPr bwMode="auto">
          <a:xfrm>
            <a:off x="942594" y="2172960"/>
            <a:ext cx="4192826" cy="1372427"/>
          </a:xfrm>
          <a:prstGeom prst="rect">
            <a:avLst/>
          </a:prstGeom>
          <a:noFill/>
          <a:ln>
            <a:noFill/>
          </a:ln>
          <a:effectLst>
            <a:outerShdw blurRad="76200" dir="13500000" sy="23000" kx="1200000" algn="br" rotWithShape="0">
              <a:prstClr val="black">
                <a:alpha val="20000"/>
              </a:prstClr>
            </a:outerShdw>
          </a:effectLst>
        </p:spPr>
        <p:txBody>
          <a:bodyPr wrap="square">
            <a:spAutoFit/>
          </a:bodyPr>
          <a:lstStyle/>
          <a:p>
            <a:pPr lvl="0" fontAlgn="auto">
              <a:lnSpc>
                <a:spcPct val="90000"/>
              </a:lnSpc>
              <a:spcBef>
                <a:spcPts val="0"/>
              </a:spcBef>
              <a:spcAft>
                <a:spcPts val="0"/>
              </a:spcAft>
              <a:defRPr/>
            </a:pPr>
            <a:r>
              <a:rPr lang="es-MX" sz="2300" b="1" dirty="0">
                <a:solidFill>
                  <a:prstClr val="white"/>
                </a:solidFill>
                <a:latin typeface="Century Gothic" pitchFamily="34" charset="0"/>
              </a:rPr>
              <a:t>Generen e</a:t>
            </a:r>
            <a:r>
              <a:rPr lang="es-MX" sz="2300" dirty="0">
                <a:solidFill>
                  <a:prstClr val="white"/>
                </a:solidFill>
                <a:latin typeface="Century Gothic" pitchFamily="34" charset="0"/>
              </a:rPr>
              <a:t> </a:t>
            </a:r>
            <a:r>
              <a:rPr lang="es-MX" sz="2300" b="1" dirty="0">
                <a:solidFill>
                  <a:prstClr val="white"/>
                </a:solidFill>
                <a:latin typeface="Century Gothic" pitchFamily="34" charset="0"/>
              </a:rPr>
              <a:t>intercambien ideas</a:t>
            </a:r>
            <a:r>
              <a:rPr lang="es-MX" sz="2300" dirty="0">
                <a:solidFill>
                  <a:prstClr val="white"/>
                </a:solidFill>
                <a:latin typeface="Century Gothic" pitchFamily="34" charset="0"/>
              </a:rPr>
              <a:t> acerca del contraste entre los libros de ficción y los de información.</a:t>
            </a:r>
          </a:p>
        </p:txBody>
      </p:sp>
    </p:spTree>
    <p:extLst>
      <p:ext uri="{BB962C8B-B14F-4D97-AF65-F5344CB8AC3E}">
        <p14:creationId xmlns:p14="http://schemas.microsoft.com/office/powerpoint/2010/main" val="23495312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2547" y="1933961"/>
            <a:ext cx="8195203" cy="2182813"/>
          </a:xfrm>
          <a:prstGeom prst="rect">
            <a:avLst/>
          </a:prstGeom>
          <a:solidFill>
            <a:srgbClr val="2598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300252" y="376126"/>
            <a:ext cx="8509470" cy="1272654"/>
          </a:xfrm>
        </p:spPr>
        <p:txBody>
          <a:bodyPr>
            <a:noAutofit/>
          </a:bodyPr>
          <a:lstStyle/>
          <a:p>
            <a:pPr>
              <a:lnSpc>
                <a:spcPct val="90000"/>
              </a:lnSpc>
            </a:pPr>
            <a:r>
              <a:rPr lang="es-ES" sz="3100" dirty="0">
                <a:solidFill>
                  <a:prstClr val="black"/>
                </a:solidFill>
              </a:rPr>
              <a:t>¿CUÁNDO PUEDO FOMENTAR LAS HABILIDADES DE PENSAMIENTO </a:t>
            </a:r>
            <a:br>
              <a:rPr lang="es-ES" sz="3100" dirty="0">
                <a:solidFill>
                  <a:prstClr val="black"/>
                </a:solidFill>
              </a:rPr>
            </a:br>
            <a:r>
              <a:rPr lang="es-ES" sz="3100" dirty="0">
                <a:solidFill>
                  <a:prstClr val="black"/>
                </a:solidFill>
              </a:rPr>
              <a:t>DE LOS NIÑOS</a:t>
            </a:r>
            <a:r>
              <a:rPr lang="en-US" sz="3100" dirty="0">
                <a:solidFill>
                  <a:prstClr val="black"/>
                </a:solidFill>
              </a:rPr>
              <a:t>?</a:t>
            </a:r>
            <a:endParaRPr lang="en-US" dirty="0"/>
          </a:p>
        </p:txBody>
      </p:sp>
      <p:sp>
        <p:nvSpPr>
          <p:cNvPr id="6" name="Content Placeholder 5"/>
          <p:cNvSpPr>
            <a:spLocks noGrp="1"/>
          </p:cNvSpPr>
          <p:nvPr>
            <p:ph sz="half" idx="2"/>
          </p:nvPr>
        </p:nvSpPr>
        <p:spPr>
          <a:xfrm>
            <a:off x="555823" y="2036248"/>
            <a:ext cx="8202153" cy="1752742"/>
          </a:xfrm>
        </p:spPr>
        <p:txBody>
          <a:bodyPr>
            <a:normAutofit/>
          </a:bodyPr>
          <a:lstStyle/>
          <a:p>
            <a:pPr marL="0" indent="0">
              <a:spcAft>
                <a:spcPts val="600"/>
              </a:spcAft>
              <a:buNone/>
            </a:pPr>
            <a:r>
              <a:rPr lang="es-MX" sz="2600" dirty="0" smtClean="0">
                <a:solidFill>
                  <a:schemeClr val="bg1"/>
                </a:solidFill>
              </a:rPr>
              <a:t>Los maestros pueden fomentar las habilidades </a:t>
            </a:r>
            <a:br>
              <a:rPr lang="es-MX" sz="2600" dirty="0" smtClean="0">
                <a:solidFill>
                  <a:schemeClr val="bg1"/>
                </a:solidFill>
              </a:rPr>
            </a:br>
            <a:r>
              <a:rPr lang="es-MX" sz="2600" dirty="0" smtClean="0">
                <a:solidFill>
                  <a:schemeClr val="bg1"/>
                </a:solidFill>
              </a:rPr>
              <a:t>de pensamiento y la capacidad de comprensión de los niños </a:t>
            </a:r>
            <a:r>
              <a:rPr lang="es-MX" sz="2600" b="1" dirty="0" smtClean="0">
                <a:solidFill>
                  <a:schemeClr val="bg1"/>
                </a:solidFill>
              </a:rPr>
              <a:t>durante todo el día escolar</a:t>
            </a:r>
            <a:r>
              <a:rPr lang="es-MX" sz="2600" dirty="0" smtClean="0">
                <a:solidFill>
                  <a:schemeClr val="bg1"/>
                </a:solidFill>
              </a:rPr>
              <a:t>, en muchas actividades en el aula.</a:t>
            </a:r>
            <a:endParaRPr lang="es-MX" sz="2600" dirty="0">
              <a:solidFill>
                <a:schemeClr val="bg1"/>
              </a:solidFill>
            </a:endParaRPr>
          </a:p>
        </p:txBody>
      </p:sp>
      <p:pic>
        <p:nvPicPr>
          <p:cNvPr id="4" name="Picture 3" descr="Fostering_Thinking_cu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2578" y="3838865"/>
            <a:ext cx="2460286" cy="1769384"/>
          </a:xfrm>
          <a:prstGeom prst="rect">
            <a:avLst/>
          </a:prstGeom>
        </p:spPr>
      </p:pic>
      <p:pic>
        <p:nvPicPr>
          <p:cNvPr id="2" name="Picture 1" descr="Thinking_cut.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54914" y="3825779"/>
            <a:ext cx="2212873" cy="1770299"/>
          </a:xfrm>
          <a:prstGeom prst="rect">
            <a:avLst/>
          </a:prstGeom>
        </p:spPr>
      </p:pic>
      <p:pic>
        <p:nvPicPr>
          <p:cNvPr id="5" name="Picture 4" descr="Boys_leaning_on_table_4(1).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746657" y="3813465"/>
            <a:ext cx="2773408" cy="1789930"/>
          </a:xfrm>
          <a:prstGeom prst="rect">
            <a:avLst/>
          </a:prstGeom>
        </p:spPr>
      </p:pic>
    </p:spTree>
    <p:extLst>
      <p:ext uri="{BB962C8B-B14F-4D97-AF65-F5344CB8AC3E}">
        <p14:creationId xmlns:p14="http://schemas.microsoft.com/office/powerpoint/2010/main" val="30188881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ES" dirty="0">
                <a:solidFill>
                  <a:prstClr val="black"/>
                </a:solidFill>
              </a:rPr>
              <a:t>MEJORAR LA PRÁCTICA</a:t>
            </a:r>
            <a:endParaRPr lang="en-US" dirty="0"/>
          </a:p>
        </p:txBody>
      </p:sp>
      <p:sp>
        <p:nvSpPr>
          <p:cNvPr id="4" name="Rectangle 3"/>
          <p:cNvSpPr/>
          <p:nvPr/>
        </p:nvSpPr>
        <p:spPr>
          <a:xfrm>
            <a:off x="876850" y="1979924"/>
            <a:ext cx="7460616" cy="1128117"/>
          </a:xfrm>
          <a:prstGeom prst="rect">
            <a:avLst/>
          </a:prstGeom>
          <a:solidFill>
            <a:srgbClr val="259828"/>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fontAlgn="auto">
              <a:lnSpc>
                <a:spcPct val="90000"/>
              </a:lnSpc>
              <a:spcBef>
                <a:spcPct val="20000"/>
              </a:spcBef>
              <a:spcAft>
                <a:spcPts val="1200"/>
              </a:spcAft>
            </a:pPr>
            <a:r>
              <a:rPr lang="es-MX" sz="2800" dirty="0" smtClean="0">
                <a:solidFill>
                  <a:prstClr val="white"/>
                </a:solidFill>
                <a:latin typeface="Century Gothic"/>
                <a:cs typeface="Century Gothic"/>
              </a:rPr>
              <a:t>Grabarse en video y repasar su propia práctica docente.</a:t>
            </a:r>
            <a:endParaRPr lang="es-MX" sz="2800" dirty="0">
              <a:solidFill>
                <a:prstClr val="white"/>
              </a:solidFill>
              <a:latin typeface="Century Gothic"/>
              <a:cs typeface="Century Gothic"/>
            </a:endParaRPr>
          </a:p>
        </p:txBody>
      </p:sp>
      <p:sp>
        <p:nvSpPr>
          <p:cNvPr id="5" name="Rectangle 4"/>
          <p:cNvSpPr/>
          <p:nvPr/>
        </p:nvSpPr>
        <p:spPr>
          <a:xfrm>
            <a:off x="876850" y="3272397"/>
            <a:ext cx="7460616" cy="1000514"/>
          </a:xfrm>
          <a:prstGeom prst="rect">
            <a:avLst/>
          </a:prstGeom>
          <a:solidFill>
            <a:srgbClr val="045F7B"/>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fontAlgn="auto">
              <a:lnSpc>
                <a:spcPct val="90000"/>
              </a:lnSpc>
              <a:spcBef>
                <a:spcPct val="20000"/>
              </a:spcBef>
              <a:spcAft>
                <a:spcPts val="1200"/>
              </a:spcAft>
            </a:pPr>
            <a:r>
              <a:rPr lang="es-MX" sz="2800" dirty="0" smtClean="0">
                <a:solidFill>
                  <a:prstClr val="white"/>
                </a:solidFill>
                <a:latin typeface="Century Gothic"/>
                <a:cs typeface="Century Gothic"/>
              </a:rPr>
              <a:t>Practicar con un colega. </a:t>
            </a:r>
            <a:endParaRPr lang="es-MX" sz="2800" dirty="0">
              <a:solidFill>
                <a:prstClr val="white"/>
              </a:solidFill>
              <a:latin typeface="Century Gothic"/>
              <a:cs typeface="Century Gothic"/>
            </a:endParaRPr>
          </a:p>
        </p:txBody>
      </p:sp>
      <p:sp>
        <p:nvSpPr>
          <p:cNvPr id="6" name="Rectangle 5"/>
          <p:cNvSpPr/>
          <p:nvPr/>
        </p:nvSpPr>
        <p:spPr>
          <a:xfrm>
            <a:off x="876850" y="4436656"/>
            <a:ext cx="7460616" cy="1091618"/>
          </a:xfrm>
          <a:prstGeom prst="rect">
            <a:avLst/>
          </a:prstGeom>
          <a:solidFill>
            <a:srgbClr val="BF000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fontAlgn="auto">
              <a:lnSpc>
                <a:spcPct val="90000"/>
              </a:lnSpc>
              <a:spcBef>
                <a:spcPct val="20000"/>
              </a:spcBef>
              <a:spcAft>
                <a:spcPts val="1200"/>
              </a:spcAft>
            </a:pPr>
            <a:r>
              <a:rPr lang="es-MX" sz="2800" dirty="0" smtClean="0">
                <a:solidFill>
                  <a:prstClr val="white"/>
                </a:solidFill>
                <a:latin typeface="Century Gothic"/>
                <a:cs typeface="Century Gothic"/>
              </a:rPr>
              <a:t>Observar a un “maestro de maestros” en acción.</a:t>
            </a:r>
            <a:endParaRPr lang="es-MX" sz="2800" dirty="0">
              <a:solidFill>
                <a:prstClr val="white"/>
              </a:solidFill>
              <a:latin typeface="Century Gothic"/>
              <a:cs typeface="Century Gothic"/>
            </a:endParaRPr>
          </a:p>
        </p:txBody>
      </p:sp>
    </p:spTree>
    <p:extLst>
      <p:ext uri="{BB962C8B-B14F-4D97-AF65-F5344CB8AC3E}">
        <p14:creationId xmlns:p14="http://schemas.microsoft.com/office/powerpoint/2010/main" val="81224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fontAlgn="auto">
              <a:spcAft>
                <a:spcPts val="0"/>
              </a:spcAft>
              <a:defRPr/>
            </a:pPr>
            <a:r>
              <a:rPr lang="es-MX" dirty="0" smtClean="0"/>
              <a:t>resumen</a:t>
            </a:r>
            <a:endParaRPr lang="es-MX" dirty="0"/>
          </a:p>
        </p:txBody>
      </p:sp>
      <p:sp>
        <p:nvSpPr>
          <p:cNvPr id="5" name="Content Placeholder 1"/>
          <p:cNvSpPr>
            <a:spLocks noGrp="1"/>
          </p:cNvSpPr>
          <p:nvPr>
            <p:ph idx="1"/>
          </p:nvPr>
        </p:nvSpPr>
        <p:spPr>
          <a:xfrm>
            <a:off x="424218" y="1735540"/>
            <a:ext cx="8255000" cy="4800600"/>
          </a:xfrm>
        </p:spPr>
        <p:txBody>
          <a:bodyPr>
            <a:noAutofit/>
          </a:bodyPr>
          <a:lstStyle/>
          <a:p>
            <a:pPr marL="0" lvl="0" indent="0">
              <a:spcBef>
                <a:spcPts val="768"/>
              </a:spcBef>
              <a:spcAft>
                <a:spcPts val="600"/>
              </a:spcAft>
              <a:buSzPct val="80000"/>
              <a:buNone/>
              <a:defRPr/>
            </a:pPr>
            <a:r>
              <a:rPr lang="es-MX" sz="2700" dirty="0" smtClean="0">
                <a:solidFill>
                  <a:prstClr val="black"/>
                </a:solidFill>
              </a:rPr>
              <a:t>Los maestros pueden fomentar las habilidades de pensamiento de los niños al:</a:t>
            </a:r>
          </a:p>
          <a:p>
            <a:pPr marL="228600" lvl="1" indent="-228600">
              <a:spcAft>
                <a:spcPts val="1200"/>
              </a:spcAft>
              <a:buClr>
                <a:schemeClr val="tx1"/>
              </a:buClr>
              <a:buSzPct val="80000"/>
              <a:buFont typeface="Arial"/>
              <a:buChar char="•"/>
              <a:defRPr/>
            </a:pPr>
            <a:r>
              <a:rPr lang="es-MX" sz="2200" b="1" dirty="0" smtClean="0">
                <a:solidFill>
                  <a:srgbClr val="0A479B"/>
                </a:solidFill>
              </a:rPr>
              <a:t>Utilizar el método científico</a:t>
            </a:r>
            <a:r>
              <a:rPr lang="es-MX" sz="2200" dirty="0" smtClean="0">
                <a:solidFill>
                  <a:prstClr val="black"/>
                </a:solidFill>
              </a:rPr>
              <a:t>: Darles tareas en las que los niños puedan </a:t>
            </a:r>
            <a:r>
              <a:rPr lang="es-MX" sz="2200" b="1" dirty="0" smtClean="0">
                <a:solidFill>
                  <a:prstClr val="black"/>
                </a:solidFill>
              </a:rPr>
              <a:t>observar, predecir </a:t>
            </a:r>
            <a:r>
              <a:rPr lang="es-MX" sz="2200" dirty="0" smtClean="0">
                <a:solidFill>
                  <a:prstClr val="black"/>
                </a:solidFill>
              </a:rPr>
              <a:t>y </a:t>
            </a:r>
            <a:r>
              <a:rPr lang="es-MX" sz="2200" b="1" dirty="0" smtClean="0">
                <a:solidFill>
                  <a:prstClr val="black"/>
                </a:solidFill>
              </a:rPr>
              <a:t>experimentar.</a:t>
            </a:r>
          </a:p>
          <a:p>
            <a:pPr marL="228600" lvl="1" indent="-228600">
              <a:spcAft>
                <a:spcPts val="1200"/>
              </a:spcAft>
              <a:buClr>
                <a:schemeClr val="tx1"/>
              </a:buClr>
              <a:buSzPct val="80000"/>
              <a:buFont typeface="Arial"/>
              <a:buChar char="•"/>
              <a:defRPr/>
            </a:pPr>
            <a:r>
              <a:rPr lang="es-MX" sz="2200" b="1" dirty="0" smtClean="0">
                <a:solidFill>
                  <a:srgbClr val="0A479B"/>
                </a:solidFill>
              </a:rPr>
              <a:t>Resolver problemas</a:t>
            </a:r>
            <a:r>
              <a:rPr lang="es-MX" sz="2200" dirty="0" smtClean="0">
                <a:solidFill>
                  <a:srgbClr val="0A479B"/>
                </a:solidFill>
              </a:rPr>
              <a:t>: </a:t>
            </a:r>
            <a:r>
              <a:rPr lang="es-MX" sz="2200" dirty="0" smtClean="0">
                <a:solidFill>
                  <a:prstClr val="black"/>
                </a:solidFill>
              </a:rPr>
              <a:t>Crear oportunidades para que los niños </a:t>
            </a:r>
            <a:r>
              <a:rPr lang="es-MX" sz="2200" b="1" dirty="0" smtClean="0">
                <a:solidFill>
                  <a:prstClr val="black"/>
                </a:solidFill>
              </a:rPr>
              <a:t>generen e intercambien ideas, planifiquen, </a:t>
            </a:r>
            <a:r>
              <a:rPr lang="es-MX" sz="2200" dirty="0" smtClean="0">
                <a:solidFill>
                  <a:prstClr val="black"/>
                </a:solidFill>
              </a:rPr>
              <a:t>y </a:t>
            </a:r>
            <a:r>
              <a:rPr lang="es-MX" sz="2200" b="1" dirty="0" smtClean="0">
                <a:solidFill>
                  <a:prstClr val="black"/>
                </a:solidFill>
              </a:rPr>
              <a:t>resuelvan problemas.</a:t>
            </a:r>
          </a:p>
          <a:p>
            <a:pPr marL="228600" lvl="1" indent="-228600">
              <a:spcAft>
                <a:spcPts val="1200"/>
              </a:spcAft>
              <a:buClr>
                <a:schemeClr val="tx1"/>
              </a:buClr>
              <a:buSzPct val="80000"/>
              <a:buFont typeface="Arial"/>
              <a:buChar char="•"/>
              <a:defRPr/>
            </a:pPr>
            <a:r>
              <a:rPr lang="es-MX" sz="2200" b="1" dirty="0" smtClean="0">
                <a:solidFill>
                  <a:srgbClr val="0A479B"/>
                </a:solidFill>
              </a:rPr>
              <a:t>Aplicar el conocimiento</a:t>
            </a:r>
            <a:r>
              <a:rPr lang="es-MX" sz="2200" dirty="0" smtClean="0">
                <a:solidFill>
                  <a:srgbClr val="0A479B"/>
                </a:solidFill>
              </a:rPr>
              <a:t>: </a:t>
            </a:r>
            <a:r>
              <a:rPr lang="es-MX" sz="2200" dirty="0" smtClean="0">
                <a:solidFill>
                  <a:prstClr val="black"/>
                </a:solidFill>
              </a:rPr>
              <a:t>Aprovechar la curiosidad natural de los niños y </a:t>
            </a:r>
            <a:r>
              <a:rPr lang="es-MX" sz="2200" b="1" dirty="0" smtClean="0">
                <a:solidFill>
                  <a:prstClr val="black"/>
                </a:solidFill>
              </a:rPr>
              <a:t>recurrir a sus experiencias cotidianas</a:t>
            </a:r>
            <a:r>
              <a:rPr lang="es-MX" sz="2200" dirty="0" smtClean="0">
                <a:solidFill>
                  <a:prstClr val="black"/>
                </a:solidFill>
              </a:rPr>
              <a:t>, </a:t>
            </a:r>
            <a:r>
              <a:rPr lang="es-MX" sz="2200" b="1" dirty="0" smtClean="0">
                <a:solidFill>
                  <a:prstClr val="black"/>
                </a:solidFill>
              </a:rPr>
              <a:t>haciendo conexiones con los conocimientos previos.</a:t>
            </a:r>
            <a:endParaRPr lang="es-MX" sz="2200" dirty="0" smtClean="0"/>
          </a:p>
          <a:p>
            <a:pPr marL="274320" fontAlgn="auto">
              <a:lnSpc>
                <a:spcPct val="120000"/>
              </a:lnSpc>
              <a:spcAft>
                <a:spcPts val="0"/>
              </a:spcAft>
              <a:buFont typeface="Arial"/>
              <a:buChar char="•"/>
              <a:defRPr/>
            </a:pPr>
            <a:endParaRPr lang="es-MX" sz="2400" dirty="0"/>
          </a:p>
        </p:txBody>
      </p:sp>
    </p:spTree>
    <p:extLst>
      <p:ext uri="{BB962C8B-B14F-4D97-AF65-F5344CB8AC3E}">
        <p14:creationId xmlns:p14="http://schemas.microsoft.com/office/powerpoint/2010/main" val="38260120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67450" y="6252031"/>
            <a:ext cx="1676400" cy="215444"/>
          </a:xfrm>
          <a:prstGeom prst="rect">
            <a:avLst/>
          </a:prstGeom>
          <a:noFill/>
        </p:spPr>
        <p:txBody>
          <a:bodyPr wrap="square" rtlCol="0">
            <a:spAutoFit/>
          </a:bodyPr>
          <a:lstStyle/>
          <a:p>
            <a:pPr algn="r" fontAlgn="auto">
              <a:spcBef>
                <a:spcPts val="0"/>
              </a:spcBef>
              <a:spcAft>
                <a:spcPts val="0"/>
              </a:spcAft>
            </a:pPr>
            <a:r>
              <a:rPr lang="es-MX" sz="800" dirty="0" smtClean="0">
                <a:solidFill>
                  <a:prstClr val="black">
                    <a:lumMod val="50000"/>
                    <a:lumOff val="50000"/>
                  </a:prstClr>
                </a:solidFill>
                <a:latin typeface="Calibri"/>
                <a:ea typeface="+mn-ea"/>
                <a:cs typeface="+mn-cs"/>
              </a:rPr>
              <a:t>OTOÑO</a:t>
            </a:r>
            <a:r>
              <a:rPr lang="en-US" sz="800" dirty="0" smtClean="0">
                <a:solidFill>
                  <a:prstClr val="black">
                    <a:lumMod val="50000"/>
                    <a:lumOff val="50000"/>
                  </a:prstClr>
                </a:solidFill>
                <a:latin typeface="Calibri"/>
                <a:ea typeface="+mn-ea"/>
                <a:cs typeface="+mn-cs"/>
              </a:rPr>
              <a:t>, 2012</a:t>
            </a:r>
            <a:endParaRPr lang="en-US" sz="800" dirty="0">
              <a:solidFill>
                <a:prstClr val="black">
                  <a:lumMod val="50000"/>
                  <a:lumOff val="50000"/>
                </a:prstClr>
              </a:solidFill>
              <a:latin typeface="Calibri"/>
              <a:ea typeface="+mn-ea"/>
              <a:cs typeface="+mn-cs"/>
            </a:endParaRPr>
          </a:p>
        </p:txBody>
      </p:sp>
      <p:sp>
        <p:nvSpPr>
          <p:cNvPr id="4" name="TextBox 3"/>
          <p:cNvSpPr txBox="1"/>
          <p:nvPr/>
        </p:nvSpPr>
        <p:spPr>
          <a:xfrm>
            <a:off x="381000" y="5675100"/>
            <a:ext cx="8382000" cy="600164"/>
          </a:xfrm>
          <a:prstGeom prst="rect">
            <a:avLst/>
          </a:prstGeom>
          <a:solidFill>
            <a:schemeClr val="bg1"/>
          </a:solidFill>
        </p:spPr>
        <p:txBody>
          <a:bodyPr wrap="square" rtlCol="0">
            <a:spAutoFit/>
          </a:bodyPr>
          <a:lstStyle/>
          <a:p>
            <a:pPr algn="ctr"/>
            <a:r>
              <a:rPr lang="es-ES" sz="1300" dirty="0" smtClean="0">
                <a:latin typeface="Century Gothic" pitchFamily="34" charset="0"/>
              </a:rPr>
              <a:t>Si desea más información, escríbanos a: </a:t>
            </a:r>
            <a:r>
              <a:rPr lang="es-ES" sz="1300" b="1" dirty="0" smtClean="0">
                <a:latin typeface="Century Gothic" pitchFamily="34" charset="0"/>
              </a:rPr>
              <a:t>NCQTL@UW.EDU</a:t>
            </a:r>
            <a:r>
              <a:rPr lang="es-ES" sz="1300" dirty="0" smtClean="0">
                <a:latin typeface="Century Gothic" pitchFamily="34" charset="0"/>
              </a:rPr>
              <a:t> o llámenos al 877-731-0764</a:t>
            </a:r>
          </a:p>
          <a:p>
            <a:pPr algn="ctr"/>
            <a:endParaRPr lang="es-ES" sz="400" dirty="0" smtClean="0">
              <a:latin typeface="Century Gothic" pitchFamily="34" charset="0"/>
            </a:endParaRPr>
          </a:p>
          <a:p>
            <a:pPr algn="ctr"/>
            <a:r>
              <a:rPr lang="es-MX" sz="800" dirty="0" smtClean="0">
                <a:latin typeface="Century Gothic" pitchFamily="34" charset="0"/>
              </a:rPr>
              <a:t>Este documento fue preparado por el Centro Nacional para la Enseñanza y el Aprendizaje de Calidad para el Departamento de Salud y Servicios Humanos </a:t>
            </a:r>
            <a:br>
              <a:rPr lang="es-MX" sz="800" dirty="0" smtClean="0">
                <a:latin typeface="Century Gothic" pitchFamily="34" charset="0"/>
              </a:rPr>
            </a:br>
            <a:r>
              <a:rPr lang="es-MX" sz="800" dirty="0" smtClean="0">
                <a:latin typeface="Century Gothic" pitchFamily="34" charset="0"/>
              </a:rPr>
              <a:t>de los Estados Unidos, Administración para Niños y Familias, Oficina Nacional de Head Start, con la subvención #90HC0002.</a:t>
            </a:r>
            <a:endParaRPr lang="en-US" sz="800" dirty="0">
              <a:latin typeface="Century Gothic" pitchFamily="34" charset="0"/>
            </a:endParaRPr>
          </a:p>
        </p:txBody>
      </p:sp>
      <p:sp>
        <p:nvSpPr>
          <p:cNvPr id="5" name="Rectangle 4"/>
          <p:cNvSpPr/>
          <p:nvPr/>
        </p:nvSpPr>
        <p:spPr>
          <a:xfrm>
            <a:off x="1935958" y="2957700"/>
            <a:ext cx="2486025" cy="8921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NCQTL_Logo_SPANISH.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9991" y="3071440"/>
            <a:ext cx="2223701" cy="673660"/>
          </a:xfrm>
          <a:prstGeom prst="rect">
            <a:avLst/>
          </a:prstGeom>
        </p:spPr>
      </p:pic>
    </p:spTree>
    <p:extLst>
      <p:ext uri="{BB962C8B-B14F-4D97-AF65-F5344CB8AC3E}">
        <p14:creationId xmlns:p14="http://schemas.microsoft.com/office/powerpoint/2010/main" val="16551041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SP-House.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62544" y="1893455"/>
            <a:ext cx="5473219" cy="4679602"/>
          </a:xfrm>
          <a:prstGeom prst="rect">
            <a:avLst/>
          </a:prstGeom>
        </p:spPr>
      </p:pic>
      <p:sp>
        <p:nvSpPr>
          <p:cNvPr id="2" name="Title 1"/>
          <p:cNvSpPr>
            <a:spLocks noGrp="1"/>
          </p:cNvSpPr>
          <p:nvPr>
            <p:ph type="title"/>
          </p:nvPr>
        </p:nvSpPr>
        <p:spPr/>
        <p:txBody>
          <a:bodyPr>
            <a:normAutofit fontScale="90000"/>
          </a:bodyPr>
          <a:lstStyle/>
          <a:p>
            <a:pPr>
              <a:lnSpc>
                <a:spcPct val="90000"/>
              </a:lnSpc>
            </a:pPr>
            <a:r>
              <a:rPr lang="es-ES" sz="3200" b="1" dirty="0" smtClean="0"/>
              <a:t>MARCO DE REFERENCIA PARA </a:t>
            </a:r>
            <a:br>
              <a:rPr lang="es-ES" sz="3200" b="1" dirty="0" smtClean="0"/>
            </a:br>
            <a:r>
              <a:rPr lang="es-ES" sz="3200" b="1" dirty="0" smtClean="0"/>
              <a:t>LA PRÁCTICA EFECTIVA </a:t>
            </a:r>
            <a:br>
              <a:rPr lang="es-ES" sz="3200" b="1" dirty="0" smtClean="0"/>
            </a:br>
            <a:r>
              <a:rPr lang="es-ES" sz="2000" dirty="0" smtClean="0"/>
              <a:t>EN APOYO A LA PREPARACIÓN PARA LA ESCUELA PARA TODOS LOS NIÑOS</a:t>
            </a:r>
            <a:endParaRPr lang="en-US" sz="1700" dirty="0"/>
          </a:p>
        </p:txBody>
      </p:sp>
      <p:grpSp>
        <p:nvGrpSpPr>
          <p:cNvPr id="25" name="Group 24"/>
          <p:cNvGrpSpPr/>
          <p:nvPr/>
        </p:nvGrpSpPr>
        <p:grpSpPr>
          <a:xfrm>
            <a:off x="1363435" y="1811042"/>
            <a:ext cx="6985000" cy="4615942"/>
            <a:chOff x="1398070" y="1857224"/>
            <a:chExt cx="6985000" cy="4615942"/>
          </a:xfrm>
        </p:grpSpPr>
        <p:sp>
          <p:nvSpPr>
            <p:cNvPr id="20" name="Rectangle 19"/>
            <p:cNvSpPr/>
            <p:nvPr/>
          </p:nvSpPr>
          <p:spPr bwMode="auto">
            <a:xfrm>
              <a:off x="1971636" y="5523587"/>
              <a:ext cx="5212905" cy="949579"/>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dirty="0">
                <a:solidFill>
                  <a:prstClr val="white"/>
                </a:solidFill>
              </a:endParaRPr>
            </a:p>
          </p:txBody>
        </p:sp>
        <p:sp>
          <p:nvSpPr>
            <p:cNvPr id="19" name="Rectangle 18"/>
            <p:cNvSpPr/>
            <p:nvPr/>
          </p:nvSpPr>
          <p:spPr>
            <a:xfrm>
              <a:off x="1398070" y="1857224"/>
              <a:ext cx="6985000" cy="3704726"/>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15" name="TextBox 14"/>
            <p:cNvSpPr txBox="1"/>
            <p:nvPr/>
          </p:nvSpPr>
          <p:spPr>
            <a:xfrm>
              <a:off x="2222401" y="4482009"/>
              <a:ext cx="4640178" cy="1098762"/>
            </a:xfrm>
            <a:prstGeom prst="rect">
              <a:avLst/>
            </a:prstGeom>
            <a:noFill/>
          </p:spPr>
          <p:txBody>
            <a:bodyPr wrap="square" rtlCol="0">
              <a:spAutoFit/>
            </a:bodyPr>
            <a:lstStyle/>
            <a:p>
              <a:pPr algn="ctr" fontAlgn="base">
                <a:lnSpc>
                  <a:spcPct val="90000"/>
                </a:lnSpc>
                <a:spcBef>
                  <a:spcPct val="0"/>
                </a:spcBef>
                <a:spcAft>
                  <a:spcPct val="0"/>
                </a:spcAft>
              </a:pPr>
              <a:r>
                <a:rPr lang="es-MX" sz="3600" dirty="0" smtClean="0">
                  <a:solidFill>
                    <a:srgbClr val="005DAA"/>
                  </a:solidFill>
                  <a:latin typeface="Century Gothic"/>
                  <a:ea typeface="ＭＳ Ｐゴシック" charset="0"/>
                  <a:cs typeface="Century Gothic"/>
                </a:rPr>
                <a:t>ENFOCARSE EN</a:t>
              </a:r>
            </a:p>
            <a:p>
              <a:pPr algn="ctr" fontAlgn="base">
                <a:lnSpc>
                  <a:spcPct val="90000"/>
                </a:lnSpc>
                <a:spcBef>
                  <a:spcPct val="0"/>
                </a:spcBef>
                <a:spcAft>
                  <a:spcPct val="0"/>
                </a:spcAft>
              </a:pPr>
              <a:r>
                <a:rPr lang="es-MX" sz="3600" dirty="0" smtClean="0">
                  <a:solidFill>
                    <a:srgbClr val="005DAA"/>
                  </a:solidFill>
                  <a:latin typeface="Century Gothic"/>
                  <a:ea typeface="ＭＳ Ｐゴシック" charset="0"/>
                  <a:cs typeface="Century Gothic"/>
                </a:rPr>
                <a:t>LA BASE</a:t>
              </a:r>
              <a:endParaRPr lang="es-MX" sz="3600" dirty="0">
                <a:solidFill>
                  <a:srgbClr val="005DAA"/>
                </a:solidFill>
                <a:latin typeface="Century Gothic"/>
                <a:ea typeface="ＭＳ Ｐゴシック" charset="0"/>
                <a:cs typeface="Century Gothic"/>
              </a:endParaRPr>
            </a:p>
          </p:txBody>
        </p:sp>
        <p:sp>
          <p:nvSpPr>
            <p:cNvPr id="22" name="Rounded Rectangle 21"/>
            <p:cNvSpPr/>
            <p:nvPr/>
          </p:nvSpPr>
          <p:spPr>
            <a:xfrm>
              <a:off x="1996631"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3" name="Rounded Rectangle 22"/>
            <p:cNvSpPr/>
            <p:nvPr/>
          </p:nvSpPr>
          <p:spPr>
            <a:xfrm>
              <a:off x="3730069"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4" name="Rounded Rectangle 23"/>
            <p:cNvSpPr/>
            <p:nvPr/>
          </p:nvSpPr>
          <p:spPr>
            <a:xfrm>
              <a:off x="5463508" y="5575220"/>
              <a:ext cx="1648492" cy="850534"/>
            </a:xfrm>
            <a:prstGeom prst="roundRect">
              <a:avLst>
                <a:gd name="adj" fmla="val 5663"/>
              </a:avLst>
            </a:prstGeom>
            <a:solidFill>
              <a:srgbClr val="0B46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 name="TextBox 21"/>
            <p:cNvSpPr txBox="1">
              <a:spLocks noChangeArrowheads="1"/>
            </p:cNvSpPr>
            <p:nvPr/>
          </p:nvSpPr>
          <p:spPr bwMode="auto">
            <a:xfrm>
              <a:off x="2003531" y="5717031"/>
              <a:ext cx="1653570" cy="539635"/>
            </a:xfrm>
            <a:prstGeom prst="rect">
              <a:avLst/>
            </a:prstGeom>
            <a:noFill/>
            <a:ln w="9525">
              <a:noFill/>
              <a:miter lim="800000"/>
              <a:headEnd/>
              <a:tailEnd/>
            </a:ln>
          </p:spPr>
          <p:txBody>
            <a:bodyPr wrap="square">
              <a:spAutoFit/>
            </a:bodyPr>
            <a:lstStyle/>
            <a:p>
              <a:pPr marL="0" lvl="1" algn="ctr" fontAlgn="base">
                <a:lnSpc>
                  <a:spcPct val="90000"/>
                </a:lnSpc>
                <a:spcBef>
                  <a:spcPct val="0"/>
                </a:spcBef>
                <a:spcAft>
                  <a:spcPct val="0"/>
                </a:spcAft>
              </a:pPr>
              <a:r>
                <a:rPr lang="es-MX" sz="1600" dirty="0" smtClean="0">
                  <a:solidFill>
                    <a:prstClr val="white"/>
                  </a:solidFill>
                  <a:latin typeface="Century Gothic" pitchFamily="34" charset="0"/>
                  <a:ea typeface="ＭＳ Ｐゴシック" charset="0"/>
                </a:rPr>
                <a:t>Apoyo social y emocional</a:t>
              </a:r>
              <a:endParaRPr lang="es-MX" sz="1600" dirty="0">
                <a:solidFill>
                  <a:prstClr val="white"/>
                </a:solidFill>
                <a:latin typeface="Century Gothic" pitchFamily="34" charset="0"/>
                <a:ea typeface="ＭＳ Ｐゴシック" charset="0"/>
              </a:endParaRPr>
            </a:p>
          </p:txBody>
        </p:sp>
        <p:sp>
          <p:nvSpPr>
            <p:cNvPr id="13" name="TextBox 23"/>
            <p:cNvSpPr txBox="1">
              <a:spLocks noChangeArrowheads="1"/>
            </p:cNvSpPr>
            <p:nvPr/>
          </p:nvSpPr>
          <p:spPr bwMode="auto">
            <a:xfrm>
              <a:off x="3738947" y="5702932"/>
              <a:ext cx="1643641" cy="539635"/>
            </a:xfrm>
            <a:prstGeom prst="rect">
              <a:avLst/>
            </a:prstGeom>
            <a:noFill/>
            <a:ln w="9525">
              <a:noFill/>
              <a:miter lim="800000"/>
              <a:headEnd/>
              <a:tailEnd/>
            </a:ln>
          </p:spPr>
          <p:txBody>
            <a:bodyPr wrap="square">
              <a:spAutoFit/>
            </a:bodyPr>
            <a:lstStyle/>
            <a:p>
              <a:pPr marL="0" lvl="1" algn="ctr" fontAlgn="base">
                <a:lnSpc>
                  <a:spcPct val="90000"/>
                </a:lnSpc>
                <a:spcBef>
                  <a:spcPct val="0"/>
                </a:spcBef>
                <a:spcAft>
                  <a:spcPct val="0"/>
                </a:spcAft>
              </a:pPr>
              <a:r>
                <a:rPr lang="es-MX" sz="1600" dirty="0" smtClean="0">
                  <a:solidFill>
                    <a:prstClr val="white"/>
                  </a:solidFill>
                  <a:latin typeface="Century Gothic" pitchFamily="34" charset="0"/>
                  <a:ea typeface="ＭＳ Ｐゴシック" charset="0"/>
                </a:rPr>
                <a:t>Aulas bien organizadas</a:t>
              </a:r>
              <a:endParaRPr lang="es-MX" sz="1600" dirty="0">
                <a:solidFill>
                  <a:prstClr val="white"/>
                </a:solidFill>
                <a:latin typeface="Century Gothic" pitchFamily="34" charset="0"/>
                <a:ea typeface="ＭＳ Ｐゴシック" charset="0"/>
              </a:endParaRPr>
            </a:p>
          </p:txBody>
        </p:sp>
        <p:sp>
          <p:nvSpPr>
            <p:cNvPr id="10" name="TextBox 20"/>
            <p:cNvSpPr txBox="1">
              <a:spLocks noChangeArrowheads="1"/>
            </p:cNvSpPr>
            <p:nvPr/>
          </p:nvSpPr>
          <p:spPr bwMode="auto">
            <a:xfrm>
              <a:off x="5467568" y="5702933"/>
              <a:ext cx="1647155" cy="539635"/>
            </a:xfrm>
            <a:prstGeom prst="rect">
              <a:avLst/>
            </a:prstGeom>
            <a:noFill/>
            <a:ln w="9525">
              <a:noFill/>
              <a:miter lim="800000"/>
              <a:headEnd/>
              <a:tailEnd/>
            </a:ln>
          </p:spPr>
          <p:txBody>
            <a:bodyPr wrap="square">
              <a:spAutoFit/>
            </a:bodyPr>
            <a:lstStyle/>
            <a:p>
              <a:pPr marL="0" lvl="1" algn="ctr" fontAlgn="base">
                <a:lnSpc>
                  <a:spcPct val="90000"/>
                </a:lnSpc>
                <a:spcBef>
                  <a:spcPct val="0"/>
                </a:spcBef>
                <a:spcAft>
                  <a:spcPct val="0"/>
                </a:spcAft>
              </a:pPr>
              <a:r>
                <a:rPr lang="es-MX" sz="1600" dirty="0" smtClean="0">
                  <a:solidFill>
                    <a:prstClr val="white"/>
                  </a:solidFill>
                  <a:latin typeface="Century Gothic" pitchFamily="34" charset="0"/>
                  <a:ea typeface="ＭＳ Ｐゴシック" charset="0"/>
                </a:rPr>
                <a:t>Interacciones didácticas</a:t>
              </a:r>
              <a:endParaRPr lang="es-MX" sz="1600" dirty="0">
                <a:solidFill>
                  <a:prstClr val="white"/>
                </a:solidFill>
                <a:latin typeface="Century Gothic" pitchFamily="34" charset="0"/>
                <a:ea typeface="ＭＳ Ｐゴシック" charset="0"/>
              </a:endParaRPr>
            </a:p>
          </p:txBody>
        </p:sp>
      </p:grpSp>
    </p:spTree>
    <p:extLst>
      <p:ext uri="{BB962C8B-B14F-4D97-AF65-F5344CB8AC3E}">
        <p14:creationId xmlns:p14="http://schemas.microsoft.com/office/powerpoint/2010/main" val="213785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fontAlgn="auto">
              <a:spcAft>
                <a:spcPts val="0"/>
              </a:spcAft>
              <a:defRPr/>
            </a:pPr>
            <a:r>
              <a:rPr lang="es-MX" sz="4400" dirty="0" smtClean="0"/>
              <a:t>Objetivos</a:t>
            </a:r>
            <a:endParaRPr lang="es-MX" sz="4400" dirty="0"/>
          </a:p>
        </p:txBody>
      </p:sp>
      <p:sp>
        <p:nvSpPr>
          <p:cNvPr id="4" name="Rectangle 3"/>
          <p:cNvSpPr/>
          <p:nvPr/>
        </p:nvSpPr>
        <p:spPr>
          <a:xfrm>
            <a:off x="469321" y="1964116"/>
            <a:ext cx="8219166" cy="969444"/>
          </a:xfrm>
          <a:prstGeom prst="rect">
            <a:avLst/>
          </a:prstGeom>
          <a:solidFill>
            <a:srgbClr val="045F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fontAlgn="auto">
              <a:spcAft>
                <a:spcPts val="600"/>
              </a:spcAft>
              <a:defRPr/>
            </a:pPr>
            <a:r>
              <a:rPr lang="es-ES" b="1" dirty="0">
                <a:solidFill>
                  <a:schemeClr val="bg1"/>
                </a:solidFill>
                <a:latin typeface="Century Gothic" pitchFamily="34" charset="0"/>
              </a:rPr>
              <a:t>Proporcionar una definición</a:t>
            </a:r>
            <a:r>
              <a:rPr lang="es-ES" dirty="0">
                <a:solidFill>
                  <a:schemeClr val="bg1"/>
                </a:solidFill>
                <a:latin typeface="Century Gothic" pitchFamily="34" charset="0"/>
              </a:rPr>
              <a:t> de fomentar las habilidades de pensamiento de los niños</a:t>
            </a:r>
            <a:r>
              <a:rPr lang="en-US" dirty="0" smtClean="0">
                <a:solidFill>
                  <a:schemeClr val="bg1"/>
                </a:solidFill>
                <a:latin typeface="Century Gothic" pitchFamily="34" charset="0"/>
              </a:rPr>
              <a:t>.</a:t>
            </a:r>
            <a:endParaRPr lang="en-US" dirty="0">
              <a:solidFill>
                <a:schemeClr val="bg1"/>
              </a:solidFill>
              <a:latin typeface="Century Gothic" pitchFamily="34" charset="0"/>
            </a:endParaRPr>
          </a:p>
        </p:txBody>
      </p:sp>
      <p:sp>
        <p:nvSpPr>
          <p:cNvPr id="5" name="Rectangle 4"/>
          <p:cNvSpPr/>
          <p:nvPr/>
        </p:nvSpPr>
        <p:spPr>
          <a:xfrm>
            <a:off x="469321" y="3064783"/>
            <a:ext cx="8219166" cy="969444"/>
          </a:xfrm>
          <a:prstGeom prst="rect">
            <a:avLst/>
          </a:prstGeom>
          <a:solidFill>
            <a:srgbClr val="BF00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fontAlgn="auto">
              <a:spcAft>
                <a:spcPts val="600"/>
              </a:spcAft>
              <a:defRPr/>
            </a:pPr>
            <a:r>
              <a:rPr lang="es-ES" b="1" dirty="0">
                <a:solidFill>
                  <a:schemeClr val="bg1"/>
                </a:solidFill>
                <a:latin typeface="Century Gothic" pitchFamily="34" charset="0"/>
              </a:rPr>
              <a:t>Dar ejemplos y estrategias</a:t>
            </a:r>
            <a:r>
              <a:rPr lang="es-ES" dirty="0">
                <a:solidFill>
                  <a:schemeClr val="bg1"/>
                </a:solidFill>
                <a:latin typeface="Century Gothic" pitchFamily="34" charset="0"/>
              </a:rPr>
              <a:t> sobre cómo los maestros pueden fomentar las habilidades de pensamiento de los niños en el aula</a:t>
            </a:r>
            <a:r>
              <a:rPr lang="en-US" dirty="0" smtClean="0">
                <a:solidFill>
                  <a:schemeClr val="bg1"/>
                </a:solidFill>
                <a:latin typeface="Century Gothic" pitchFamily="34" charset="0"/>
              </a:rPr>
              <a:t>.</a:t>
            </a:r>
            <a:endParaRPr lang="en-US" dirty="0">
              <a:solidFill>
                <a:schemeClr val="bg1"/>
              </a:solidFill>
              <a:latin typeface="Century Gothic" pitchFamily="34" charset="0"/>
            </a:endParaRPr>
          </a:p>
        </p:txBody>
      </p:sp>
      <p:sp>
        <p:nvSpPr>
          <p:cNvPr id="6" name="Rectangle 5"/>
          <p:cNvSpPr/>
          <p:nvPr/>
        </p:nvSpPr>
        <p:spPr>
          <a:xfrm>
            <a:off x="469321" y="4165450"/>
            <a:ext cx="8219166" cy="969444"/>
          </a:xfrm>
          <a:prstGeom prst="rect">
            <a:avLst/>
          </a:prstGeom>
          <a:solidFill>
            <a:srgbClr val="2598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fontAlgn="auto">
              <a:spcAft>
                <a:spcPts val="600"/>
              </a:spcAft>
              <a:defRPr/>
            </a:pPr>
            <a:r>
              <a:rPr lang="es-ES" b="1" dirty="0">
                <a:solidFill>
                  <a:schemeClr val="bg1"/>
                </a:solidFill>
                <a:latin typeface="Century Gothic"/>
                <a:cs typeface="Century Gothic"/>
              </a:rPr>
              <a:t>Conectar </a:t>
            </a:r>
            <a:r>
              <a:rPr lang="es-ES" dirty="0">
                <a:solidFill>
                  <a:schemeClr val="bg1"/>
                </a:solidFill>
                <a:latin typeface="Century Gothic"/>
                <a:cs typeface="Century Gothic"/>
              </a:rPr>
              <a:t>el fomentar las habilidades de pensamiento de los </a:t>
            </a:r>
            <a:r>
              <a:rPr lang="es-ES" dirty="0" smtClean="0">
                <a:solidFill>
                  <a:schemeClr val="bg1"/>
                </a:solidFill>
                <a:latin typeface="Century Gothic"/>
                <a:cs typeface="Century Gothic"/>
              </a:rPr>
              <a:t/>
            </a:r>
            <a:br>
              <a:rPr lang="es-ES" dirty="0" smtClean="0">
                <a:solidFill>
                  <a:schemeClr val="bg1"/>
                </a:solidFill>
                <a:latin typeface="Century Gothic"/>
                <a:cs typeface="Century Gothic"/>
              </a:rPr>
            </a:br>
            <a:r>
              <a:rPr lang="es-ES" dirty="0" smtClean="0">
                <a:solidFill>
                  <a:schemeClr val="bg1"/>
                </a:solidFill>
                <a:latin typeface="Century Gothic"/>
                <a:cs typeface="Century Gothic"/>
              </a:rPr>
              <a:t>niños </a:t>
            </a:r>
            <a:r>
              <a:rPr lang="es-ES" dirty="0">
                <a:solidFill>
                  <a:schemeClr val="bg1"/>
                </a:solidFill>
                <a:latin typeface="Century Gothic"/>
                <a:cs typeface="Century Gothic"/>
              </a:rPr>
              <a:t>con el Marco de Head Start para el </a:t>
            </a:r>
            <a:r>
              <a:rPr lang="es-ES" dirty="0">
                <a:solidFill>
                  <a:schemeClr val="bg1"/>
                </a:solidFill>
                <a:latin typeface="Century Gothic"/>
                <a:cs typeface="Century Gothic"/>
              </a:rPr>
              <a:t>d</a:t>
            </a:r>
            <a:r>
              <a:rPr lang="es-ES" dirty="0" smtClean="0">
                <a:solidFill>
                  <a:schemeClr val="bg1"/>
                </a:solidFill>
                <a:latin typeface="Century Gothic"/>
                <a:cs typeface="Century Gothic"/>
              </a:rPr>
              <a:t>esarrollo </a:t>
            </a:r>
            <a:r>
              <a:rPr lang="es-ES" dirty="0">
                <a:solidFill>
                  <a:schemeClr val="bg1"/>
                </a:solidFill>
                <a:latin typeface="Century Gothic"/>
                <a:cs typeface="Century Gothic"/>
              </a:rPr>
              <a:t>y </a:t>
            </a:r>
            <a:r>
              <a:rPr lang="es-ES" dirty="0" smtClean="0">
                <a:solidFill>
                  <a:schemeClr val="bg1"/>
                </a:solidFill>
                <a:latin typeface="Century Gothic"/>
                <a:cs typeface="Century Gothic"/>
              </a:rPr>
              <a:t>aprendizaje </a:t>
            </a:r>
            <a:r>
              <a:rPr lang="es-ES" dirty="0">
                <a:solidFill>
                  <a:schemeClr val="bg1"/>
                </a:solidFill>
                <a:latin typeface="Century Gothic"/>
                <a:cs typeface="Century Gothic"/>
              </a:rPr>
              <a:t>t</a:t>
            </a:r>
            <a:r>
              <a:rPr lang="es-ES" dirty="0" smtClean="0">
                <a:solidFill>
                  <a:schemeClr val="bg1"/>
                </a:solidFill>
                <a:latin typeface="Century Gothic"/>
                <a:cs typeface="Century Gothic"/>
              </a:rPr>
              <a:t>emprano </a:t>
            </a:r>
            <a:r>
              <a:rPr lang="es-ES" dirty="0">
                <a:solidFill>
                  <a:schemeClr val="bg1"/>
                </a:solidFill>
                <a:latin typeface="Century Gothic"/>
                <a:cs typeface="Century Gothic"/>
              </a:rPr>
              <a:t>de los </a:t>
            </a:r>
            <a:r>
              <a:rPr lang="es-ES" dirty="0" smtClean="0">
                <a:solidFill>
                  <a:schemeClr val="bg1"/>
                </a:solidFill>
                <a:latin typeface="Century Gothic"/>
                <a:cs typeface="Century Gothic"/>
              </a:rPr>
              <a:t>niños</a:t>
            </a:r>
            <a:r>
              <a:rPr lang="es-ES" dirty="0">
                <a:solidFill>
                  <a:schemeClr val="bg1"/>
                </a:solidFill>
                <a:latin typeface="Century Gothic"/>
                <a:cs typeface="Century Gothic"/>
              </a:rPr>
              <a:t>.</a:t>
            </a:r>
          </a:p>
        </p:txBody>
      </p:sp>
      <p:sp>
        <p:nvSpPr>
          <p:cNvPr id="7" name="Rectangle 6"/>
          <p:cNvSpPr/>
          <p:nvPr/>
        </p:nvSpPr>
        <p:spPr>
          <a:xfrm>
            <a:off x="469321" y="5266116"/>
            <a:ext cx="8219166" cy="969444"/>
          </a:xfrm>
          <a:prstGeom prst="rect">
            <a:avLst/>
          </a:prstGeom>
          <a:solidFill>
            <a:srgbClr val="6C91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274320" indent="-274320" fontAlgn="auto">
              <a:spcAft>
                <a:spcPts val="600"/>
              </a:spcAft>
              <a:buFont typeface="Arial"/>
              <a:buChar char="•"/>
              <a:defRPr/>
            </a:pPr>
            <a:endParaRPr lang="es-ES" b="1" dirty="0" smtClean="0">
              <a:solidFill>
                <a:schemeClr val="bg1"/>
              </a:solidFill>
              <a:latin typeface="Century Gothic"/>
              <a:cs typeface="Century Gothic"/>
            </a:endParaRPr>
          </a:p>
          <a:p>
            <a:pPr lvl="1" fontAlgn="auto">
              <a:spcAft>
                <a:spcPts val="600"/>
              </a:spcAft>
              <a:defRPr/>
            </a:pPr>
            <a:r>
              <a:rPr lang="es-ES" b="1" dirty="0" smtClean="0">
                <a:solidFill>
                  <a:schemeClr val="bg1"/>
                </a:solidFill>
                <a:latin typeface="Century Gothic"/>
                <a:cs typeface="Century Gothic"/>
              </a:rPr>
              <a:t>Proporcionar </a:t>
            </a:r>
            <a:r>
              <a:rPr lang="es-ES" b="1" dirty="0">
                <a:solidFill>
                  <a:schemeClr val="bg1"/>
                </a:solidFill>
                <a:latin typeface="Century Gothic"/>
                <a:cs typeface="Century Gothic"/>
              </a:rPr>
              <a:t>sugerencias </a:t>
            </a:r>
            <a:r>
              <a:rPr lang="es-ES" dirty="0">
                <a:solidFill>
                  <a:schemeClr val="bg1"/>
                </a:solidFill>
                <a:latin typeface="Century Gothic"/>
                <a:cs typeface="Century Gothic"/>
              </a:rPr>
              <a:t>para los maestros sobre cómo mejorar </a:t>
            </a:r>
            <a:r>
              <a:rPr lang="es-ES" dirty="0" smtClean="0">
                <a:solidFill>
                  <a:schemeClr val="bg1"/>
                </a:solidFill>
                <a:latin typeface="Century Gothic"/>
                <a:cs typeface="Century Gothic"/>
              </a:rPr>
              <a:t/>
            </a:r>
            <a:br>
              <a:rPr lang="es-ES" dirty="0" smtClean="0">
                <a:solidFill>
                  <a:schemeClr val="bg1"/>
                </a:solidFill>
                <a:latin typeface="Century Gothic"/>
                <a:cs typeface="Century Gothic"/>
              </a:rPr>
            </a:br>
            <a:r>
              <a:rPr lang="es-ES" dirty="0" smtClean="0">
                <a:solidFill>
                  <a:schemeClr val="bg1"/>
                </a:solidFill>
                <a:latin typeface="Century Gothic"/>
                <a:cs typeface="Century Gothic"/>
              </a:rPr>
              <a:t>su </a:t>
            </a:r>
            <a:r>
              <a:rPr lang="es-ES" dirty="0">
                <a:solidFill>
                  <a:schemeClr val="bg1"/>
                </a:solidFill>
                <a:latin typeface="Century Gothic"/>
                <a:cs typeface="Century Gothic"/>
              </a:rPr>
              <a:t>capacidad para fomentar las habilidades de pensamiento </a:t>
            </a:r>
            <a:r>
              <a:rPr lang="es-ES" dirty="0" smtClean="0">
                <a:solidFill>
                  <a:schemeClr val="bg1"/>
                </a:solidFill>
                <a:latin typeface="Century Gothic"/>
                <a:cs typeface="Century Gothic"/>
              </a:rPr>
              <a:t/>
            </a:r>
            <a:br>
              <a:rPr lang="es-ES" dirty="0" smtClean="0">
                <a:solidFill>
                  <a:schemeClr val="bg1"/>
                </a:solidFill>
                <a:latin typeface="Century Gothic"/>
                <a:cs typeface="Century Gothic"/>
              </a:rPr>
            </a:br>
            <a:r>
              <a:rPr lang="es-ES" dirty="0" smtClean="0">
                <a:solidFill>
                  <a:schemeClr val="bg1"/>
                </a:solidFill>
                <a:latin typeface="Century Gothic"/>
                <a:cs typeface="Century Gothic"/>
              </a:rPr>
              <a:t>de </a:t>
            </a:r>
            <a:r>
              <a:rPr lang="es-ES" dirty="0">
                <a:solidFill>
                  <a:schemeClr val="bg1"/>
                </a:solidFill>
                <a:latin typeface="Century Gothic"/>
                <a:cs typeface="Century Gothic"/>
              </a:rPr>
              <a:t>los niños.</a:t>
            </a:r>
          </a:p>
          <a:p>
            <a:pPr marL="274320" indent="-274320" fontAlgn="auto">
              <a:spcAft>
                <a:spcPts val="600"/>
              </a:spcAft>
              <a:buFont typeface="Arial"/>
              <a:buChar char="•"/>
              <a:defRPr/>
            </a:pP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349469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fontAlgn="auto">
              <a:spcAft>
                <a:spcPts val="0"/>
              </a:spcAft>
              <a:defRPr/>
            </a:pPr>
            <a:r>
              <a:rPr lang="es-ES" dirty="0">
                <a:solidFill>
                  <a:prstClr val="black"/>
                </a:solidFill>
              </a:rPr>
              <a:t>FOMENTAR LAS HABILIDADES DE PENSAMIENTO DE LOS NIÑOS</a:t>
            </a:r>
            <a:endParaRPr lang="en-US" dirty="0"/>
          </a:p>
        </p:txBody>
      </p:sp>
      <p:sp>
        <p:nvSpPr>
          <p:cNvPr id="2" name="Content Placeholder 1"/>
          <p:cNvSpPr>
            <a:spLocks noGrp="1"/>
          </p:cNvSpPr>
          <p:nvPr>
            <p:ph idx="1"/>
          </p:nvPr>
        </p:nvSpPr>
        <p:spPr>
          <a:xfrm>
            <a:off x="457200" y="1828800"/>
            <a:ext cx="8352520" cy="4724401"/>
          </a:xfrm>
        </p:spPr>
        <p:txBody>
          <a:bodyPr>
            <a:normAutofit fontScale="47500" lnSpcReduction="20000"/>
          </a:bodyPr>
          <a:lstStyle/>
          <a:p>
            <a:pPr marL="0" indent="0">
              <a:lnSpc>
                <a:spcPct val="120000"/>
              </a:lnSpc>
              <a:spcAft>
                <a:spcPts val="1200"/>
              </a:spcAft>
              <a:buNone/>
              <a:defRPr/>
            </a:pPr>
            <a:r>
              <a:rPr lang="es-MX" sz="5100" dirty="0"/>
              <a:t>¿Cómo se manifiesta? </a:t>
            </a:r>
          </a:p>
          <a:p>
            <a:pPr marL="228600" indent="-228600">
              <a:lnSpc>
                <a:spcPct val="120000"/>
              </a:lnSpc>
              <a:spcBef>
                <a:spcPts val="0"/>
              </a:spcBef>
              <a:spcAft>
                <a:spcPts val="1200"/>
              </a:spcAft>
              <a:buSzPct val="80000"/>
              <a:defRPr/>
            </a:pPr>
            <a:r>
              <a:rPr lang="es-MX" sz="3600" dirty="0"/>
              <a:t>Interacciones en el aula que se centran en </a:t>
            </a:r>
            <a:r>
              <a:rPr lang="es-MX" sz="3600" dirty="0" smtClean="0"/>
              <a:t>“las grandes </a:t>
            </a:r>
            <a:r>
              <a:rPr lang="es-MX" sz="3600" dirty="0"/>
              <a:t>ideas” y profundizan el conocimiento de los niños </a:t>
            </a:r>
            <a:r>
              <a:rPr lang="es-MX" sz="3600" dirty="0" smtClean="0"/>
              <a:t>acerca del </a:t>
            </a:r>
            <a:r>
              <a:rPr lang="es-MX" sz="3600" dirty="0"/>
              <a:t>mundo que les rodea.</a:t>
            </a:r>
          </a:p>
          <a:p>
            <a:pPr marL="228600" indent="-228600">
              <a:lnSpc>
                <a:spcPct val="120000"/>
              </a:lnSpc>
              <a:spcBef>
                <a:spcPts val="0"/>
              </a:spcBef>
              <a:spcAft>
                <a:spcPts val="1200"/>
              </a:spcAft>
              <a:buSzPct val="80000"/>
              <a:defRPr/>
            </a:pPr>
            <a:r>
              <a:rPr lang="es-MX" sz="3600" dirty="0"/>
              <a:t>Se pueden fomentar las habilidades de pensamiento de los niños durante las interacciones que involucren:</a:t>
            </a:r>
          </a:p>
          <a:p>
            <a:pPr marL="0" indent="0">
              <a:lnSpc>
                <a:spcPct val="90000"/>
              </a:lnSpc>
              <a:spcAft>
                <a:spcPts val="1200"/>
              </a:spcAft>
              <a:buNone/>
              <a:defRPr/>
            </a:pPr>
            <a:r>
              <a:rPr lang="es-MX" sz="3600" dirty="0" smtClean="0"/>
              <a:t>        - La utilización </a:t>
            </a:r>
            <a:r>
              <a:rPr lang="es-MX" sz="3600" dirty="0"/>
              <a:t>del método científico                         </a:t>
            </a:r>
          </a:p>
          <a:p>
            <a:pPr marL="0" indent="0">
              <a:lnSpc>
                <a:spcPct val="90000"/>
              </a:lnSpc>
              <a:spcAft>
                <a:spcPts val="1200"/>
              </a:spcAft>
              <a:buNone/>
              <a:defRPr/>
            </a:pPr>
            <a:r>
              <a:rPr lang="es-MX" sz="3600" dirty="0"/>
              <a:t>	</a:t>
            </a:r>
            <a:r>
              <a:rPr lang="es-MX" sz="3600" dirty="0" smtClean="0"/>
              <a:t>- La resolución </a:t>
            </a:r>
            <a:r>
              <a:rPr lang="es-MX" sz="3600" dirty="0"/>
              <a:t>de problemas</a:t>
            </a:r>
          </a:p>
          <a:p>
            <a:pPr marL="0" indent="0">
              <a:lnSpc>
                <a:spcPct val="90000"/>
              </a:lnSpc>
              <a:spcAft>
                <a:spcPts val="1200"/>
              </a:spcAft>
              <a:buNone/>
              <a:defRPr/>
            </a:pPr>
            <a:r>
              <a:rPr lang="es-MX" sz="3600" dirty="0"/>
              <a:t>	</a:t>
            </a:r>
            <a:r>
              <a:rPr lang="es-MX" sz="3600" dirty="0" smtClean="0"/>
              <a:t>- La aplicación </a:t>
            </a:r>
            <a:r>
              <a:rPr lang="es-MX" sz="3600" dirty="0"/>
              <a:t>del </a:t>
            </a:r>
            <a:r>
              <a:rPr lang="es-MX" sz="3600" dirty="0" smtClean="0"/>
              <a:t>conocimiento</a:t>
            </a:r>
            <a:endParaRPr lang="es-MX" sz="3600" dirty="0"/>
          </a:p>
          <a:p>
            <a:pPr marL="0" indent="0">
              <a:lnSpc>
                <a:spcPct val="120000"/>
              </a:lnSpc>
              <a:spcAft>
                <a:spcPts val="1200"/>
              </a:spcAft>
              <a:buNone/>
              <a:defRPr/>
            </a:pPr>
            <a:r>
              <a:rPr lang="es-MX" sz="5100" dirty="0"/>
              <a:t>¿Cómo </a:t>
            </a:r>
            <a:r>
              <a:rPr lang="es-MX" sz="5100" u="sng" dirty="0"/>
              <a:t>NO</a:t>
            </a:r>
            <a:r>
              <a:rPr lang="es-MX" sz="5100" dirty="0"/>
              <a:t> se manifiesta? </a:t>
            </a:r>
          </a:p>
          <a:p>
            <a:pPr marL="228600" indent="-228600">
              <a:lnSpc>
                <a:spcPct val="120000"/>
              </a:lnSpc>
              <a:spcBef>
                <a:spcPts val="0"/>
              </a:spcBef>
              <a:buSzPct val="80000"/>
              <a:defRPr/>
            </a:pPr>
            <a:r>
              <a:rPr lang="es-MX" sz="3600" b="1" dirty="0"/>
              <a:t>Haciendo que los niños aprendan datos o habilidades mediante ejercicios memorísticos y repetitivos</a:t>
            </a:r>
          </a:p>
        </p:txBody>
      </p:sp>
    </p:spTree>
    <p:extLst>
      <p:ext uri="{BB962C8B-B14F-4D97-AF65-F5344CB8AC3E}">
        <p14:creationId xmlns:p14="http://schemas.microsoft.com/office/powerpoint/2010/main" val="17492573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5164" y="1941741"/>
            <a:ext cx="8033597" cy="2510465"/>
          </a:xfrm>
          <a:prstGeom prst="rect">
            <a:avLst/>
          </a:prstGeom>
          <a:solidFill>
            <a:srgbClr val="045F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200025" y="285750"/>
            <a:ext cx="8772525" cy="1385888"/>
          </a:xfrm>
        </p:spPr>
        <p:txBody>
          <a:bodyPr>
            <a:noAutofit/>
          </a:bodyPr>
          <a:lstStyle/>
          <a:p>
            <a:pPr fontAlgn="auto">
              <a:spcAft>
                <a:spcPts val="0"/>
              </a:spcAft>
              <a:defRPr/>
            </a:pPr>
            <a:r>
              <a:rPr lang="es-ES" sz="2800" dirty="0">
                <a:solidFill>
                  <a:prstClr val="black"/>
                </a:solidFill>
              </a:rPr>
              <a:t>FOMENTAR LAS HABILIDADES DE PENSAMIENTO </a:t>
            </a:r>
            <a:br>
              <a:rPr lang="es-ES" sz="2800" dirty="0">
                <a:solidFill>
                  <a:prstClr val="black"/>
                </a:solidFill>
              </a:rPr>
            </a:br>
            <a:r>
              <a:rPr lang="es-ES" sz="2800" dirty="0">
                <a:solidFill>
                  <a:prstClr val="black"/>
                </a:solidFill>
              </a:rPr>
              <a:t>DE LOS NIÑOS MEDIANTE LA </a:t>
            </a:r>
            <a:br>
              <a:rPr lang="es-ES" sz="2800" dirty="0">
                <a:solidFill>
                  <a:prstClr val="black"/>
                </a:solidFill>
              </a:rPr>
            </a:br>
            <a:r>
              <a:rPr lang="es-ES" sz="2800" b="1" dirty="0">
                <a:solidFill>
                  <a:prstClr val="black"/>
                </a:solidFill>
              </a:rPr>
              <a:t>UTILIZACIÓN DEL MÉTODO CIENTÍFICO</a:t>
            </a:r>
            <a:endParaRPr lang="en-US" sz="3200" b="1" dirty="0"/>
          </a:p>
        </p:txBody>
      </p:sp>
      <p:sp>
        <p:nvSpPr>
          <p:cNvPr id="7" name="Content Placeholder 1"/>
          <p:cNvSpPr>
            <a:spLocks noGrp="1"/>
          </p:cNvSpPr>
          <p:nvPr>
            <p:ph idx="1"/>
          </p:nvPr>
        </p:nvSpPr>
        <p:spPr>
          <a:xfrm>
            <a:off x="535164" y="2303937"/>
            <a:ext cx="7986536" cy="1656157"/>
          </a:xfrm>
        </p:spPr>
        <p:txBody>
          <a:bodyPr>
            <a:normAutofit/>
          </a:bodyPr>
          <a:lstStyle/>
          <a:p>
            <a:pPr marL="400050" lvl="1" indent="0">
              <a:buNone/>
              <a:defRPr/>
            </a:pPr>
            <a:r>
              <a:rPr lang="es-ES" dirty="0" smtClean="0">
                <a:solidFill>
                  <a:srgbClr val="FFFFFF"/>
                </a:solidFill>
              </a:rPr>
              <a:t>Darles </a:t>
            </a:r>
            <a:r>
              <a:rPr lang="es-ES" dirty="0">
                <a:solidFill>
                  <a:srgbClr val="FFFFFF"/>
                </a:solidFill>
              </a:rPr>
              <a:t>tareas en las que los niños puedan </a:t>
            </a:r>
            <a:r>
              <a:rPr lang="es-ES" b="1" dirty="0">
                <a:solidFill>
                  <a:srgbClr val="FFFFFF"/>
                </a:solidFill>
              </a:rPr>
              <a:t>observar, predecir </a:t>
            </a:r>
            <a:r>
              <a:rPr lang="es-ES" dirty="0">
                <a:solidFill>
                  <a:srgbClr val="FFFFFF"/>
                </a:solidFill>
              </a:rPr>
              <a:t>y</a:t>
            </a:r>
            <a:r>
              <a:rPr lang="es-ES" b="1" dirty="0">
                <a:solidFill>
                  <a:srgbClr val="FFFFFF"/>
                </a:solidFill>
              </a:rPr>
              <a:t> experimentar.</a:t>
            </a:r>
          </a:p>
        </p:txBody>
      </p:sp>
      <p:pic>
        <p:nvPicPr>
          <p:cNvPr id="21507" name="Picture 7"/>
          <p:cNvPicPr>
            <a:picLocks noChangeAspect="1" noChangeArrowheads="1"/>
          </p:cNvPicPr>
          <p:nvPr/>
        </p:nvPicPr>
        <p:blipFill>
          <a:blip r:embed="rId3" cstate="print"/>
          <a:srcRect/>
          <a:stretch>
            <a:fillRect/>
          </a:stretch>
        </p:blipFill>
        <p:spPr bwMode="auto">
          <a:xfrm>
            <a:off x="902615" y="3606166"/>
            <a:ext cx="3515257" cy="2460680"/>
          </a:xfrm>
          <a:prstGeom prst="rect">
            <a:avLst/>
          </a:prstGeom>
          <a:noFill/>
          <a:ln w="57150" cmpd="sng">
            <a:noFill/>
            <a:miter lim="800000"/>
            <a:headEnd/>
            <a:tailEnd/>
          </a:ln>
        </p:spPr>
      </p:pic>
      <p:pic>
        <p:nvPicPr>
          <p:cNvPr id="2" name="Picture 1" descr="Lam_and_Jose_building_with_magna_tiles_2.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98092" y="3606801"/>
            <a:ext cx="3601857" cy="2401238"/>
          </a:xfrm>
          <a:prstGeom prst="rect">
            <a:avLst/>
          </a:prstGeom>
        </p:spPr>
      </p:pic>
    </p:spTree>
    <p:extLst>
      <p:ext uri="{BB962C8B-B14F-4D97-AF65-F5344CB8AC3E}">
        <p14:creationId xmlns:p14="http://schemas.microsoft.com/office/powerpoint/2010/main" val="8250799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5164" y="1941741"/>
            <a:ext cx="8033597" cy="2510465"/>
          </a:xfrm>
          <a:prstGeom prst="rect">
            <a:avLst/>
          </a:prstGeom>
          <a:solidFill>
            <a:srgbClr val="BF00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242888" y="285750"/>
            <a:ext cx="8566834" cy="1371600"/>
          </a:xfrm>
        </p:spPr>
        <p:txBody>
          <a:bodyPr>
            <a:noAutofit/>
          </a:bodyPr>
          <a:lstStyle/>
          <a:p>
            <a:pPr fontAlgn="auto">
              <a:spcAft>
                <a:spcPts val="0"/>
              </a:spcAft>
              <a:defRPr/>
            </a:pPr>
            <a:r>
              <a:rPr lang="es-ES" sz="2800" dirty="0">
                <a:solidFill>
                  <a:prstClr val="black"/>
                </a:solidFill>
              </a:rPr>
              <a:t>FOMENTAR LAS HABILIDADES DE PENSAMIENTO DE LOS NIÑOS MEDIANTE LA </a:t>
            </a:r>
            <a:br>
              <a:rPr lang="es-ES" sz="2800" dirty="0">
                <a:solidFill>
                  <a:prstClr val="black"/>
                </a:solidFill>
              </a:rPr>
            </a:br>
            <a:r>
              <a:rPr lang="es-ES" sz="2800" b="1" dirty="0">
                <a:solidFill>
                  <a:prstClr val="black"/>
                </a:solidFill>
              </a:rPr>
              <a:t>RESOLUCIÓN DE PROBLEMAS</a:t>
            </a:r>
            <a:endParaRPr lang="en-US" sz="3200" b="1" dirty="0"/>
          </a:p>
        </p:txBody>
      </p:sp>
      <p:pic>
        <p:nvPicPr>
          <p:cNvPr id="23555" name="Content Placeholder 4" descr="Circle-Time_Book-reading_09-23-08_cropped.jpg"/>
          <p:cNvPicPr>
            <a:picLocks noChangeAspect="1"/>
          </p:cNvPicPr>
          <p:nvPr/>
        </p:nvPicPr>
        <p:blipFill>
          <a:blip r:embed="rId3" cstate="print"/>
          <a:srcRect/>
          <a:stretch>
            <a:fillRect/>
          </a:stretch>
        </p:blipFill>
        <p:spPr bwMode="auto">
          <a:xfrm>
            <a:off x="5118100" y="3683000"/>
            <a:ext cx="3043057" cy="2207064"/>
          </a:xfrm>
          <a:prstGeom prst="rect">
            <a:avLst/>
          </a:prstGeom>
          <a:noFill/>
          <a:ln w="57150" cmpd="sng">
            <a:noFill/>
            <a:miter lim="800000"/>
            <a:headEnd/>
            <a:tailEnd/>
          </a:ln>
        </p:spPr>
      </p:pic>
      <p:pic>
        <p:nvPicPr>
          <p:cNvPr id="5" name="Picture 4"/>
          <p:cNvPicPr>
            <a:picLocks noChangeAspect="1"/>
          </p:cNvPicPr>
          <p:nvPr/>
        </p:nvPicPr>
        <p:blipFill rotWithShape="1">
          <a:blip r:embed="rId4"/>
          <a:srcRect l="3095" t="3754"/>
          <a:stretch/>
        </p:blipFill>
        <p:spPr>
          <a:xfrm>
            <a:off x="930226" y="3689350"/>
            <a:ext cx="3939306" cy="2200794"/>
          </a:xfrm>
          <a:prstGeom prst="rect">
            <a:avLst/>
          </a:prstGeom>
          <a:ln w="38100" cap="sq">
            <a:noFill/>
            <a:prstDash val="solid"/>
            <a:miter lim="800000"/>
          </a:ln>
          <a:effectLst/>
        </p:spPr>
      </p:pic>
      <p:sp>
        <p:nvSpPr>
          <p:cNvPr id="7" name="Content Placeholder 1"/>
          <p:cNvSpPr txBox="1">
            <a:spLocks/>
          </p:cNvSpPr>
          <p:nvPr/>
        </p:nvSpPr>
        <p:spPr>
          <a:xfrm>
            <a:off x="635000" y="2087481"/>
            <a:ext cx="7886700" cy="1699617"/>
          </a:xfrm>
          <a:prstGeom prst="rect">
            <a:avLst/>
          </a:prstGeom>
        </p:spPr>
        <p:txBody>
          <a:bodyPr vert="horz" lIns="91440" tIns="45720" rIns="91440" bIns="45720" rtlCol="0">
            <a:normAutofit/>
          </a:bodyPr>
          <a:lstStyle>
            <a:lvl1pPr marL="457200" indent="-457200" algn="l" defTabSz="457200" rtl="0" eaLnBrk="1" latinLnBrk="0" hangingPunct="1">
              <a:spcBef>
                <a:spcPts val="768"/>
              </a:spcBef>
              <a:buFont typeface="Arial"/>
              <a:buChar char="•"/>
              <a:defRPr sz="3200" kern="1200">
                <a:solidFill>
                  <a:schemeClr val="tx1"/>
                </a:solidFill>
                <a:latin typeface="Century Gothic"/>
                <a:ea typeface="+mn-ea"/>
                <a:cs typeface="Century Gothic"/>
              </a:defRPr>
            </a:lvl1pPr>
            <a:lvl2pPr marL="457200" indent="-283464"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9144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fontAlgn="auto">
              <a:buNone/>
              <a:defRPr/>
            </a:pPr>
            <a:r>
              <a:rPr lang="es-ES" dirty="0">
                <a:solidFill>
                  <a:srgbClr val="FFFFFF"/>
                </a:solidFill>
              </a:rPr>
              <a:t>Crear oportunidades para que los niños </a:t>
            </a:r>
            <a:r>
              <a:rPr lang="es-ES" b="1" dirty="0">
                <a:solidFill>
                  <a:srgbClr val="FFFFFF"/>
                </a:solidFill>
              </a:rPr>
              <a:t>generen e intercambien ideas, </a:t>
            </a:r>
            <a:r>
              <a:rPr lang="es-ES" b="1" dirty="0" smtClean="0">
                <a:solidFill>
                  <a:srgbClr val="FFFFFF"/>
                </a:solidFill>
              </a:rPr>
              <a:t>planifiquen, </a:t>
            </a:r>
            <a:br>
              <a:rPr lang="es-ES" b="1" dirty="0" smtClean="0">
                <a:solidFill>
                  <a:srgbClr val="FFFFFF"/>
                </a:solidFill>
              </a:rPr>
            </a:br>
            <a:r>
              <a:rPr lang="es-ES" dirty="0" smtClean="0">
                <a:solidFill>
                  <a:srgbClr val="FFFFFF"/>
                </a:solidFill>
              </a:rPr>
              <a:t>y</a:t>
            </a:r>
            <a:r>
              <a:rPr lang="es-ES" b="1" dirty="0" smtClean="0">
                <a:solidFill>
                  <a:srgbClr val="FFFFFF"/>
                </a:solidFill>
              </a:rPr>
              <a:t> </a:t>
            </a:r>
            <a:r>
              <a:rPr lang="es-ES" b="1" dirty="0">
                <a:solidFill>
                  <a:srgbClr val="FFFFFF"/>
                </a:solidFill>
              </a:rPr>
              <a:t>resuelvan problemas</a:t>
            </a:r>
            <a:r>
              <a:rPr lang="es-ES" dirty="0">
                <a:solidFill>
                  <a:srgbClr val="FFFFFF"/>
                </a:solidFill>
              </a:rPr>
              <a:t>.</a:t>
            </a:r>
          </a:p>
        </p:txBody>
      </p:sp>
    </p:spTree>
    <p:extLst>
      <p:ext uri="{BB962C8B-B14F-4D97-AF65-F5344CB8AC3E}">
        <p14:creationId xmlns:p14="http://schemas.microsoft.com/office/powerpoint/2010/main" val="34307368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5164" y="1934801"/>
            <a:ext cx="8033597" cy="2510465"/>
          </a:xfrm>
          <a:prstGeom prst="rect">
            <a:avLst/>
          </a:prstGeom>
          <a:solidFill>
            <a:srgbClr val="2598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285750" y="300038"/>
            <a:ext cx="8523971" cy="1300162"/>
          </a:xfrm>
        </p:spPr>
        <p:txBody>
          <a:bodyPr>
            <a:noAutofit/>
          </a:bodyPr>
          <a:lstStyle/>
          <a:p>
            <a:pPr fontAlgn="auto">
              <a:spcAft>
                <a:spcPts val="0"/>
              </a:spcAft>
              <a:defRPr/>
            </a:pPr>
            <a:r>
              <a:rPr lang="es-ES" sz="2800" dirty="0">
                <a:solidFill>
                  <a:prstClr val="black"/>
                </a:solidFill>
              </a:rPr>
              <a:t>FOMENTAR LAS HABILIDADES DE PENSAMIENTO DE LOS NIÑOS MEDIANTE LA </a:t>
            </a:r>
            <a:br>
              <a:rPr lang="es-ES" sz="2800" dirty="0">
                <a:solidFill>
                  <a:prstClr val="black"/>
                </a:solidFill>
              </a:rPr>
            </a:br>
            <a:r>
              <a:rPr lang="es-ES" sz="2800" b="1" dirty="0">
                <a:solidFill>
                  <a:prstClr val="black"/>
                </a:solidFill>
              </a:rPr>
              <a:t>APLICACIÓN DEL CONOCIMIENTO</a:t>
            </a:r>
            <a:endParaRPr lang="en-US" sz="3200" b="1" dirty="0"/>
          </a:p>
        </p:txBody>
      </p:sp>
      <p:pic>
        <p:nvPicPr>
          <p:cNvPr id="4" name="Picture 3" descr="Auburn_Marty_020.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67887" y="3907823"/>
            <a:ext cx="3585271" cy="2226423"/>
          </a:xfrm>
          <a:prstGeom prst="rect">
            <a:avLst/>
          </a:prstGeom>
        </p:spPr>
      </p:pic>
      <p:pic>
        <p:nvPicPr>
          <p:cNvPr id="5" name="Picture 4" descr="Children_washing_hands_with_stuffed_pig_4.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75200" y="3911599"/>
            <a:ext cx="3365137" cy="2222729"/>
          </a:xfrm>
          <a:prstGeom prst="rect">
            <a:avLst/>
          </a:prstGeom>
        </p:spPr>
      </p:pic>
      <p:sp>
        <p:nvSpPr>
          <p:cNvPr id="7" name="Content Placeholder 1"/>
          <p:cNvSpPr txBox="1">
            <a:spLocks/>
          </p:cNvSpPr>
          <p:nvPr/>
        </p:nvSpPr>
        <p:spPr>
          <a:xfrm>
            <a:off x="635000" y="1983381"/>
            <a:ext cx="7886700" cy="1686919"/>
          </a:xfrm>
          <a:prstGeom prst="rect">
            <a:avLst/>
          </a:prstGeom>
        </p:spPr>
        <p:txBody>
          <a:bodyPr vert="horz" lIns="91440" tIns="45720" rIns="91440" bIns="45720" rtlCol="0">
            <a:noAutofit/>
          </a:bodyPr>
          <a:lstStyle>
            <a:lvl1pPr marL="457200" indent="-457200" algn="l" defTabSz="457200" rtl="0" eaLnBrk="1" latinLnBrk="0" hangingPunct="1">
              <a:spcBef>
                <a:spcPts val="768"/>
              </a:spcBef>
              <a:buFont typeface="Arial"/>
              <a:buChar char="•"/>
              <a:defRPr sz="3200" kern="1200">
                <a:solidFill>
                  <a:schemeClr val="tx1"/>
                </a:solidFill>
                <a:latin typeface="Century Gothic"/>
                <a:ea typeface="+mn-ea"/>
                <a:cs typeface="Century Gothic"/>
              </a:defRPr>
            </a:lvl1pPr>
            <a:lvl2pPr marL="457200" indent="-283464"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9144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fontAlgn="auto">
              <a:spcAft>
                <a:spcPts val="0"/>
              </a:spcAft>
              <a:buNone/>
              <a:defRPr/>
            </a:pPr>
            <a:r>
              <a:rPr lang="es-ES" dirty="0">
                <a:solidFill>
                  <a:srgbClr val="FFFFFF"/>
                </a:solidFill>
              </a:rPr>
              <a:t>Aprovechar la curiosidad natural de los </a:t>
            </a:r>
            <a:r>
              <a:rPr lang="es-ES" dirty="0" smtClean="0">
                <a:solidFill>
                  <a:srgbClr val="FFFFFF"/>
                </a:solidFill>
              </a:rPr>
              <a:t>niños y </a:t>
            </a:r>
            <a:r>
              <a:rPr lang="es-ES" b="1" dirty="0" smtClean="0">
                <a:solidFill>
                  <a:srgbClr val="FFFFFF"/>
                </a:solidFill>
              </a:rPr>
              <a:t>recurrir </a:t>
            </a:r>
            <a:r>
              <a:rPr lang="es-ES" b="1" dirty="0">
                <a:solidFill>
                  <a:srgbClr val="FFFFFF"/>
                </a:solidFill>
              </a:rPr>
              <a:t>a sus experiencias </a:t>
            </a:r>
            <a:r>
              <a:rPr lang="es-ES" b="1" dirty="0" smtClean="0">
                <a:solidFill>
                  <a:srgbClr val="FFFFFF"/>
                </a:solidFill>
              </a:rPr>
              <a:t>cotidianas, haciendo conexiones con los </a:t>
            </a:r>
            <a:r>
              <a:rPr lang="es-ES" b="1" dirty="0">
                <a:solidFill>
                  <a:srgbClr val="FFFFFF"/>
                </a:solidFill>
              </a:rPr>
              <a:t>conocimientos previos.</a:t>
            </a:r>
          </a:p>
        </p:txBody>
      </p:sp>
    </p:spTree>
    <p:extLst>
      <p:ext uri="{BB962C8B-B14F-4D97-AF65-F5344CB8AC3E}">
        <p14:creationId xmlns:p14="http://schemas.microsoft.com/office/powerpoint/2010/main" val="6701348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670175"/>
            <a:ext cx="5013852" cy="1673225"/>
          </a:xfrm>
          <a:prstGeom prst="rect">
            <a:avLst/>
          </a:prstGeom>
          <a:solidFill>
            <a:srgbClr val="2598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314039" y="314326"/>
            <a:ext cx="8495396" cy="1357312"/>
          </a:xfrm>
        </p:spPr>
        <p:txBody>
          <a:bodyPr>
            <a:normAutofit/>
          </a:bodyPr>
          <a:lstStyle/>
          <a:p>
            <a:pPr>
              <a:lnSpc>
                <a:spcPct val="90000"/>
              </a:lnSpc>
            </a:pPr>
            <a:r>
              <a:rPr lang="es-ES" sz="3000" dirty="0"/>
              <a:t>EL MARCO DE HEAD START PARA EL DESARROLLO Y APRENDIZAJE TEMPRANO </a:t>
            </a:r>
            <a:br>
              <a:rPr lang="es-ES" sz="3000" dirty="0"/>
            </a:br>
            <a:r>
              <a:rPr lang="es-ES" sz="3000" dirty="0"/>
              <a:t>DE LOS NIÑOS</a:t>
            </a:r>
            <a:endParaRPr lang="en-US" sz="3000" dirty="0"/>
          </a:p>
        </p:txBody>
      </p:sp>
      <p:sp>
        <p:nvSpPr>
          <p:cNvPr id="2" name="Content Placeholder 1"/>
          <p:cNvSpPr>
            <a:spLocks noGrp="1"/>
          </p:cNvSpPr>
          <p:nvPr>
            <p:ph sz="half" idx="1"/>
          </p:nvPr>
        </p:nvSpPr>
        <p:spPr>
          <a:xfrm>
            <a:off x="580493" y="2800490"/>
            <a:ext cx="4767266" cy="1619250"/>
          </a:xfrm>
        </p:spPr>
        <p:txBody>
          <a:bodyPr>
            <a:normAutofit/>
          </a:bodyPr>
          <a:lstStyle/>
          <a:p>
            <a:pPr marL="0" indent="0">
              <a:lnSpc>
                <a:spcPct val="90000"/>
              </a:lnSpc>
              <a:spcAft>
                <a:spcPts val="600"/>
              </a:spcAft>
              <a:buNone/>
            </a:pPr>
            <a:r>
              <a:rPr lang="es-MX" sz="2400" dirty="0" smtClean="0">
                <a:solidFill>
                  <a:schemeClr val="bg1"/>
                </a:solidFill>
              </a:rPr>
              <a:t>Se puede incorporar al método científico </a:t>
            </a:r>
            <a:r>
              <a:rPr lang="es-MX" sz="2400" b="1" dirty="0" smtClean="0">
                <a:solidFill>
                  <a:schemeClr val="bg1"/>
                </a:solidFill>
              </a:rPr>
              <a:t>dentro de muchas de las áreas del marco.  </a:t>
            </a:r>
            <a:endParaRPr lang="es-MX" sz="2200" dirty="0" smtClean="0">
              <a:solidFill>
                <a:schemeClr val="bg1"/>
              </a:solidFill>
            </a:endParaRPr>
          </a:p>
        </p:txBody>
      </p:sp>
      <p:sp>
        <p:nvSpPr>
          <p:cNvPr id="4" name="TextBox 3"/>
          <p:cNvSpPr txBox="1"/>
          <p:nvPr/>
        </p:nvSpPr>
        <p:spPr>
          <a:xfrm>
            <a:off x="601926" y="4398920"/>
            <a:ext cx="5574460" cy="1867178"/>
          </a:xfrm>
          <a:prstGeom prst="rect">
            <a:avLst/>
          </a:prstGeom>
          <a:noFill/>
        </p:spPr>
        <p:txBody>
          <a:bodyPr wrap="square" rtlCol="0">
            <a:spAutoFit/>
          </a:bodyPr>
          <a:lstStyle/>
          <a:p>
            <a:pPr marL="0" indent="0" fontAlgn="auto">
              <a:spcBef>
                <a:spcPts val="200"/>
              </a:spcBef>
              <a:buNone/>
              <a:defRPr/>
            </a:pPr>
            <a:r>
              <a:rPr lang="es-MX" sz="1700" dirty="0" smtClean="0">
                <a:latin typeface="Century Gothic"/>
                <a:cs typeface="Century Gothic"/>
              </a:rPr>
              <a:t> Algunos ejemplos son:</a:t>
            </a:r>
          </a:p>
          <a:p>
            <a:pPr marL="164592" lvl="1" indent="-164592">
              <a:spcBef>
                <a:spcPts val="800"/>
              </a:spcBef>
              <a:buSzPct val="80000"/>
              <a:buFont typeface="Arial"/>
              <a:buChar char="•"/>
              <a:defRPr/>
            </a:pPr>
            <a:r>
              <a:rPr lang="es-MX" sz="1700" dirty="0" smtClean="0">
                <a:solidFill>
                  <a:srgbClr val="00AA4F"/>
                </a:solidFill>
                <a:latin typeface="Century Gothic"/>
                <a:cs typeface="Century Gothic"/>
              </a:rPr>
              <a:t>Lógica y razonamiento</a:t>
            </a:r>
          </a:p>
          <a:p>
            <a:pPr marL="164592" lvl="1" indent="-164592">
              <a:spcBef>
                <a:spcPts val="200"/>
              </a:spcBef>
              <a:buSzPct val="80000"/>
              <a:buFont typeface="Arial"/>
              <a:buChar char="•"/>
              <a:defRPr/>
            </a:pPr>
            <a:r>
              <a:rPr lang="es-MX" sz="1700" dirty="0" smtClean="0">
                <a:solidFill>
                  <a:srgbClr val="E1542B"/>
                </a:solidFill>
                <a:latin typeface="Century Gothic"/>
                <a:cs typeface="Century Gothic"/>
              </a:rPr>
              <a:t>Conocimientos y destrezas sobre lectoescritura</a:t>
            </a:r>
          </a:p>
          <a:p>
            <a:pPr marL="164592" lvl="1" indent="-164592">
              <a:spcBef>
                <a:spcPts val="200"/>
              </a:spcBef>
              <a:buSzPct val="80000"/>
              <a:buFont typeface="Arial"/>
              <a:buChar char="•"/>
              <a:defRPr/>
            </a:pPr>
            <a:r>
              <a:rPr lang="es-MX" sz="1700" dirty="0" smtClean="0">
                <a:solidFill>
                  <a:srgbClr val="008000"/>
                </a:solidFill>
                <a:latin typeface="Century Gothic"/>
                <a:cs typeface="Century Gothic"/>
              </a:rPr>
              <a:t>Conocimientos y destrezas sobre matemáticas</a:t>
            </a:r>
          </a:p>
          <a:p>
            <a:pPr marL="164592" lvl="1" indent="-164592">
              <a:spcBef>
                <a:spcPts val="200"/>
              </a:spcBef>
              <a:buSzPct val="80000"/>
              <a:buFont typeface="Arial"/>
              <a:buChar char="•"/>
              <a:defRPr/>
            </a:pPr>
            <a:r>
              <a:rPr lang="es-MX" sz="1700" dirty="0" smtClean="0">
                <a:solidFill>
                  <a:srgbClr val="EE2F96"/>
                </a:solidFill>
                <a:latin typeface="Century Gothic"/>
                <a:cs typeface="Century Gothic"/>
              </a:rPr>
              <a:t>Desarrollo social y emocional</a:t>
            </a:r>
          </a:p>
          <a:p>
            <a:pPr marL="164592" lvl="1" indent="-164592">
              <a:spcBef>
                <a:spcPts val="200"/>
              </a:spcBef>
              <a:buSzPct val="80000"/>
              <a:buFont typeface="Arial"/>
              <a:buChar char="•"/>
              <a:defRPr/>
            </a:pPr>
            <a:r>
              <a:rPr lang="es-MX" sz="1700" dirty="0" smtClean="0">
                <a:solidFill>
                  <a:srgbClr val="9D674F"/>
                </a:solidFill>
                <a:latin typeface="Century Gothic"/>
                <a:cs typeface="Century Gothic"/>
              </a:rPr>
              <a:t>Conocimientos y destrezas sobre las ciencias</a:t>
            </a:r>
            <a:endParaRPr lang="es-MX" sz="1700" dirty="0">
              <a:solidFill>
                <a:srgbClr val="9D674F"/>
              </a:solidFill>
              <a:latin typeface="Century Gothic"/>
              <a:cs typeface="Century Gothic"/>
            </a:endParaRPr>
          </a:p>
        </p:txBody>
      </p:sp>
      <p:pic>
        <p:nvPicPr>
          <p:cNvPr id="8" name="Picture 7" descr="EP-Wheel.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05166" y="1859280"/>
            <a:ext cx="4438834" cy="4572000"/>
          </a:xfrm>
          <a:prstGeom prst="rect">
            <a:avLst/>
          </a:prstGeom>
        </p:spPr>
      </p:pic>
    </p:spTree>
    <p:extLst>
      <p:ext uri="{BB962C8B-B14F-4D97-AF65-F5344CB8AC3E}">
        <p14:creationId xmlns:p14="http://schemas.microsoft.com/office/powerpoint/2010/main" val="10169320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Video: Nature Walk</a:t>
            </a:r>
            <a:endParaRPr lang="en-US" dirty="0"/>
          </a:p>
        </p:txBody>
      </p:sp>
      <p:sp>
        <p:nvSpPr>
          <p:cNvPr id="4" name="TextBox 2"/>
          <p:cNvSpPr txBox="1"/>
          <p:nvPr/>
        </p:nvSpPr>
        <p:spPr>
          <a:xfrm>
            <a:off x="0" y="6550223"/>
            <a:ext cx="91440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solidFill>
                  <a:schemeClr val="tx1">
                    <a:lumMod val="65000"/>
                    <a:lumOff val="35000"/>
                  </a:schemeClr>
                </a:solidFill>
              </a:rPr>
              <a:t>Source: The Center for Advanced Study of Teaching and Learning (CASTL)</a:t>
            </a:r>
            <a:endParaRPr lang="en-US" sz="1400" dirty="0">
              <a:solidFill>
                <a:schemeClr val="tx1">
                  <a:lumMod val="65000"/>
                  <a:lumOff val="35000"/>
                </a:schemeClr>
              </a:solidFill>
            </a:endParaRPr>
          </a:p>
        </p:txBody>
      </p:sp>
      <p:pic>
        <p:nvPicPr>
          <p:cNvPr id="5" name="esp-Nature-Walk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5892" y="21407"/>
            <a:ext cx="8705088" cy="6528816"/>
          </a:xfrm>
          <a:prstGeom prst="rect">
            <a:avLst/>
          </a:prstGeom>
        </p:spPr>
      </p:pic>
    </p:spTree>
    <p:extLst>
      <p:ext uri="{BB962C8B-B14F-4D97-AF65-F5344CB8AC3E}">
        <p14:creationId xmlns:p14="http://schemas.microsoft.com/office/powerpoint/2010/main" val="19744473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2388</TotalTime>
  <Words>582</Words>
  <Application>Microsoft Office PowerPoint</Application>
  <PresentationFormat>On-screen Show (4:3)</PresentationFormat>
  <Paragraphs>82</Paragraphs>
  <Slides>16</Slides>
  <Notes>15</Notes>
  <HiddenSlides>0</HiddenSlides>
  <MMClips>2</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Default Theme</vt:lpstr>
      <vt:lpstr>Powerpoint_template</vt:lpstr>
      <vt:lpstr>Interacciones interesantes y atrayentes: FOMENTAR LAS HABILIDADES DE PENSAMIENTO DE LOS NIÑOS </vt:lpstr>
      <vt:lpstr>MARCO DE REFERENCIA PARA  LA PRÁCTICA EFECTIVA  EN APOYO A LA PREPARACIÓN PARA LA ESCUELA PARA TODOS LOS NIÑOS</vt:lpstr>
      <vt:lpstr>Objetivos</vt:lpstr>
      <vt:lpstr>FOMENTAR LAS HABILIDADES DE PENSAMIENTO DE LOS NIÑOS</vt:lpstr>
      <vt:lpstr>FOMENTAR LAS HABILIDADES DE PENSAMIENTO  DE LOS NIÑOS MEDIANTE LA  UTILIZACIÓN DEL MÉTODO CIENTÍFICO</vt:lpstr>
      <vt:lpstr>FOMENTAR LAS HABILIDADES DE PENSAMIENTO DE LOS NIÑOS MEDIANTE LA  RESOLUCIÓN DE PROBLEMAS</vt:lpstr>
      <vt:lpstr>FOMENTAR LAS HABILIDADES DE PENSAMIENTO DE LOS NIÑOS MEDIANTE LA  APLICACIÓN DEL CONOCIMIENTO</vt:lpstr>
      <vt:lpstr>EL MARCO DE HEAD START PARA EL DESARROLLO Y APRENDIZAJE TEMPRANO  DE LOS NIÑOS</vt:lpstr>
      <vt:lpstr>Video: Nature Walk</vt:lpstr>
      <vt:lpstr>En ESTE VIDEOclip, LA MAESTRA LES PIDE A LOS NIÑOS QUE…</vt:lpstr>
      <vt:lpstr>Video: BOOK READING</vt:lpstr>
      <vt:lpstr>en este videoclip, la maestra les pide a los niños que…</vt:lpstr>
      <vt:lpstr>¿CUÁNDO PUEDO FOMENTAR LAS HABILIDADES DE PENSAMIENTO  DE LOS NIÑOS?</vt:lpstr>
      <vt:lpstr>MEJORAR LA PRÁCTICA</vt:lpstr>
      <vt:lpstr>resumen</vt:lpstr>
      <vt:lpstr>PowerPoint Presentation</vt:lpstr>
    </vt:vector>
  </TitlesOfParts>
  <Company>UW-Milwaukee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LINDA R. SLATER</dc:creator>
  <cp:lastModifiedBy>L. Slater</cp:lastModifiedBy>
  <cp:revision>316</cp:revision>
  <cp:lastPrinted>2012-08-30T15:59:24Z</cp:lastPrinted>
  <dcterms:created xsi:type="dcterms:W3CDTF">2011-05-31T14:13:35Z</dcterms:created>
  <dcterms:modified xsi:type="dcterms:W3CDTF">2013-06-29T00:19:46Z</dcterms:modified>
</cp:coreProperties>
</file>