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  <p:sldMasterId id="2147483664" r:id="rId2"/>
    <p:sldMasterId id="2147483677" r:id="rId3"/>
    <p:sldMasterId id="2147483691" r:id="rId4"/>
    <p:sldMasterId id="2147483705" r:id="rId5"/>
    <p:sldMasterId id="2147483719" r:id="rId6"/>
  </p:sldMasterIdLst>
  <p:notesMasterIdLst>
    <p:notesMasterId r:id="rId27"/>
  </p:notesMasterIdLst>
  <p:sldIdLst>
    <p:sldId id="260" r:id="rId7"/>
    <p:sldId id="288" r:id="rId8"/>
    <p:sldId id="289" r:id="rId9"/>
    <p:sldId id="290" r:id="rId10"/>
    <p:sldId id="296" r:id="rId11"/>
    <p:sldId id="292" r:id="rId12"/>
    <p:sldId id="317" r:id="rId13"/>
    <p:sldId id="307" r:id="rId14"/>
    <p:sldId id="293" r:id="rId15"/>
    <p:sldId id="318" r:id="rId16"/>
    <p:sldId id="303" r:id="rId17"/>
    <p:sldId id="306" r:id="rId18"/>
    <p:sldId id="319" r:id="rId19"/>
    <p:sldId id="309" r:id="rId20"/>
    <p:sldId id="313" r:id="rId21"/>
    <p:sldId id="320" r:id="rId22"/>
    <p:sldId id="299" r:id="rId23"/>
    <p:sldId id="300" r:id="rId24"/>
    <p:sldId id="301" r:id="rId25"/>
    <p:sldId id="316" r:id="rId26"/>
  </p:sldIdLst>
  <p:sldSz cx="9144000" cy="6858000" type="screen4x3"/>
  <p:notesSz cx="6858000" cy="9144000"/>
  <p:defaultTextStyle>
    <a:defPPr rtl="0"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92DF"/>
    <a:srgbClr val="0066FF"/>
    <a:srgbClr val="6699FF"/>
    <a:srgbClr val="40A55B"/>
    <a:srgbClr val="00BCAE"/>
    <a:srgbClr val="00CCFF"/>
    <a:srgbClr val="FF6600"/>
    <a:srgbClr val="CC0099"/>
    <a:srgbClr val="004E9F"/>
    <a:srgbClr val="416D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13" autoAdjust="0"/>
    <p:restoredTop sz="95310" autoAdjust="0"/>
  </p:normalViewPr>
  <p:slideViewPr>
    <p:cSldViewPr snapToGrid="0">
      <p:cViewPr>
        <p:scale>
          <a:sx n="110" d="100"/>
          <a:sy n="110" d="100"/>
        </p:scale>
        <p:origin x="-72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A42468-A8C2-5347-916B-076D67B5F2B2}" type="doc">
      <dgm:prSet loTypeId="urn:microsoft.com/office/officeart/2005/8/layout/venn1" loCatId="relationship" qsTypeId="urn:microsoft.com/office/officeart/2005/8/quickstyle/3D4" qsCatId="3D" csTypeId="urn:microsoft.com/office/officeart/2005/8/colors/colorful4" csCatId="colorful" phldr="1"/>
      <dgm:spPr/>
    </dgm:pt>
    <dgm:pt modelId="{39E5B7B1-E816-924D-9029-F52D6D767DE0}">
      <dgm:prSet phldrT="[Text]" custT="1"/>
      <dgm:spPr>
        <a:solidFill>
          <a:srgbClr val="40A55B">
            <a:alpha val="50000"/>
          </a:srgbClr>
        </a:solidFill>
      </dgm:spPr>
      <dgm:t>
        <a:bodyPr rtlCol="0" anchor="t" anchorCtr="0"/>
        <a:lstStyle/>
        <a:p>
          <a:pPr algn="ctr" rtl="0"/>
          <a:r>
            <a:rPr lang="es" sz="1800" dirty="0">
              <a:solidFill>
                <a:schemeClr val="bg1"/>
              </a:solidFill>
              <a:latin typeface="Century Gothic"/>
              <a:cs typeface="Century Gothic"/>
            </a:rPr>
            <a:t>Aprovechar </a:t>
          </a:r>
          <a:r>
            <a:rPr lang="es" sz="1800" dirty="0" smtClean="0">
              <a:solidFill>
                <a:schemeClr val="bg1"/>
              </a:solidFill>
              <a:latin typeface="Century Gothic"/>
              <a:cs typeface="Century Gothic"/>
            </a:rPr>
            <a:t>y desarrollar los </a:t>
          </a:r>
          <a:r>
            <a:rPr lang="es" sz="1800" dirty="0">
              <a:solidFill>
                <a:schemeClr val="bg1"/>
              </a:solidFill>
              <a:latin typeface="Century Gothic"/>
              <a:cs typeface="Century Gothic"/>
            </a:rPr>
            <a:t>intereses de los niños</a:t>
          </a:r>
          <a:endParaRPr lang="en-US" sz="1500" dirty="0">
            <a:solidFill>
              <a:schemeClr val="bg1"/>
            </a:solidFill>
            <a:latin typeface="Century Gothic"/>
            <a:cs typeface="Century Gothic"/>
          </a:endParaRPr>
        </a:p>
      </dgm:t>
    </dgm:pt>
    <dgm:pt modelId="{F3949A84-2D92-D844-BE8E-AD1DD53D9FC9}" type="parTrans" cxnId="{FA789D79-EC2A-DB43-A881-BAE55AF6A786}">
      <dgm:prSet/>
      <dgm:spPr/>
      <dgm:t>
        <a:bodyPr rtlCol="0"/>
        <a:lstStyle/>
        <a:p>
          <a:pPr rtl="0"/>
          <a:endParaRPr lang="en-US">
            <a:latin typeface="Century Gothic"/>
            <a:cs typeface="Century Gothic"/>
          </a:endParaRPr>
        </a:p>
      </dgm:t>
    </dgm:pt>
    <dgm:pt modelId="{4D088398-6DDD-4948-B80E-32C4D4BAB35A}" type="sibTrans" cxnId="{FA789D79-EC2A-DB43-A881-BAE55AF6A786}">
      <dgm:prSet/>
      <dgm:spPr/>
      <dgm:t>
        <a:bodyPr rtlCol="0"/>
        <a:lstStyle/>
        <a:p>
          <a:pPr rtl="0"/>
          <a:endParaRPr lang="en-US">
            <a:latin typeface="Century Gothic"/>
            <a:cs typeface="Century Gothic"/>
          </a:endParaRPr>
        </a:p>
      </dgm:t>
    </dgm:pt>
    <dgm:pt modelId="{2ACE4D0A-DFF3-0A4B-9BAB-0075BC6464A2}">
      <dgm:prSet phldrT="[Text]" custT="1"/>
      <dgm:spPr>
        <a:solidFill>
          <a:srgbClr val="FF6600"/>
        </a:solidFill>
      </dgm:spPr>
      <dgm:t>
        <a:bodyPr rtlCol="0" anchor="b" anchorCtr="1"/>
        <a:lstStyle/>
        <a:p>
          <a:pPr algn="ctr" rtl="0"/>
          <a:r>
            <a:rPr lang="es" sz="1800" dirty="0">
              <a:solidFill>
                <a:schemeClr val="bg1"/>
              </a:solidFill>
              <a:latin typeface="Century Gothic"/>
              <a:cs typeface="Century Gothic"/>
            </a:rPr>
            <a:t>Ofrecer opciones </a:t>
          </a:r>
          <a:r>
            <a:rPr lang="es" sz="1800" dirty="0" smtClean="0">
              <a:solidFill>
                <a:schemeClr val="bg1"/>
              </a:solidFill>
              <a:latin typeface="Century Gothic"/>
              <a:cs typeface="Century Gothic"/>
            </a:rPr>
            <a:t/>
          </a:r>
          <a:br>
            <a:rPr lang="es" sz="1800" dirty="0" smtClean="0">
              <a:solidFill>
                <a:schemeClr val="bg1"/>
              </a:solidFill>
              <a:latin typeface="Century Gothic"/>
              <a:cs typeface="Century Gothic"/>
            </a:rPr>
          </a:br>
          <a:r>
            <a:rPr lang="es" sz="1800" dirty="0" smtClean="0">
              <a:solidFill>
                <a:schemeClr val="bg1"/>
              </a:solidFill>
              <a:latin typeface="Century Gothic"/>
              <a:cs typeface="Century Gothic"/>
            </a:rPr>
            <a:t>a </a:t>
          </a:r>
          <a:r>
            <a:rPr lang="es" sz="1800" dirty="0">
              <a:solidFill>
                <a:schemeClr val="bg1"/>
              </a:solidFill>
              <a:latin typeface="Century Gothic"/>
              <a:cs typeface="Century Gothic"/>
            </a:rPr>
            <a:t>los niños</a:t>
          </a:r>
          <a:endParaRPr lang="en-US" sz="1800" dirty="0">
            <a:solidFill>
              <a:schemeClr val="bg1"/>
            </a:solidFill>
            <a:latin typeface="Century Gothic"/>
            <a:cs typeface="Century Gothic"/>
          </a:endParaRPr>
        </a:p>
      </dgm:t>
    </dgm:pt>
    <dgm:pt modelId="{DC7F7C73-2740-7B40-A158-138386C68EA0}" type="parTrans" cxnId="{5132E261-4812-8C41-A4CA-5984AAF0C4E1}">
      <dgm:prSet/>
      <dgm:spPr/>
      <dgm:t>
        <a:bodyPr rtlCol="0"/>
        <a:lstStyle/>
        <a:p>
          <a:pPr rtl="0"/>
          <a:endParaRPr lang="en-US">
            <a:latin typeface="Century Gothic"/>
            <a:cs typeface="Century Gothic"/>
          </a:endParaRPr>
        </a:p>
      </dgm:t>
    </dgm:pt>
    <dgm:pt modelId="{713A5B5E-7D4C-CF4D-9841-05529DC33A33}" type="sibTrans" cxnId="{5132E261-4812-8C41-A4CA-5984AAF0C4E1}">
      <dgm:prSet/>
      <dgm:spPr/>
      <dgm:t>
        <a:bodyPr rtlCol="0"/>
        <a:lstStyle/>
        <a:p>
          <a:pPr rtl="0"/>
          <a:endParaRPr lang="en-US">
            <a:latin typeface="Century Gothic"/>
            <a:cs typeface="Century Gothic"/>
          </a:endParaRPr>
        </a:p>
      </dgm:t>
    </dgm:pt>
    <dgm:pt modelId="{C230157E-DA6E-C341-A539-5588DDBD8C95}">
      <dgm:prSet phldrT="[Text]" custT="1"/>
      <dgm:spPr>
        <a:ln>
          <a:solidFill>
            <a:srgbClr val="004E9F"/>
          </a:solidFill>
        </a:ln>
      </dgm:spPr>
      <dgm:t>
        <a:bodyPr rtlCol="0" anchor="b" anchorCtr="1"/>
        <a:lstStyle/>
        <a:p>
          <a:pPr algn="ctr" rtl="0"/>
          <a:r>
            <a:rPr lang="es" sz="1800" dirty="0">
              <a:solidFill>
                <a:schemeClr val="bg1"/>
              </a:solidFill>
              <a:latin typeface="Century Gothic"/>
              <a:cs typeface="Century Gothic"/>
            </a:rPr>
            <a:t>Alentar a </a:t>
          </a:r>
          <a:r>
            <a:rPr lang="es" sz="1800" dirty="0" smtClean="0">
              <a:solidFill>
                <a:schemeClr val="bg1"/>
              </a:solidFill>
              <a:latin typeface="Century Gothic"/>
              <a:cs typeface="Century Gothic"/>
            </a:rPr>
            <a:t/>
          </a:r>
          <a:br>
            <a:rPr lang="es" sz="1800" dirty="0" smtClean="0">
              <a:solidFill>
                <a:schemeClr val="bg1"/>
              </a:solidFill>
              <a:latin typeface="Century Gothic"/>
              <a:cs typeface="Century Gothic"/>
            </a:rPr>
          </a:br>
          <a:r>
            <a:rPr lang="es" sz="1800" dirty="0" smtClean="0">
              <a:solidFill>
                <a:schemeClr val="bg1"/>
              </a:solidFill>
              <a:latin typeface="Century Gothic"/>
              <a:cs typeface="Century Gothic"/>
            </a:rPr>
            <a:t>los niños a expresar ideas</a:t>
          </a:r>
          <a:endParaRPr lang="en-US" sz="1800" dirty="0">
            <a:solidFill>
              <a:schemeClr val="bg1"/>
            </a:solidFill>
            <a:latin typeface="Century Gothic"/>
            <a:cs typeface="Century Gothic"/>
          </a:endParaRPr>
        </a:p>
      </dgm:t>
    </dgm:pt>
    <dgm:pt modelId="{5CDD443B-3575-4F4D-A82B-8C08B7B1729C}" type="parTrans" cxnId="{CAC22B97-95BB-A746-B8CA-96F45793EF26}">
      <dgm:prSet/>
      <dgm:spPr/>
      <dgm:t>
        <a:bodyPr rtlCol="0"/>
        <a:lstStyle/>
        <a:p>
          <a:pPr rtl="0"/>
          <a:endParaRPr lang="en-US">
            <a:latin typeface="Century Gothic"/>
            <a:cs typeface="Century Gothic"/>
          </a:endParaRPr>
        </a:p>
      </dgm:t>
    </dgm:pt>
    <dgm:pt modelId="{86D7504A-3055-3442-A060-DF8E1BE0E26D}" type="sibTrans" cxnId="{CAC22B97-95BB-A746-B8CA-96F45793EF26}">
      <dgm:prSet/>
      <dgm:spPr/>
      <dgm:t>
        <a:bodyPr rtlCol="0"/>
        <a:lstStyle/>
        <a:p>
          <a:pPr rtl="0"/>
          <a:endParaRPr lang="en-US">
            <a:latin typeface="Century Gothic"/>
            <a:cs typeface="Century Gothic"/>
          </a:endParaRPr>
        </a:p>
      </dgm:t>
    </dgm:pt>
    <dgm:pt modelId="{E8007CDC-13D6-3646-9217-4431EB976DCD}" type="pres">
      <dgm:prSet presAssocID="{8AA42468-A8C2-5347-916B-076D67B5F2B2}" presName="compositeShape" presStyleCnt="0">
        <dgm:presLayoutVars>
          <dgm:chMax val="7"/>
          <dgm:dir/>
          <dgm:resizeHandles val="exact"/>
        </dgm:presLayoutVars>
      </dgm:prSet>
      <dgm:spPr/>
    </dgm:pt>
    <dgm:pt modelId="{1A81472C-FBEE-0E4F-B0B1-64DB8A5E3D35}" type="pres">
      <dgm:prSet presAssocID="{39E5B7B1-E816-924D-9029-F52D6D767DE0}" presName="circ1" presStyleLbl="vennNode1" presStyleIdx="0" presStyleCnt="3" custScaleX="92023" custScaleY="92023" custLinFactNeighborX="-8027" custLinFactNeighborY="16403"/>
      <dgm:spPr/>
      <dgm:t>
        <a:bodyPr rtlCol="0"/>
        <a:lstStyle/>
        <a:p>
          <a:pPr rtl="0"/>
          <a:endParaRPr lang="en-US"/>
        </a:p>
      </dgm:t>
    </dgm:pt>
    <dgm:pt modelId="{D7257602-6C65-3041-9FF0-B7C9B7A70A36}" type="pres">
      <dgm:prSet presAssocID="{39E5B7B1-E816-924D-9029-F52D6D767DE0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 rtlCol="0"/>
        <a:lstStyle/>
        <a:p>
          <a:pPr rtl="0"/>
          <a:endParaRPr lang="en-US"/>
        </a:p>
      </dgm:t>
    </dgm:pt>
    <dgm:pt modelId="{C495EBAB-8A95-D847-96E8-4AA6B298203A}" type="pres">
      <dgm:prSet presAssocID="{2ACE4D0A-DFF3-0A4B-9BAB-0075BC6464A2}" presName="circ2" presStyleLbl="vennNode1" presStyleIdx="1" presStyleCnt="3" custScaleX="92023" custScaleY="92023" custLinFactNeighborX="-8714" custLinFactNeighborY="2083"/>
      <dgm:spPr/>
      <dgm:t>
        <a:bodyPr rtlCol="0"/>
        <a:lstStyle/>
        <a:p>
          <a:pPr rtl="0"/>
          <a:endParaRPr lang="en-US"/>
        </a:p>
      </dgm:t>
    </dgm:pt>
    <dgm:pt modelId="{58D54492-0CD4-F540-8806-711D5CD08086}" type="pres">
      <dgm:prSet presAssocID="{2ACE4D0A-DFF3-0A4B-9BAB-0075BC6464A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 rtlCol="0"/>
        <a:lstStyle/>
        <a:p>
          <a:pPr rtl="0"/>
          <a:endParaRPr lang="en-US"/>
        </a:p>
      </dgm:t>
    </dgm:pt>
    <dgm:pt modelId="{5448C95E-0264-744B-899D-3B8605F7F297}" type="pres">
      <dgm:prSet presAssocID="{C230157E-DA6E-C341-A539-5588DDBD8C95}" presName="circ3" presStyleLbl="vennNode1" presStyleIdx="2" presStyleCnt="3" custScaleX="92023" custScaleY="92023" custLinFactNeighborX="-5287" custLinFactNeighborY="12807"/>
      <dgm:spPr/>
      <dgm:t>
        <a:bodyPr rtlCol="0"/>
        <a:lstStyle/>
        <a:p>
          <a:pPr rtl="0"/>
          <a:endParaRPr lang="en-US"/>
        </a:p>
      </dgm:t>
    </dgm:pt>
    <dgm:pt modelId="{4A2817E1-D59D-8E4F-AF2D-1809921C2A0F}" type="pres">
      <dgm:prSet presAssocID="{C230157E-DA6E-C341-A539-5588DDBD8C95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 rtlCol="0"/>
        <a:lstStyle/>
        <a:p>
          <a:pPr rtl="0"/>
          <a:endParaRPr lang="en-US"/>
        </a:p>
      </dgm:t>
    </dgm:pt>
  </dgm:ptLst>
  <dgm:cxnLst>
    <dgm:cxn modelId="{CAC22B97-95BB-A746-B8CA-96F45793EF26}" srcId="{8AA42468-A8C2-5347-916B-076D67B5F2B2}" destId="{C230157E-DA6E-C341-A539-5588DDBD8C95}" srcOrd="2" destOrd="0" parTransId="{5CDD443B-3575-4F4D-A82B-8C08B7B1729C}" sibTransId="{86D7504A-3055-3442-A060-DF8E1BE0E26D}"/>
    <dgm:cxn modelId="{5132E261-4812-8C41-A4CA-5984AAF0C4E1}" srcId="{8AA42468-A8C2-5347-916B-076D67B5F2B2}" destId="{2ACE4D0A-DFF3-0A4B-9BAB-0075BC6464A2}" srcOrd="1" destOrd="0" parTransId="{DC7F7C73-2740-7B40-A158-138386C68EA0}" sibTransId="{713A5B5E-7D4C-CF4D-9841-05529DC33A33}"/>
    <dgm:cxn modelId="{35CAE72C-F0E3-4C5A-A30D-692EB619C38E}" type="presOf" srcId="{2ACE4D0A-DFF3-0A4B-9BAB-0075BC6464A2}" destId="{C495EBAB-8A95-D847-96E8-4AA6B298203A}" srcOrd="0" destOrd="0" presId="urn:microsoft.com/office/officeart/2005/8/layout/venn1"/>
    <dgm:cxn modelId="{5DC98C26-E799-4522-B8DB-F15357A15496}" type="presOf" srcId="{C230157E-DA6E-C341-A539-5588DDBD8C95}" destId="{5448C95E-0264-744B-899D-3B8605F7F297}" srcOrd="0" destOrd="0" presId="urn:microsoft.com/office/officeart/2005/8/layout/venn1"/>
    <dgm:cxn modelId="{EF7AEC27-8DF5-4A7B-9FA1-65C16C7FFF9E}" type="presOf" srcId="{C230157E-DA6E-C341-A539-5588DDBD8C95}" destId="{4A2817E1-D59D-8E4F-AF2D-1809921C2A0F}" srcOrd="1" destOrd="0" presId="urn:microsoft.com/office/officeart/2005/8/layout/venn1"/>
    <dgm:cxn modelId="{046BEDF7-8190-4EC8-AF1A-5BE4F3558F1D}" type="presOf" srcId="{39E5B7B1-E816-924D-9029-F52D6D767DE0}" destId="{D7257602-6C65-3041-9FF0-B7C9B7A70A36}" srcOrd="1" destOrd="0" presId="urn:microsoft.com/office/officeart/2005/8/layout/venn1"/>
    <dgm:cxn modelId="{2E47F590-6957-40D0-A457-5F61F0443498}" type="presOf" srcId="{8AA42468-A8C2-5347-916B-076D67B5F2B2}" destId="{E8007CDC-13D6-3646-9217-4431EB976DCD}" srcOrd="0" destOrd="0" presId="urn:microsoft.com/office/officeart/2005/8/layout/venn1"/>
    <dgm:cxn modelId="{4DA5F7E9-93A9-4904-B4B7-E2A4B57E359D}" type="presOf" srcId="{2ACE4D0A-DFF3-0A4B-9BAB-0075BC6464A2}" destId="{58D54492-0CD4-F540-8806-711D5CD08086}" srcOrd="1" destOrd="0" presId="urn:microsoft.com/office/officeart/2005/8/layout/venn1"/>
    <dgm:cxn modelId="{741120A6-2660-4C3E-8DE8-FCF332D6899E}" type="presOf" srcId="{39E5B7B1-E816-924D-9029-F52D6D767DE0}" destId="{1A81472C-FBEE-0E4F-B0B1-64DB8A5E3D35}" srcOrd="0" destOrd="0" presId="urn:microsoft.com/office/officeart/2005/8/layout/venn1"/>
    <dgm:cxn modelId="{FA789D79-EC2A-DB43-A881-BAE55AF6A786}" srcId="{8AA42468-A8C2-5347-916B-076D67B5F2B2}" destId="{39E5B7B1-E816-924D-9029-F52D6D767DE0}" srcOrd="0" destOrd="0" parTransId="{F3949A84-2D92-D844-BE8E-AD1DD53D9FC9}" sibTransId="{4D088398-6DDD-4948-B80E-32C4D4BAB35A}"/>
    <dgm:cxn modelId="{21BA766D-9BAA-4327-9A26-287B7CF6A202}" type="presParOf" srcId="{E8007CDC-13D6-3646-9217-4431EB976DCD}" destId="{1A81472C-FBEE-0E4F-B0B1-64DB8A5E3D35}" srcOrd="0" destOrd="0" presId="urn:microsoft.com/office/officeart/2005/8/layout/venn1"/>
    <dgm:cxn modelId="{8C613220-2DE4-4D56-A21F-EE0E3FCAE269}" type="presParOf" srcId="{E8007CDC-13D6-3646-9217-4431EB976DCD}" destId="{D7257602-6C65-3041-9FF0-B7C9B7A70A36}" srcOrd="1" destOrd="0" presId="urn:microsoft.com/office/officeart/2005/8/layout/venn1"/>
    <dgm:cxn modelId="{D6FA76C2-01B0-4610-88D5-D2520583F35F}" type="presParOf" srcId="{E8007CDC-13D6-3646-9217-4431EB976DCD}" destId="{C495EBAB-8A95-D847-96E8-4AA6B298203A}" srcOrd="2" destOrd="0" presId="urn:microsoft.com/office/officeart/2005/8/layout/venn1"/>
    <dgm:cxn modelId="{52D91D39-9938-4486-8D89-F06BF6889FA1}" type="presParOf" srcId="{E8007CDC-13D6-3646-9217-4431EB976DCD}" destId="{58D54492-0CD4-F540-8806-711D5CD08086}" srcOrd="3" destOrd="0" presId="urn:microsoft.com/office/officeart/2005/8/layout/venn1"/>
    <dgm:cxn modelId="{D2F8EBD1-D116-4986-B29E-81EC7B8C608D}" type="presParOf" srcId="{E8007CDC-13D6-3646-9217-4431EB976DCD}" destId="{5448C95E-0264-744B-899D-3B8605F7F297}" srcOrd="4" destOrd="0" presId="urn:microsoft.com/office/officeart/2005/8/layout/venn1"/>
    <dgm:cxn modelId="{A19A8A97-B51F-4401-8A43-B3D90B121D67}" type="presParOf" srcId="{E8007CDC-13D6-3646-9217-4431EB976DCD}" destId="{4A2817E1-D59D-8E4F-AF2D-1809921C2A0F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81472C-FBEE-0E4F-B0B1-64DB8A5E3D35}">
      <dsp:nvSpPr>
        <dsp:cNvPr id="0" name=""/>
        <dsp:cNvSpPr/>
      </dsp:nvSpPr>
      <dsp:spPr>
        <a:xfrm>
          <a:off x="1670381" y="595013"/>
          <a:ext cx="2170675" cy="2170675"/>
        </a:xfrm>
        <a:prstGeom prst="ellipse">
          <a:avLst/>
        </a:prstGeom>
        <a:solidFill>
          <a:srgbClr val="40A55B">
            <a:alpha val="5000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" sz="1800" kern="1200" dirty="0">
              <a:solidFill>
                <a:schemeClr val="bg1"/>
              </a:solidFill>
              <a:latin typeface="Century Gothic"/>
              <a:cs typeface="Century Gothic"/>
            </a:rPr>
            <a:t>Aprovechar </a:t>
          </a:r>
          <a:r>
            <a:rPr lang="es" sz="1800" kern="1200" dirty="0" smtClean="0">
              <a:solidFill>
                <a:schemeClr val="bg1"/>
              </a:solidFill>
              <a:latin typeface="Century Gothic"/>
              <a:cs typeface="Century Gothic"/>
            </a:rPr>
            <a:t>y desarrollar los </a:t>
          </a:r>
          <a:r>
            <a:rPr lang="es" sz="1800" kern="1200" dirty="0">
              <a:solidFill>
                <a:schemeClr val="bg1"/>
              </a:solidFill>
              <a:latin typeface="Century Gothic"/>
              <a:cs typeface="Century Gothic"/>
            </a:rPr>
            <a:t>intereses de los niños</a:t>
          </a:r>
          <a:endParaRPr lang="en-US" sz="1500" kern="1200" dirty="0">
            <a:solidFill>
              <a:schemeClr val="bg1"/>
            </a:solidFill>
            <a:latin typeface="Century Gothic"/>
            <a:cs typeface="Century Gothic"/>
          </a:endParaRPr>
        </a:p>
      </dsp:txBody>
      <dsp:txXfrm>
        <a:off x="1959804" y="974881"/>
        <a:ext cx="1591828" cy="976803"/>
      </dsp:txXfrm>
    </dsp:sp>
    <dsp:sp modelId="{C495EBAB-8A95-D847-96E8-4AA6B298203A}">
      <dsp:nvSpPr>
        <dsp:cNvPr id="0" name=""/>
        <dsp:cNvSpPr/>
      </dsp:nvSpPr>
      <dsp:spPr>
        <a:xfrm>
          <a:off x="2505324" y="1731502"/>
          <a:ext cx="2170675" cy="2170675"/>
        </a:xfrm>
        <a:prstGeom prst="ellipse">
          <a:avLst/>
        </a:prstGeom>
        <a:solidFill>
          <a:srgbClr val="FF66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rtlCol="0" anchor="b" anchorCtr="1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" sz="1800" kern="1200" dirty="0">
              <a:solidFill>
                <a:schemeClr val="bg1"/>
              </a:solidFill>
              <a:latin typeface="Century Gothic"/>
              <a:cs typeface="Century Gothic"/>
            </a:rPr>
            <a:t>Ofrecer opciones </a:t>
          </a:r>
          <a:r>
            <a:rPr lang="es" sz="1800" kern="1200" dirty="0" smtClean="0">
              <a:solidFill>
                <a:schemeClr val="bg1"/>
              </a:solidFill>
              <a:latin typeface="Century Gothic"/>
              <a:cs typeface="Century Gothic"/>
            </a:rPr>
            <a:t/>
          </a:r>
          <a:br>
            <a:rPr lang="es" sz="1800" kern="1200" dirty="0" smtClean="0">
              <a:solidFill>
                <a:schemeClr val="bg1"/>
              </a:solidFill>
              <a:latin typeface="Century Gothic"/>
              <a:cs typeface="Century Gothic"/>
            </a:rPr>
          </a:br>
          <a:r>
            <a:rPr lang="es" sz="1800" kern="1200" dirty="0" smtClean="0">
              <a:solidFill>
                <a:schemeClr val="bg1"/>
              </a:solidFill>
              <a:latin typeface="Century Gothic"/>
              <a:cs typeface="Century Gothic"/>
            </a:rPr>
            <a:t>a </a:t>
          </a:r>
          <a:r>
            <a:rPr lang="es" sz="1800" kern="1200" dirty="0">
              <a:solidFill>
                <a:schemeClr val="bg1"/>
              </a:solidFill>
              <a:latin typeface="Century Gothic"/>
              <a:cs typeface="Century Gothic"/>
            </a:rPr>
            <a:t>los niños</a:t>
          </a:r>
          <a:endParaRPr lang="en-US" sz="1800" kern="1200" dirty="0">
            <a:solidFill>
              <a:schemeClr val="bg1"/>
            </a:solidFill>
            <a:latin typeface="Century Gothic"/>
            <a:cs typeface="Century Gothic"/>
          </a:endParaRPr>
        </a:p>
      </dsp:txBody>
      <dsp:txXfrm>
        <a:off x="3169188" y="2292260"/>
        <a:ext cx="1302405" cy="1193871"/>
      </dsp:txXfrm>
    </dsp:sp>
    <dsp:sp modelId="{5448C95E-0264-744B-899D-3B8605F7F297}">
      <dsp:nvSpPr>
        <dsp:cNvPr id="0" name=""/>
        <dsp:cNvSpPr/>
      </dsp:nvSpPr>
      <dsp:spPr>
        <a:xfrm>
          <a:off x="883865" y="1890460"/>
          <a:ext cx="2170675" cy="2170675"/>
        </a:xfrm>
        <a:prstGeom prst="ellipse">
          <a:avLst/>
        </a:prstGeom>
        <a:solidFill>
          <a:schemeClr val="accent4">
            <a:alpha val="50000"/>
            <a:hueOff val="-4464770"/>
            <a:satOff val="26899"/>
            <a:lumOff val="2156"/>
            <a:alphaOff val="0"/>
          </a:schemeClr>
        </a:solidFill>
        <a:ln>
          <a:solidFill>
            <a:srgbClr val="004E9F"/>
          </a:solidFill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rtlCol="0" anchor="b" anchorCtr="1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" sz="1800" kern="1200" dirty="0">
              <a:solidFill>
                <a:schemeClr val="bg1"/>
              </a:solidFill>
              <a:latin typeface="Century Gothic"/>
              <a:cs typeface="Century Gothic"/>
            </a:rPr>
            <a:t>Alentar a </a:t>
          </a:r>
          <a:r>
            <a:rPr lang="es" sz="1800" kern="1200" dirty="0" smtClean="0">
              <a:solidFill>
                <a:schemeClr val="bg1"/>
              </a:solidFill>
              <a:latin typeface="Century Gothic"/>
              <a:cs typeface="Century Gothic"/>
            </a:rPr>
            <a:t/>
          </a:r>
          <a:br>
            <a:rPr lang="es" sz="1800" kern="1200" dirty="0" smtClean="0">
              <a:solidFill>
                <a:schemeClr val="bg1"/>
              </a:solidFill>
              <a:latin typeface="Century Gothic"/>
              <a:cs typeface="Century Gothic"/>
            </a:rPr>
          </a:br>
          <a:r>
            <a:rPr lang="es" sz="1800" kern="1200" dirty="0" smtClean="0">
              <a:solidFill>
                <a:schemeClr val="bg1"/>
              </a:solidFill>
              <a:latin typeface="Century Gothic"/>
              <a:cs typeface="Century Gothic"/>
            </a:rPr>
            <a:t>los niños a expresar ideas</a:t>
          </a:r>
          <a:endParaRPr lang="en-US" sz="1800" kern="1200" dirty="0">
            <a:solidFill>
              <a:schemeClr val="bg1"/>
            </a:solidFill>
            <a:latin typeface="Century Gothic"/>
            <a:cs typeface="Century Gothic"/>
          </a:endParaRPr>
        </a:p>
      </dsp:txBody>
      <dsp:txXfrm>
        <a:off x="1088270" y="2451218"/>
        <a:ext cx="1302405" cy="11938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 smtClean="0"/>
              <a:t>7/9/14</a:t>
            </a: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r>
              <a:rPr lang="en-US" smtClean="0"/>
              <a:t>‹#›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026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en-US" smtClean="0">
                <a:solidFill>
                  <a:prstClr val="black"/>
                </a:solidFill>
              </a:rPr>
              <a:t>1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9100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6FEC2B-43A8-8D46-B020-250D5B2F23B7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lvl="1" rtl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en-US" smtClean="0"/>
              <a:t>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4940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en-US" smtClean="0"/>
              <a:t>12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046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6FEC2B-43A8-8D46-B020-250D5B2F23B7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lvl="1" rtl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en-US" smtClean="0"/>
              <a:t>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7134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6FEC2B-43A8-8D46-B020-250D5B2F23B7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en-US" smtClean="0"/>
              <a:t>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924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en-US" smtClean="0"/>
              <a:t>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8673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en-US" smtClean="0"/>
              <a:t>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4811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5CD1D0-D2E6-014E-BFD7-4A23BDD99E4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413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en-US" smtClean="0"/>
              <a:t>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62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en-US" smtClean="0"/>
              <a:t>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52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en-US" smtClean="0"/>
              <a:t>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919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en-US" smtClean="0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020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en-US" smtClean="0"/>
              <a:t>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04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6FEC2B-43A8-8D46-B020-250D5B2F23B7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986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lvl="1" rtl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en-US" smtClean="0"/>
              <a:t>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638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en-US" smtClean="0"/>
              <a:t>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04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 rtlCol="0">
            <a:normAutofit/>
          </a:bodyPr>
          <a:lstStyle>
            <a:lvl1pPr algn="l" rtl="0"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7/9/14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/>
              <a:t>‹#›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3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7/9/14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/>
              <a:t>‹#›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41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 rtlCol="0"/>
          <a:lstStyle/>
          <a:p>
            <a:pPr rtl="0"/>
            <a:r>
              <a:rPr lang="e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7/9/14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/>
              <a:t>‹#›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16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rtlCol="0"/>
          <a:lstStyle/>
          <a:p>
            <a:pPr rtl="0"/>
            <a:r>
              <a:rPr lang="e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rtlCol="0"/>
          <a:lstStyle>
            <a:lvl1pPr marL="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e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7/9/14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/>
              <a:t>‹#›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82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676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F424-F111-43CB-9C75-D523250129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42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A190-4BDC-4D39-B5BB-A14B3E8B1B3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3907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888385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3737-8506-438E-ABC0-0BE7E06DCCA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4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7806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543541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7/9/14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/>
              <a:t>‹#›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499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224645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987753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5449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1983" y="5584015"/>
            <a:ext cx="847773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dirty="0" smtClean="0">
                <a:solidFill>
                  <a:prstClr val="black"/>
                </a:solidFill>
                <a:latin typeface="Century Gothic"/>
                <a:cs typeface="Century Gothic"/>
              </a:rPr>
              <a:t>For more Information, contact us at: </a:t>
            </a:r>
            <a:r>
              <a:rPr lang="en-US" sz="1400" b="1" dirty="0" smtClean="0">
                <a:solidFill>
                  <a:prstClr val="black"/>
                </a:solidFill>
                <a:latin typeface="Century Gothic"/>
                <a:cs typeface="Century Gothic"/>
              </a:rPr>
              <a:t>NCQTL@UW.EDU </a:t>
            </a:r>
            <a:r>
              <a:rPr lang="en-US" sz="1400" dirty="0" smtClean="0">
                <a:solidFill>
                  <a:prstClr val="black"/>
                </a:solidFill>
                <a:latin typeface="Century Gothic"/>
                <a:cs typeface="Century Gothic"/>
              </a:rPr>
              <a:t>or 877-731-0764</a:t>
            </a:r>
          </a:p>
          <a:p>
            <a:pPr algn="ctr">
              <a:spcBef>
                <a:spcPts val="600"/>
              </a:spcBef>
              <a:defRPr/>
            </a:pPr>
            <a:r>
              <a:rPr lang="en-US" sz="900" dirty="0" smtClean="0">
                <a:solidFill>
                  <a:prstClr val="black"/>
                </a:solidFill>
                <a:latin typeface="Century Gothic"/>
                <a:cs typeface="Century Gothic"/>
              </a:rPr>
              <a:t>This document was prepared under Grant #90HC0002 for the U.S. Department of Health and Human Services, </a:t>
            </a:r>
            <a:br>
              <a:rPr lang="en-US" sz="900" dirty="0" smtClean="0">
                <a:solidFill>
                  <a:prstClr val="black"/>
                </a:solidFill>
                <a:latin typeface="Century Gothic"/>
                <a:cs typeface="Century Gothic"/>
              </a:rPr>
            </a:br>
            <a:r>
              <a:rPr lang="en-US" sz="900" dirty="0" smtClean="0">
                <a:solidFill>
                  <a:prstClr val="black"/>
                </a:solidFill>
                <a:latin typeface="Century Gothic"/>
                <a:cs typeface="Century Gothic"/>
              </a:rPr>
              <a:t>Administration for Children and Families, Office of Head Start, by the National Center on Quality Teaching and Learning.</a:t>
            </a:r>
          </a:p>
          <a:p>
            <a:pPr defTabSz="914400">
              <a:spcBef>
                <a:spcPts val="600"/>
              </a:spcBef>
            </a:pPr>
            <a:endParaRPr lang="en-US" sz="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662452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8915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7030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0278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5358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8367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370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rtlCol="0" anchor="t"/>
          <a:lstStyle>
            <a:lvl1pPr algn="l" rtl="0">
              <a:defRPr sz="4000" b="1" cap="all"/>
            </a:lvl1pPr>
          </a:lstStyle>
          <a:p>
            <a:pPr rtl="0"/>
            <a:r>
              <a:rPr lang="e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rtlCol="0" anchor="b"/>
          <a:lstStyle>
            <a:lvl1pPr marL="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7/9/14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/>
              <a:t>‹#›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526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699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7571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8628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5846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3923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5638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28F53-FB2D-1843-9AAD-9B11C6962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1E10B-FC89-D943-AE7E-B500FBF75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1038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2854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3022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468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 rtlCol="0"/>
          <a:lstStyle>
            <a:lvl1pPr algn="l" rtl="0">
              <a:defRPr sz="2800"/>
            </a:lvl1pPr>
            <a:lvl2pPr algn="l" rtl="0">
              <a:defRPr sz="2400"/>
            </a:lvl2pPr>
            <a:lvl3pPr algn="l" rtl="0">
              <a:defRPr sz="2000"/>
            </a:lvl3pPr>
            <a:lvl4pPr algn="l" rtl="0">
              <a:defRPr sz="1800"/>
            </a:lvl4pPr>
            <a:lvl5pPr algn="l" rtl="0">
              <a:defRPr sz="18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/>
            </a:lvl8pPr>
            <a:lvl9pPr algn="l" rtl="0">
              <a:defRPr sz="1800"/>
            </a:lvl9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 rtlCol="0"/>
          <a:lstStyle>
            <a:lvl1pPr algn="l" rtl="0">
              <a:defRPr sz="2800"/>
            </a:lvl1pPr>
            <a:lvl2pPr algn="l" rtl="0">
              <a:defRPr sz="2400"/>
            </a:lvl2pPr>
            <a:lvl3pPr algn="l" rtl="0">
              <a:defRPr sz="2000"/>
            </a:lvl3pPr>
            <a:lvl4pPr algn="l" rtl="0">
              <a:defRPr sz="1800"/>
            </a:lvl4pPr>
            <a:lvl5pPr algn="l" rtl="0">
              <a:defRPr sz="18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/>
            </a:lvl8pPr>
            <a:lvl9pPr algn="l" rtl="0">
              <a:defRPr sz="1800"/>
            </a:lvl9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7/9/14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/>
              <a:t>‹#›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959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6339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0771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9613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9297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0655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7295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3535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1096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6148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28F53-FB2D-1843-9AAD-9B11C6962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1E10B-FC89-D943-AE7E-B500FBF75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976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e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rtlCol="0" anchor="b"/>
          <a:lstStyle>
            <a:lvl1pPr marL="0" indent="0" algn="l" rtl="0"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 rtlCol="0"/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rtlCol="0" anchor="b"/>
          <a:lstStyle>
            <a:lvl1pPr marL="0" indent="0" algn="l" rtl="0"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 rtlCol="0"/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7/9/14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/>
              <a:t>‹#›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398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6483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8245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6735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2244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7673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7840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9659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7039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2343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371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7/9/14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/>
              <a:t>‹#›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819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7503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3997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28F53-FB2D-1843-9AAD-9B11C6962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1E10B-FC89-D943-AE7E-B500FBF75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3104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0845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8428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9282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8704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5536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7512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732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7/9/14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/>
              <a:t>‹#›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9266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4596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5784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9825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2445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2124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28F53-FB2D-1843-9AAD-9B11C6962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1E10B-FC89-D943-AE7E-B500FBF75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9765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484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rtlCol="0" anchor="b"/>
          <a:lstStyle>
            <a:lvl1pPr algn="l" rtl="0">
              <a:defRPr sz="2000" b="1"/>
            </a:lvl1pPr>
          </a:lstStyle>
          <a:p>
            <a:pPr rtl="0"/>
            <a:r>
              <a:rPr lang="e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 rtlCol="0"/>
          <a:lstStyle>
            <a:lvl1pPr algn="l" rtl="0">
              <a:defRPr sz="3200"/>
            </a:lvl1pPr>
            <a:lvl2pPr algn="l" rtl="0">
              <a:defRPr sz="2800"/>
            </a:lvl2pPr>
            <a:lvl3pPr algn="l" rtl="0">
              <a:defRPr sz="2400"/>
            </a:lvl3pPr>
            <a:lvl4pPr algn="l" rtl="0">
              <a:defRPr sz="2000"/>
            </a:lvl4pPr>
            <a:lvl5pPr algn="l" rtl="0">
              <a:defRPr sz="20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 rtlCol="0"/>
          <a:lstStyle>
            <a:lvl1pPr marL="0" indent="0" algn="l" rtl="0">
              <a:buNone/>
              <a:defRPr sz="14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7/9/14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/>
              <a:t>‹#›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26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rtlCol="0" anchor="b"/>
          <a:lstStyle>
            <a:lvl1pPr algn="l" rtl="0">
              <a:defRPr sz="2000" b="1"/>
            </a:lvl1pPr>
          </a:lstStyle>
          <a:p>
            <a:pPr rtl="0"/>
            <a:r>
              <a:rPr lang="e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es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rtlCol="0"/>
          <a:lstStyle>
            <a:lvl1pPr marL="0" indent="0" algn="l" rtl="0">
              <a:buNone/>
              <a:defRPr sz="14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7/9/14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/>
              <a:t>‹#›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9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n-US" smtClean="0"/>
              <a:t>7/9/14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n-US" smtClean="0"/>
              <a:t>‹#›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0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12/9/2014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473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642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91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967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619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94837" y="2715100"/>
            <a:ext cx="5875808" cy="1460660"/>
          </a:xfrm>
          <a:prstGeom prst="rect">
            <a:avLst/>
          </a:prstGeom>
          <a:solidFill>
            <a:srgbClr val="004E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07061" y="2532658"/>
            <a:ext cx="5808339" cy="1828800"/>
          </a:xfrm>
        </p:spPr>
        <p:txBody>
          <a:bodyPr rtlCol="0">
            <a:normAutofit/>
          </a:bodyPr>
          <a:lstStyle/>
          <a:p>
            <a:pPr algn="ctr" rtl="0"/>
            <a:r>
              <a:rPr lang="es" sz="1900" dirty="0"/>
              <a:t>APRENDIZAJE BASADO EN LOS INTERESES: </a:t>
            </a:r>
            <a:r>
              <a:rPr lang="es" sz="1900" dirty="0" smtClean="0"/>
              <a:t/>
            </a:r>
            <a:br>
              <a:rPr lang="es" sz="1900" dirty="0" smtClean="0"/>
            </a:br>
            <a:r>
              <a:rPr lang="es" sz="2900" dirty="0" smtClean="0"/>
              <a:t>SEGUIR </a:t>
            </a:r>
            <a:r>
              <a:rPr lang="es" sz="2900" dirty="0"/>
              <a:t>LA INICIATIVA </a:t>
            </a:r>
            <a:r>
              <a:rPr lang="es" sz="2900" dirty="0" smtClean="0"/>
              <a:t/>
            </a:r>
            <a:br>
              <a:rPr lang="es" sz="2900" dirty="0" smtClean="0"/>
            </a:br>
            <a:r>
              <a:rPr lang="es" sz="2900" dirty="0" smtClean="0"/>
              <a:t>DE </a:t>
            </a:r>
            <a:r>
              <a:rPr lang="es" sz="2900" dirty="0"/>
              <a:t>LOS </a:t>
            </a:r>
            <a:r>
              <a:rPr lang="es" sz="2900" dirty="0" smtClean="0"/>
              <a:t>NIÑOS</a:t>
            </a:r>
            <a:endParaRPr lang="en-US" sz="2900" dirty="0"/>
          </a:p>
        </p:txBody>
      </p:sp>
      <p:sp>
        <p:nvSpPr>
          <p:cNvPr id="4" name="TextBox 3"/>
          <p:cNvSpPr txBox="1"/>
          <p:nvPr/>
        </p:nvSpPr>
        <p:spPr>
          <a:xfrm>
            <a:off x="7315200" y="6642556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es" sz="800">
                <a:solidFill>
                  <a:schemeClr val="tx1">
                    <a:lumMod val="50000"/>
                    <a:lumOff val="50000"/>
                  </a:schemeClr>
                </a:solidFill>
              </a:rPr>
              <a:t>OTOÑO 2012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89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ART TABLE - </a:t>
            </a:r>
            <a:r>
              <a:rPr lang="en-US" dirty="0" smtClean="0"/>
              <a:t>PROVIDING CHOICES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18378" y="5152445"/>
            <a:ext cx="3397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VIDEO: Mesa de arte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Art Table-ESP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9144001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06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5042210" y="2386662"/>
            <a:ext cx="3512383" cy="1378338"/>
          </a:xfrm>
          <a:prstGeom prst="roundRect">
            <a:avLst/>
          </a:prstGeom>
          <a:solidFill>
            <a:srgbClr val="6792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" sz="2400" dirty="0">
                <a:solidFill>
                  <a:schemeClr val="bg1"/>
                </a:solidFill>
                <a:latin typeface="Century Gothic"/>
                <a:cs typeface="Century Gothic"/>
              </a:rPr>
              <a:t>Apoya los Enfoques de aprendizaje de los niños 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5042662" y="4113140"/>
            <a:ext cx="3511933" cy="1410413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" sz="2400" dirty="0">
                <a:solidFill>
                  <a:schemeClr val="bg1"/>
                </a:solidFill>
                <a:latin typeface="Century Gothic"/>
                <a:cs typeface="Century Gothic"/>
              </a:rPr>
              <a:t>Apoya la Expresión </a:t>
            </a:r>
          </a:p>
          <a:p>
            <a:pPr>
              <a:defRPr/>
            </a:pPr>
            <a:r>
              <a:rPr lang="es" sz="2400" dirty="0">
                <a:solidFill>
                  <a:schemeClr val="bg1"/>
                </a:solidFill>
                <a:latin typeface="Century Gothic"/>
                <a:cs typeface="Century Gothic"/>
              </a:rPr>
              <a:t>de las artes creativas </a:t>
            </a:r>
            <a:r>
              <a:rPr lang="en-US" sz="2400" dirty="0" smtClean="0">
                <a:solidFill>
                  <a:schemeClr val="bg1"/>
                </a:solidFill>
                <a:latin typeface="Century Gothic"/>
                <a:cs typeface="Century Gothic"/>
              </a:rPr>
              <a:t/>
            </a:r>
            <a:br>
              <a:rPr lang="en-US" sz="2400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s" sz="2400" dirty="0" smtClean="0">
                <a:solidFill>
                  <a:schemeClr val="bg1"/>
                </a:solidFill>
                <a:latin typeface="Century Gothic"/>
                <a:cs typeface="Century Gothic"/>
              </a:rPr>
              <a:t>de </a:t>
            </a:r>
            <a:r>
              <a:rPr lang="es" sz="2400" dirty="0">
                <a:solidFill>
                  <a:schemeClr val="bg1"/>
                </a:solidFill>
                <a:latin typeface="Century Gothic"/>
                <a:cs typeface="Century Gothic"/>
              </a:rPr>
              <a:t>los </a:t>
            </a:r>
            <a:r>
              <a:rPr lang="es" sz="2400" dirty="0" smtClean="0">
                <a:solidFill>
                  <a:schemeClr val="bg1"/>
                </a:solidFill>
                <a:latin typeface="Century Gothic"/>
                <a:cs typeface="Century Gothic"/>
              </a:rPr>
              <a:t>niños</a:t>
            </a:r>
            <a:endParaRPr lang="es" sz="2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24916" y="2335570"/>
            <a:ext cx="3399100" cy="3021644"/>
          </a:xfrm>
          <a:prstGeom prst="roundRect">
            <a:avLst/>
          </a:prstGeom>
          <a:solidFill>
            <a:srgbClr val="40A55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" sz="2800" b="1" dirty="0">
                <a:solidFill>
                  <a:schemeClr val="bg1"/>
                </a:solidFill>
                <a:latin typeface="Century Gothic"/>
                <a:cs typeface="Century Gothic"/>
              </a:rPr>
              <a:t>Ofrece opciones </a:t>
            </a:r>
          </a:p>
          <a:p>
            <a:pPr>
              <a:defRPr/>
            </a:pPr>
            <a:r>
              <a:rPr lang="es" sz="2800" dirty="0">
                <a:solidFill>
                  <a:schemeClr val="bg1"/>
                </a:solidFill>
                <a:latin typeface="Century Gothic"/>
                <a:cs typeface="Century Gothic"/>
              </a:rPr>
              <a:t>y permite que los niños creen [trabajos] del modo que ellos elijan</a:t>
            </a:r>
            <a:r>
              <a:rPr lang="es" sz="2800" dirty="0" smtClean="0">
                <a:solidFill>
                  <a:schemeClr val="bg1"/>
                </a:solidFill>
                <a:latin typeface="Century Gothic"/>
                <a:cs typeface="Century Gothic"/>
              </a:rPr>
              <a:t>.</a:t>
            </a:r>
            <a:endParaRPr lang="es" sz="28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1" name="Left-Up Arrow 10"/>
          <p:cNvSpPr/>
          <p:nvPr/>
        </p:nvSpPr>
        <p:spPr>
          <a:xfrm rot="8242002">
            <a:off x="3838396" y="3147340"/>
            <a:ext cx="1517891" cy="1566005"/>
          </a:xfrm>
          <a:prstGeom prst="leftUpArrow">
            <a:avLst>
              <a:gd name="adj1" fmla="val 15184"/>
              <a:gd name="adj2" fmla="val 25000"/>
              <a:gd name="adj3" fmla="val 25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209176"/>
            <a:ext cx="8381260" cy="1344705"/>
          </a:xfrm>
        </p:spPr>
        <p:txBody>
          <a:bodyPr rtlCol="0">
            <a:normAutofit/>
          </a:bodyPr>
          <a:lstStyle/>
          <a:p>
            <a:pPr rtl="0"/>
            <a:r>
              <a:rPr lang="es" dirty="0"/>
              <a:t>EN ESTE </a:t>
            </a:r>
            <a:r>
              <a:rPr lang="es" dirty="0" smtClean="0"/>
              <a:t>VIDEO, LA </a:t>
            </a:r>
            <a:r>
              <a:rPr lang="es" b="1" dirty="0" smtClean="0"/>
              <a:t>MAESTRA</a:t>
            </a:r>
            <a:r>
              <a:rPr lang="es" dirty="0" smtClean="0"/>
              <a:t>…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1931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"/>
              <a:t>ALENTAR LAS IDEAS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648200" y="1913477"/>
            <a:ext cx="4038600" cy="1173855"/>
          </a:xfrm>
        </p:spPr>
        <p:txBody>
          <a:bodyPr rtlCol="0"/>
          <a:lstStyle/>
          <a:p>
            <a:pPr marL="0" indent="0" rtl="0">
              <a:buNone/>
            </a:pPr>
            <a:r>
              <a:rPr lang="es" dirty="0"/>
              <a:t>Alentar a los niños a expresar sus ideas.  </a:t>
            </a:r>
            <a:endParaRPr lang="en-US" dirty="0"/>
          </a:p>
        </p:txBody>
      </p:sp>
      <p:pic>
        <p:nvPicPr>
          <p:cNvPr id="12" name="Content Placeholder 11" descr="Screen shot 2012-04-06 at 4.26.17 PM.pn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5952" y="2000523"/>
            <a:ext cx="3528131" cy="368068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4680953" y="3020658"/>
            <a:ext cx="40386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" sz="2300" b="1" dirty="0">
                <a:solidFill>
                  <a:srgbClr val="00B050"/>
                </a:solidFill>
                <a:latin typeface="Century Gothic"/>
                <a:cs typeface="Century Gothic"/>
              </a:rPr>
              <a:t>Por ejemplo: </a:t>
            </a:r>
            <a:r>
              <a:rPr lang="es" sz="2300" dirty="0">
                <a:solidFill>
                  <a:srgbClr val="00B050"/>
                </a:solidFill>
                <a:latin typeface="Century Gothic"/>
                <a:cs typeface="Century Gothic"/>
              </a:rPr>
              <a:t>Durante el juego libre afuera, James se acerca a la maestra con un juguete nuevo</a:t>
            </a:r>
            <a:r>
              <a:rPr lang="es" sz="2300" dirty="0" smtClean="0">
                <a:solidFill>
                  <a:srgbClr val="00B050"/>
                </a:solidFill>
                <a:latin typeface="Century Gothic"/>
                <a:cs typeface="Century Gothic"/>
              </a:rPr>
              <a:t>. La </a:t>
            </a:r>
            <a:r>
              <a:rPr lang="es" sz="2300" dirty="0">
                <a:solidFill>
                  <a:srgbClr val="00B050"/>
                </a:solidFill>
                <a:latin typeface="Century Gothic"/>
                <a:cs typeface="Century Gothic"/>
              </a:rPr>
              <a:t>maestra dice, “</a:t>
            </a:r>
            <a:r>
              <a:rPr lang="es" sz="2300" i="1" dirty="0">
                <a:solidFill>
                  <a:srgbClr val="00B050"/>
                </a:solidFill>
                <a:latin typeface="Century Gothic"/>
                <a:cs typeface="Century Gothic"/>
              </a:rPr>
              <a:t>Cuéntame acerca de tu juguete… muéstrame cómo juegas con él</a:t>
            </a:r>
            <a:r>
              <a:rPr lang="es" sz="2300" dirty="0">
                <a:solidFill>
                  <a:srgbClr val="00B050"/>
                </a:solidFill>
                <a:latin typeface="Century Gothic"/>
                <a:cs typeface="Century Gothic"/>
              </a:rPr>
              <a:t>”.</a:t>
            </a:r>
            <a:endParaRPr lang="en-US" sz="2300" i="1" dirty="0">
              <a:solidFill>
                <a:srgbClr val="00B05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7468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CLIMBING AND LEMONADE – </a:t>
            </a:r>
            <a:r>
              <a:rPr lang="en-US" dirty="0" smtClean="0"/>
              <a:t>Encouraging Ideas and Child Interests</a:t>
            </a:r>
            <a:endParaRPr lang="en-US" b="1" dirty="0"/>
          </a:p>
        </p:txBody>
      </p:sp>
      <p:sp>
        <p:nvSpPr>
          <p:cNvPr id="5" name="TextBox 2"/>
          <p:cNvSpPr txBox="1"/>
          <p:nvPr/>
        </p:nvSpPr>
        <p:spPr>
          <a:xfrm>
            <a:off x="0" y="6550223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Fuente: The Center for Advanced Study of Teaching and Learning (CASTL)</a:t>
            </a:r>
            <a:r>
              <a:rPr lang="en-US" sz="14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s-MX" sz="11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[El Centro para el estudio avanzado de la enseñanza y el aprendizaje]</a:t>
            </a:r>
            <a:endParaRPr lang="es-MX" sz="11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5052" y="4778734"/>
            <a:ext cx="4006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VIDEO: Trepar y limonada</a:t>
            </a:r>
            <a:endParaRPr lang="es-MX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Climbing and Lemonade-ESP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4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 bwMode="auto">
          <a:xfrm>
            <a:off x="5013014" y="2466951"/>
            <a:ext cx="3512383" cy="137833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" sz="2000" dirty="0">
                <a:solidFill>
                  <a:schemeClr val="bg1"/>
                </a:solidFill>
                <a:latin typeface="Century Gothic"/>
                <a:cs typeface="Century Gothic"/>
              </a:rPr>
              <a:t>Apoya las habilidades de Lógica y razonamiento </a:t>
            </a:r>
          </a:p>
          <a:p>
            <a:pPr>
              <a:defRPr/>
            </a:pPr>
            <a:r>
              <a:rPr lang="es" sz="2000" dirty="0">
                <a:solidFill>
                  <a:schemeClr val="bg1"/>
                </a:solidFill>
                <a:latin typeface="Century Gothic"/>
                <a:cs typeface="Century Gothic"/>
              </a:rPr>
              <a:t>de los niños 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5013466" y="4193429"/>
            <a:ext cx="3511933" cy="1410413"/>
          </a:xfrm>
          <a:prstGeom prst="round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" sz="2400" dirty="0">
                <a:solidFill>
                  <a:schemeClr val="bg1"/>
                </a:solidFill>
                <a:latin typeface="Century Gothic"/>
                <a:cs typeface="Century Gothic"/>
              </a:rPr>
              <a:t>Apoya el Desarrollo lingüístico de los niños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24916" y="1926840"/>
            <a:ext cx="3399100" cy="1963338"/>
          </a:xfrm>
          <a:prstGeom prst="roundRect">
            <a:avLst/>
          </a:prstGeom>
          <a:solidFill>
            <a:srgbClr val="40A55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" sz="2600" dirty="0">
                <a:solidFill>
                  <a:schemeClr val="bg1"/>
                </a:solidFill>
                <a:latin typeface="Century Gothic"/>
                <a:cs typeface="Century Gothic"/>
              </a:rPr>
              <a:t>Alienta a la niña </a:t>
            </a:r>
            <a:r>
              <a:rPr lang="es" sz="2600" b="1" dirty="0">
                <a:solidFill>
                  <a:schemeClr val="bg1"/>
                </a:solidFill>
                <a:latin typeface="Century Gothic"/>
                <a:cs typeface="Century Gothic"/>
              </a:rPr>
              <a:t>a expresar sus ideas </a:t>
            </a:r>
            <a:r>
              <a:rPr lang="es" sz="2600" dirty="0" smtClean="0">
                <a:solidFill>
                  <a:schemeClr val="bg1"/>
                </a:solidFill>
                <a:latin typeface="Century Gothic"/>
                <a:cs typeface="Century Gothic"/>
              </a:rPr>
              <a:t>sobre </a:t>
            </a:r>
            <a:r>
              <a:rPr lang="es" sz="2600" dirty="0">
                <a:solidFill>
                  <a:schemeClr val="bg1"/>
                </a:solidFill>
                <a:latin typeface="Century Gothic"/>
                <a:cs typeface="Century Gothic"/>
              </a:rPr>
              <a:t>trepar y hacer limonada. </a:t>
            </a:r>
          </a:p>
        </p:txBody>
      </p:sp>
      <p:sp>
        <p:nvSpPr>
          <p:cNvPr id="13" name="Left-Up Arrow 12"/>
          <p:cNvSpPr/>
          <p:nvPr/>
        </p:nvSpPr>
        <p:spPr>
          <a:xfrm rot="8242002">
            <a:off x="3889489" y="3198430"/>
            <a:ext cx="1517891" cy="1566005"/>
          </a:xfrm>
          <a:prstGeom prst="leftUpArrow">
            <a:avLst>
              <a:gd name="adj1" fmla="val 15184"/>
              <a:gd name="adj2" fmla="val 25000"/>
              <a:gd name="adj3" fmla="val 25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51416"/>
            <a:ext cx="8381260" cy="1344705"/>
          </a:xfrm>
        </p:spPr>
        <p:txBody>
          <a:bodyPr rtlCol="0">
            <a:normAutofit/>
          </a:bodyPr>
          <a:lstStyle/>
          <a:p>
            <a:pPr rtl="0"/>
            <a:r>
              <a:rPr lang="es" dirty="0"/>
              <a:t>EN ESTE </a:t>
            </a:r>
            <a:r>
              <a:rPr lang="es" dirty="0" smtClean="0"/>
              <a:t>VIDEO</a:t>
            </a:r>
            <a:r>
              <a:rPr lang="es" dirty="0"/>
              <a:t>, </a:t>
            </a:r>
            <a:r>
              <a:rPr lang="es" dirty="0" smtClean="0"/>
              <a:t>LA </a:t>
            </a:r>
            <a:r>
              <a:rPr lang="es" b="1" dirty="0" smtClean="0"/>
              <a:t>MAESTRA</a:t>
            </a:r>
            <a:r>
              <a:rPr lang="es" dirty="0" smtClean="0"/>
              <a:t>…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724916" y="3992356"/>
            <a:ext cx="3399100" cy="2262585"/>
          </a:xfrm>
          <a:prstGeom prst="roundRect">
            <a:avLst/>
          </a:prstGeom>
          <a:solidFill>
            <a:srgbClr val="40A55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" sz="2000" b="1" dirty="0">
                <a:solidFill>
                  <a:schemeClr val="bg1"/>
                </a:solidFill>
                <a:latin typeface="Century Gothic"/>
                <a:cs typeface="Century Gothic"/>
              </a:rPr>
              <a:t>Aprovecha y desarrolla el interés de la niña </a:t>
            </a:r>
            <a:r>
              <a:rPr lang="es" sz="2000" dirty="0">
                <a:solidFill>
                  <a:schemeClr val="bg1"/>
                </a:solidFill>
                <a:latin typeface="Century Gothic"/>
                <a:cs typeface="Century Gothic"/>
              </a:rPr>
              <a:t>haciéndole preguntas sobre cómo hace la limonada y con quién estaba cuando </a:t>
            </a:r>
            <a:br>
              <a:rPr lang="es" sz="2000" dirty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s" sz="2000" dirty="0">
                <a:solidFill>
                  <a:schemeClr val="bg1"/>
                </a:solidFill>
                <a:latin typeface="Century Gothic"/>
                <a:cs typeface="Century Gothic"/>
              </a:rPr>
              <a:t>la hizo.</a:t>
            </a:r>
          </a:p>
        </p:txBody>
      </p:sp>
    </p:spTree>
    <p:extLst>
      <p:ext uri="{BB962C8B-B14F-4D97-AF65-F5344CB8AC3E}">
        <p14:creationId xmlns:p14="http://schemas.microsoft.com/office/powerpoint/2010/main" val="212382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3580186" y="1926757"/>
            <a:ext cx="4562872" cy="4474043"/>
          </a:xfrm>
          <a:prstGeom prst="ellipse">
            <a:avLst/>
          </a:prstGeom>
          <a:noFill/>
          <a:ln w="76200" cmpd="sng">
            <a:solidFill>
              <a:srgbClr val="40A5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125284981"/>
              </p:ext>
            </p:extLst>
          </p:nvPr>
        </p:nvGraphicFramePr>
        <p:xfrm>
          <a:off x="3078626" y="1655352"/>
          <a:ext cx="5890126" cy="4061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23351" y="2015586"/>
            <a:ext cx="3350306" cy="1273657"/>
          </a:xfrm>
          <a:prstGeom prst="rect">
            <a:avLst/>
          </a:prstGeom>
          <a:noFill/>
          <a:ln w="40640" cap="rnd" cmpd="sng">
            <a:noFill/>
            <a:prstDash val="solid"/>
            <a:round/>
          </a:ln>
        </p:spPr>
        <p:txBody>
          <a:bodyPr wrap="square" rtlCol="0" anchor="t" anchorCtr="1">
            <a:noAutofit/>
          </a:bodyPr>
          <a:lstStyle/>
          <a:p>
            <a:r>
              <a:rPr lang="es" sz="2400" b="1" dirty="0">
                <a:solidFill>
                  <a:srgbClr val="40A55B"/>
                </a:solidFill>
                <a:latin typeface="Century Gothic"/>
                <a:cs typeface="Century Gothic"/>
              </a:rPr>
              <a:t>Las estrategias se pueden utilizar por </a:t>
            </a:r>
            <a:r>
              <a:rPr lang="es" sz="2400" b="1" dirty="0" smtClean="0">
                <a:solidFill>
                  <a:srgbClr val="40A55B"/>
                </a:solidFill>
                <a:latin typeface="Century Gothic"/>
                <a:cs typeface="Century Gothic"/>
              </a:rPr>
              <a:t>separado y/o juntas.  </a:t>
            </a:r>
            <a:endParaRPr lang="en-US" sz="2400" b="1" dirty="0">
              <a:solidFill>
                <a:srgbClr val="40A55B"/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60323"/>
            <a:ext cx="9144000" cy="1304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lnSpc>
                <a:spcPct val="90000"/>
              </a:lnSpc>
            </a:pPr>
            <a:r>
              <a:rPr lang="es" sz="2900" dirty="0">
                <a:latin typeface="Century Gothic"/>
                <a:cs typeface="Century Gothic"/>
              </a:rPr>
              <a:t>¿CÓMO SE RELACIONAN ENTRE SÍ LAS ESTRATEGIAS PARA </a:t>
            </a:r>
            <a:r>
              <a:rPr lang="es" sz="2900" i="1" dirty="0">
                <a:latin typeface="Century Gothic"/>
                <a:cs typeface="Century Gothic"/>
              </a:rPr>
              <a:t>SEGUIR LA INICIATIVA </a:t>
            </a:r>
            <a:endParaRPr lang="es" sz="2900" i="1" dirty="0" smtClean="0">
              <a:latin typeface="Century Gothic"/>
              <a:cs typeface="Century Gothic"/>
            </a:endParaRPr>
          </a:p>
          <a:p>
            <a:pPr algn="ctr" rtl="0">
              <a:lnSpc>
                <a:spcPct val="90000"/>
              </a:lnSpc>
            </a:pPr>
            <a:r>
              <a:rPr lang="es" sz="2900" i="1" dirty="0" smtClean="0">
                <a:latin typeface="Century Gothic"/>
                <a:cs typeface="Century Gothic"/>
              </a:rPr>
              <a:t>DE </a:t>
            </a:r>
            <a:r>
              <a:rPr lang="es" sz="2900" i="1" dirty="0">
                <a:latin typeface="Century Gothic"/>
                <a:cs typeface="Century Gothic"/>
              </a:rPr>
              <a:t>LOS NIÑOS</a:t>
            </a:r>
            <a:r>
              <a:rPr lang="es" sz="2900" dirty="0">
                <a:latin typeface="Century Gothic"/>
                <a:cs typeface="Century Gothic"/>
              </a:rPr>
              <a:t>?</a:t>
            </a:r>
            <a:endParaRPr lang="en-US" sz="29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08541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A81472C-FBEE-0E4F-B0B1-64DB8A5E3D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graphicEl>
                                              <a:dgm id="{1A81472C-FBEE-0E4F-B0B1-64DB8A5E3D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495EBAB-8A95-D847-96E8-4AA6B29820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graphicEl>
                                              <a:dgm id="{C495EBAB-8A95-D847-96E8-4AA6B29820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448C95E-0264-744B-899D-3B8605F7F2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graphicEl>
                                              <a:dgm id="{5448C95E-0264-744B-899D-3B8605F7F2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Graphic spid="4" grpId="0">
        <p:bldSub>
          <a:bldDgm bld="one"/>
        </p:bldSub>
      </p:bldGraphic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ADDITIONAL TEACHER THOUGHTS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87142" y="4778733"/>
            <a:ext cx="6752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VIDEO: Maestras--Pensamientos adicionales</a:t>
            </a:r>
            <a:endParaRPr lang="es-MX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Teacher Additional Thoughts_ESP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3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60681" y="1912204"/>
            <a:ext cx="7708512" cy="4403724"/>
          </a:xfrm>
        </p:spPr>
        <p:txBody>
          <a:bodyPr rtlCol="0">
            <a:noAutofit/>
          </a:bodyPr>
          <a:lstStyle/>
          <a:p>
            <a:pPr marL="0" indent="0" rtl="0">
              <a:spcAft>
                <a:spcPts val="600"/>
              </a:spcAft>
              <a:buNone/>
            </a:pPr>
            <a:r>
              <a:rPr lang="es" dirty="0"/>
              <a:t>Los maestros pueden seguir la iniciativa de los niños </a:t>
            </a:r>
            <a:r>
              <a:rPr lang="es" b="1" dirty="0"/>
              <a:t>durante todo el día escolar</a:t>
            </a:r>
            <a:r>
              <a:rPr lang="es" dirty="0"/>
              <a:t> en muchas actividades del salón de clases, </a:t>
            </a:r>
            <a:r>
              <a:rPr lang="es" dirty="0" smtClean="0"/>
              <a:t>incluyendo:</a:t>
            </a:r>
            <a:endParaRPr lang="es" dirty="0"/>
          </a:p>
          <a:p>
            <a:pPr marL="274320" lvl="1" indent="-274320" rtl="0">
              <a:spcAft>
                <a:spcPts val="400"/>
              </a:spcAft>
              <a:buFont typeface="Arial"/>
              <a:buChar char="•"/>
            </a:pPr>
            <a:r>
              <a:rPr lang="es" sz="2400" dirty="0" smtClean="0"/>
              <a:t>Centros</a:t>
            </a:r>
            <a:endParaRPr lang="es" sz="2400" dirty="0"/>
          </a:p>
          <a:p>
            <a:pPr marL="274320" lvl="1" indent="-274320" rtl="0">
              <a:spcAft>
                <a:spcPts val="400"/>
              </a:spcAft>
              <a:buFont typeface="Arial"/>
              <a:buChar char="•"/>
            </a:pPr>
            <a:r>
              <a:rPr lang="es" sz="2400" dirty="0" smtClean="0"/>
              <a:t>Instrucción </a:t>
            </a:r>
            <a:r>
              <a:rPr lang="es" sz="2400" dirty="0"/>
              <a:t>en grupos pequeños y con el grupo completo</a:t>
            </a:r>
            <a:endParaRPr lang="en-US" sz="2400" dirty="0" smtClean="0"/>
          </a:p>
          <a:p>
            <a:pPr marL="274320" lvl="1" indent="-274320" rtl="0">
              <a:spcAft>
                <a:spcPts val="400"/>
              </a:spcAft>
              <a:buFont typeface="Arial"/>
              <a:buChar char="•"/>
            </a:pPr>
            <a:r>
              <a:rPr lang="es" sz="2400" dirty="0" smtClean="0"/>
              <a:t>Las horas </a:t>
            </a:r>
            <a:r>
              <a:rPr lang="es" sz="2400" dirty="0"/>
              <a:t>de la comida y de los bocadillos</a:t>
            </a:r>
            <a:r>
              <a:rPr lang="es" sz="2400" dirty="0" smtClean="0"/>
              <a:t>/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s" sz="2400" dirty="0" smtClean="0"/>
              <a:t>la </a:t>
            </a:r>
            <a:r>
              <a:rPr lang="es" sz="2400" dirty="0"/>
              <a:t>merienda</a:t>
            </a:r>
          </a:p>
          <a:p>
            <a:pPr marL="274320" lvl="1" indent="-274320" rtl="0">
              <a:spcAft>
                <a:spcPts val="400"/>
              </a:spcAft>
              <a:buFont typeface="Arial"/>
              <a:buChar char="•"/>
            </a:pPr>
            <a:r>
              <a:rPr lang="es" sz="2400" dirty="0" smtClean="0"/>
              <a:t>Juegos </a:t>
            </a:r>
            <a:r>
              <a:rPr lang="es" sz="2400" dirty="0"/>
              <a:t>afuera</a:t>
            </a:r>
            <a:endParaRPr lang="en-US" sz="2400" dirty="0"/>
          </a:p>
          <a:p>
            <a:pPr marL="274320" lvl="1" indent="-274320" rtl="0">
              <a:spcAft>
                <a:spcPts val="400"/>
              </a:spcAft>
              <a:buFont typeface="Arial"/>
              <a:buChar char="•"/>
            </a:pPr>
            <a:r>
              <a:rPr lang="es" sz="2400" dirty="0" smtClean="0"/>
              <a:t>Transiciones</a:t>
            </a:r>
            <a:endParaRPr lang="e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algn="ctr" rtl="0"/>
            <a:r>
              <a:rPr lang="es" dirty="0"/>
              <a:t>¿CUÁNDO PUEDO SEGUIR LA INICIATIVA </a:t>
            </a:r>
            <a:r>
              <a:rPr lang="es" dirty="0" smtClean="0"/>
              <a:t>DE </a:t>
            </a:r>
            <a:r>
              <a:rPr lang="es" dirty="0"/>
              <a:t>LOS NIÑOS?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34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92674" y="1908836"/>
            <a:ext cx="8144399" cy="3820610"/>
          </a:xfrm>
        </p:spPr>
        <p:txBody>
          <a:bodyPr rtlCol="0">
            <a:normAutofit/>
          </a:bodyPr>
          <a:lstStyle/>
          <a:p>
            <a:pPr marL="274320" indent="-274320" rtl="0">
              <a:spcAft>
                <a:spcPts val="1800"/>
              </a:spcAft>
            </a:pPr>
            <a:r>
              <a:rPr lang="es" sz="2800" dirty="0"/>
              <a:t>Los maestros pueden </a:t>
            </a:r>
            <a:r>
              <a:rPr lang="es" sz="2800" dirty="0" smtClean="0"/>
              <a:t>grabarse </a:t>
            </a:r>
            <a:r>
              <a:rPr lang="es" sz="2800" dirty="0"/>
              <a:t>en video y </a:t>
            </a:r>
            <a:r>
              <a:rPr lang="es" sz="2800" dirty="0" smtClean="0"/>
              <a:t>ver sus </a:t>
            </a:r>
            <a:r>
              <a:rPr lang="es" sz="2800" dirty="0"/>
              <a:t>interacciones con los niños durante una lección, enfocándose en determinar si siguen la iniciativa de los niños y con qué frecuencia lo </a:t>
            </a:r>
            <a:r>
              <a:rPr lang="es" sz="2800" dirty="0" smtClean="0"/>
              <a:t>hacen</a:t>
            </a:r>
            <a:r>
              <a:rPr lang="es" sz="2800" dirty="0"/>
              <a:t>.</a:t>
            </a:r>
            <a:endParaRPr lang="en-US" sz="2800" dirty="0" smtClean="0"/>
          </a:p>
          <a:p>
            <a:pPr marL="274320" indent="-274320" rtl="0">
              <a:spcAft>
                <a:spcPts val="1800"/>
              </a:spcAft>
            </a:pPr>
            <a:r>
              <a:rPr lang="es" sz="2800" dirty="0"/>
              <a:t>Observar a “maestros </a:t>
            </a:r>
            <a:r>
              <a:rPr lang="es" sz="2800" dirty="0" smtClean="0"/>
              <a:t>expertos” </a:t>
            </a:r>
            <a:r>
              <a:rPr lang="es" sz="2800" dirty="0"/>
              <a:t>en acción.</a:t>
            </a:r>
          </a:p>
          <a:p>
            <a:pPr marL="274320" indent="-274320" rtl="0">
              <a:spcAft>
                <a:spcPts val="1800"/>
              </a:spcAft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" dirty="0"/>
              <a:t>MEJORAR LA PRÁCTICA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89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7494" y="1887531"/>
            <a:ext cx="8407893" cy="4810223"/>
          </a:xfrm>
        </p:spPr>
        <p:txBody>
          <a:bodyPr rtlCol="0">
            <a:noAutofit/>
          </a:bodyPr>
          <a:lstStyle/>
          <a:p>
            <a:pPr marL="274320" indent="-274320" rtl="0">
              <a:spcAft>
                <a:spcPts val="600"/>
              </a:spcAft>
            </a:pPr>
            <a:r>
              <a:rPr lang="es" sz="2300" dirty="0"/>
              <a:t>Los maestros pueden seguir la iniciativa de los niños haciendo lo siguiente:</a:t>
            </a:r>
          </a:p>
          <a:p>
            <a:pPr marL="649224" lvl="1" indent="-274320" rtl="0">
              <a:spcBef>
                <a:spcPts val="0"/>
              </a:spcBef>
              <a:spcAft>
                <a:spcPts val="1200"/>
              </a:spcAft>
            </a:pPr>
            <a:r>
              <a:rPr lang="es" sz="2300" dirty="0" smtClean="0"/>
              <a:t>Aprovechando y desarrollando sus intereses</a:t>
            </a:r>
            <a:endParaRPr lang="es" sz="2300" dirty="0"/>
          </a:p>
          <a:p>
            <a:pPr marL="649224" lvl="1" indent="-274320" rtl="0">
              <a:spcBef>
                <a:spcPts val="0"/>
              </a:spcBef>
              <a:spcAft>
                <a:spcPts val="1200"/>
              </a:spcAft>
            </a:pPr>
            <a:r>
              <a:rPr lang="es" sz="2300" dirty="0"/>
              <a:t>Ofreciendo opciones</a:t>
            </a:r>
          </a:p>
          <a:p>
            <a:pPr marL="649224" lvl="1" indent="-274320" rtl="0">
              <a:spcBef>
                <a:spcPts val="0"/>
              </a:spcBef>
              <a:spcAft>
                <a:spcPts val="1200"/>
              </a:spcAft>
            </a:pPr>
            <a:r>
              <a:rPr lang="es" sz="2300" dirty="0"/>
              <a:t>Alentándolos a expresar sus ideas</a:t>
            </a:r>
          </a:p>
          <a:p>
            <a:pPr marL="274320" indent="-274320" rtl="0">
              <a:spcAft>
                <a:spcPts val="1200"/>
              </a:spcAft>
            </a:pPr>
            <a:r>
              <a:rPr lang="es" sz="2300" dirty="0" smtClean="0"/>
              <a:t>Los </a:t>
            </a:r>
            <a:r>
              <a:rPr lang="es" sz="2300" dirty="0"/>
              <a:t>maestros pueden seguir la iniciativa de los niños durante todo el día escolar.</a:t>
            </a:r>
          </a:p>
          <a:p>
            <a:pPr marL="274320" indent="-274320" rtl="0">
              <a:spcAft>
                <a:spcPts val="1200"/>
              </a:spcAft>
            </a:pPr>
            <a:r>
              <a:rPr lang="es" sz="2300" dirty="0" smtClean="0"/>
              <a:t>Los </a:t>
            </a:r>
            <a:r>
              <a:rPr lang="es" sz="2300" dirty="0"/>
              <a:t>maestros pueden mejorar la calidad y la </a:t>
            </a: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s" sz="2300" dirty="0" smtClean="0"/>
              <a:t>frecuencia </a:t>
            </a:r>
            <a:r>
              <a:rPr lang="es" sz="2300" dirty="0"/>
              <a:t>con </a:t>
            </a:r>
            <a:r>
              <a:rPr lang="es" sz="2300" dirty="0" smtClean="0"/>
              <a:t>la que </a:t>
            </a:r>
            <a:r>
              <a:rPr lang="es" sz="2300" dirty="0"/>
              <a:t>siguen la iniciativa de los niños</a:t>
            </a:r>
            <a:r>
              <a:rPr lang="es" sz="2300" dirty="0" smtClean="0"/>
              <a:t>.</a:t>
            </a:r>
            <a:endParaRPr lang="es" sz="23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 dirty="0"/>
              <a:t>RESUMEN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29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es" sz="2800" b="1" dirty="0"/>
              <a:t>Marco de referencia para la práctica efectiva:</a:t>
            </a:r>
            <a:r>
              <a:rPr lang="es" sz="2800" dirty="0"/>
              <a:t> </a:t>
            </a:r>
            <a:r>
              <a:rPr lang="es" sz="2800" dirty="0" smtClean="0"/>
              <a:t/>
            </a:r>
            <a:br>
              <a:rPr lang="es" sz="2800" dirty="0" smtClean="0"/>
            </a:br>
            <a:r>
              <a:rPr lang="es" sz="2800" dirty="0" smtClean="0"/>
              <a:t>En </a:t>
            </a:r>
            <a:r>
              <a:rPr lang="es" sz="2800" dirty="0"/>
              <a:t>apoyo a la preparación para la escuela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s" sz="2800" dirty="0" smtClean="0"/>
              <a:t>para todos </a:t>
            </a:r>
            <a:r>
              <a:rPr lang="es" sz="2800" dirty="0"/>
              <a:t>los niños 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2029472" y="6078832"/>
            <a:ext cx="49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" sz="1600" b="1" dirty="0">
                <a:latin typeface="Century Gothic"/>
                <a:cs typeface="Century Gothic"/>
              </a:rPr>
              <a:t>Seguir la iniciativa de los niños </a:t>
            </a:r>
            <a:endParaRPr lang="en-US" sz="1600" b="1" dirty="0">
              <a:latin typeface="Century Gothic"/>
              <a:cs typeface="Century Gothic"/>
            </a:endParaRPr>
          </a:p>
        </p:txBody>
      </p:sp>
      <p:pic>
        <p:nvPicPr>
          <p:cNvPr id="10" name="Picture 9" descr="ESP-Hous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229" y="1734731"/>
            <a:ext cx="5338026" cy="4564011"/>
          </a:xfrm>
          <a:prstGeom prst="rect">
            <a:avLst/>
          </a:prstGeom>
        </p:spPr>
      </p:pic>
      <p:grpSp>
        <p:nvGrpSpPr>
          <p:cNvPr id="27" name="Group 16"/>
          <p:cNvGrpSpPr>
            <a:grpSpLocks/>
          </p:cNvGrpSpPr>
          <p:nvPr/>
        </p:nvGrpSpPr>
        <p:grpSpPr bwMode="auto">
          <a:xfrm>
            <a:off x="2233537" y="5252322"/>
            <a:ext cx="4707947" cy="849357"/>
            <a:chOff x="677563" y="3003082"/>
            <a:chExt cx="7910898" cy="1803276"/>
          </a:xfrm>
        </p:grpSpPr>
        <p:grpSp>
          <p:nvGrpSpPr>
            <p:cNvPr id="28" name="Group 13"/>
            <p:cNvGrpSpPr>
              <a:grpSpLocks/>
            </p:cNvGrpSpPr>
            <p:nvPr/>
          </p:nvGrpSpPr>
          <p:grpSpPr bwMode="auto">
            <a:xfrm>
              <a:off x="677563" y="3003082"/>
              <a:ext cx="5204151" cy="1802603"/>
              <a:chOff x="677563" y="3003082"/>
              <a:chExt cx="5204151" cy="1802603"/>
            </a:xfrm>
          </p:grpSpPr>
          <p:sp>
            <p:nvSpPr>
              <p:cNvPr id="30" name="TextBox 21"/>
              <p:cNvSpPr txBox="1">
                <a:spLocks noChangeArrowheads="1"/>
              </p:cNvSpPr>
              <p:nvPr/>
            </p:nvSpPr>
            <p:spPr bwMode="auto">
              <a:xfrm>
                <a:off x="677563" y="3003084"/>
                <a:ext cx="2666998" cy="1802601"/>
              </a:xfrm>
              <a:prstGeom prst="rect">
                <a:avLst/>
              </a:prstGeom>
              <a:solidFill>
                <a:srgbClr val="004E9F"/>
              </a:solidFill>
              <a:ln w="76200" cmpd="sng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square" rtlCol="0" anchor="ctr" anchorCtr="0">
                <a:noAutofit/>
              </a:bodyPr>
              <a:lstStyle/>
              <a:p>
                <a:pPr marL="0" lvl="1" algn="ctr" rtl="0"/>
                <a:r>
                  <a:rPr lang="es" sz="1400" b="1" dirty="0">
                    <a:solidFill>
                      <a:srgbClr val="FFFFFF"/>
                    </a:solidFill>
                    <a:latin typeface="Century Gothic" pitchFamily="34" charset="0"/>
                  </a:rPr>
                  <a:t>Apoyo social y </a:t>
                </a:r>
                <a:r>
                  <a:rPr lang="es" sz="1400" b="1" dirty="0" smtClean="0">
                    <a:solidFill>
                      <a:srgbClr val="FFFFFF"/>
                    </a:solidFill>
                    <a:latin typeface="Century Gothic" pitchFamily="34" charset="0"/>
                  </a:rPr>
                  <a:t>emocional</a:t>
                </a:r>
                <a:endParaRPr lang="en-US" sz="1400" dirty="0">
                  <a:solidFill>
                    <a:srgbClr val="FFFFFF"/>
                  </a:solidFill>
                  <a:latin typeface="Century Gothic" pitchFamily="34" charset="0"/>
                </a:endParaRPr>
              </a:p>
            </p:txBody>
          </p:sp>
          <p:sp>
            <p:nvSpPr>
              <p:cNvPr id="31" name="TextBox 23"/>
              <p:cNvSpPr txBox="1">
                <a:spLocks noChangeArrowheads="1"/>
              </p:cNvSpPr>
              <p:nvPr/>
            </p:nvSpPr>
            <p:spPr bwMode="auto">
              <a:xfrm>
                <a:off x="3282534" y="3003082"/>
                <a:ext cx="2599180" cy="1802601"/>
              </a:xfrm>
              <a:prstGeom prst="rect">
                <a:avLst/>
              </a:prstGeom>
              <a:solidFill>
                <a:srgbClr val="004E9F"/>
              </a:solidFill>
              <a:ln w="76200" cmpd="sng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 marL="0" lvl="1" algn="ctr" rtl="0"/>
                <a:endParaRPr lang="en-US" sz="1400" b="1" dirty="0" smtClean="0">
                  <a:solidFill>
                    <a:srgbClr val="FFFFFF"/>
                  </a:solidFill>
                  <a:latin typeface="Century Gothic" pitchFamily="34" charset="0"/>
                </a:endParaRPr>
              </a:p>
              <a:p>
                <a:pPr marL="0" lvl="1" algn="ctr" rtl="0"/>
                <a:r>
                  <a:rPr lang="es" sz="1400" b="1" dirty="0">
                    <a:solidFill>
                      <a:schemeClr val="bg1"/>
                    </a:solidFill>
                    <a:latin typeface="Century Gothic" pitchFamily="34" charset="0"/>
                  </a:rPr>
                  <a:t>Aulas bien organizadas</a:t>
                </a:r>
              </a:p>
              <a:p>
                <a:pPr algn="ctr" rtl="0"/>
                <a:endParaRPr lang="en-US" sz="1400" dirty="0">
                  <a:solidFill>
                    <a:schemeClr val="bg1"/>
                  </a:solidFill>
                  <a:latin typeface="Century Gothic" pitchFamily="34" charset="0"/>
                </a:endParaRPr>
              </a:p>
            </p:txBody>
          </p:sp>
        </p:grpSp>
        <p:sp>
          <p:nvSpPr>
            <p:cNvPr id="29" name="TextBox 20"/>
            <p:cNvSpPr txBox="1">
              <a:spLocks noChangeArrowheads="1"/>
            </p:cNvSpPr>
            <p:nvPr/>
          </p:nvSpPr>
          <p:spPr bwMode="auto">
            <a:xfrm>
              <a:off x="5881714" y="3003757"/>
              <a:ext cx="2706747" cy="1802601"/>
            </a:xfrm>
            <a:prstGeom prst="rect">
              <a:avLst/>
            </a:prstGeom>
            <a:solidFill>
              <a:srgbClr val="004E9F"/>
            </a:solidFill>
            <a:ln w="76200" cmpd="sng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marL="0" lvl="1" algn="ctr" rtl="0"/>
              <a:endParaRPr lang="en-US" sz="1400" b="1" dirty="0" smtClean="0">
                <a:solidFill>
                  <a:schemeClr val="bg1"/>
                </a:solidFill>
                <a:latin typeface="Century Gothic" pitchFamily="34" charset="0"/>
              </a:endParaRPr>
            </a:p>
            <a:p>
              <a:pPr marL="0" lvl="1" algn="ctr" rtl="0"/>
              <a:r>
                <a:rPr lang="es" sz="1400" b="1" dirty="0">
                  <a:solidFill>
                    <a:srgbClr val="FFFFFF"/>
                  </a:solidFill>
                  <a:latin typeface="Century Gothic" pitchFamily="34" charset="0"/>
                </a:rPr>
                <a:t>Interacciones didácticas</a:t>
              </a:r>
            </a:p>
            <a:p>
              <a:pPr algn="ctr" rtl="0"/>
              <a:endParaRPr lang="en-US" sz="1400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974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67450" y="6252031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s-MX" sz="8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OTOÑO 2012</a:t>
            </a:r>
            <a:endParaRPr lang="es-MX" sz="8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5675100"/>
            <a:ext cx="8382000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1300" dirty="0">
                <a:solidFill>
                  <a:prstClr val="black"/>
                </a:solidFill>
                <a:latin typeface="Century Gothic" pitchFamily="34" charset="0"/>
                <a:ea typeface="ＭＳ Ｐゴシック" charset="0"/>
              </a:rPr>
              <a:t>Si desea más información, </a:t>
            </a:r>
            <a:r>
              <a:rPr lang="es-ES" sz="1300" dirty="0" smtClean="0">
                <a:solidFill>
                  <a:prstClr val="black"/>
                </a:solidFill>
                <a:latin typeface="Century Gothic" pitchFamily="34" charset="0"/>
                <a:ea typeface="ＭＳ Ｐゴシック" charset="0"/>
              </a:rPr>
              <a:t>por favor escríbanos </a:t>
            </a:r>
            <a:r>
              <a:rPr lang="es-ES" sz="1300" dirty="0">
                <a:solidFill>
                  <a:prstClr val="black"/>
                </a:solidFill>
                <a:latin typeface="Century Gothic" pitchFamily="34" charset="0"/>
                <a:ea typeface="ＭＳ Ｐゴシック" charset="0"/>
              </a:rPr>
              <a:t>a: </a:t>
            </a:r>
            <a:r>
              <a:rPr lang="es-ES" sz="1300" b="1" dirty="0">
                <a:solidFill>
                  <a:prstClr val="black"/>
                </a:solidFill>
                <a:latin typeface="Century Gothic" pitchFamily="34" charset="0"/>
                <a:ea typeface="ＭＳ Ｐゴシック" charset="0"/>
              </a:rPr>
              <a:t>NCQTL@UW.EDU</a:t>
            </a:r>
            <a:r>
              <a:rPr lang="es-ES" sz="1300" dirty="0">
                <a:solidFill>
                  <a:prstClr val="black"/>
                </a:solidFill>
                <a:latin typeface="Century Gothic" pitchFamily="34" charset="0"/>
                <a:ea typeface="ＭＳ Ｐゴシック" charset="0"/>
              </a:rPr>
              <a:t> o llámenos al 877-731-0764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s-ES" sz="400" dirty="0">
              <a:solidFill>
                <a:prstClr val="black"/>
              </a:solidFill>
              <a:latin typeface="Century Gothic" pitchFamily="34" charset="0"/>
              <a:ea typeface="ＭＳ Ｐゴシック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s-MX" sz="800" dirty="0">
                <a:solidFill>
                  <a:prstClr val="black"/>
                </a:solidFill>
                <a:latin typeface="Century Gothic" pitchFamily="34" charset="0"/>
                <a:ea typeface="ＭＳ Ｐゴシック" charset="0"/>
              </a:rPr>
              <a:t>Este documento fue preparado por el Centro Nacional para la Enseñanza y el Aprendizaje de Calidad para el Departamento de Salud y Servicios Humanos </a:t>
            </a:r>
            <a:br>
              <a:rPr lang="es-MX" sz="800" dirty="0">
                <a:solidFill>
                  <a:prstClr val="black"/>
                </a:solidFill>
                <a:latin typeface="Century Gothic" pitchFamily="34" charset="0"/>
                <a:ea typeface="ＭＳ Ｐゴシック" charset="0"/>
              </a:rPr>
            </a:br>
            <a:r>
              <a:rPr lang="es-MX" sz="800" dirty="0">
                <a:solidFill>
                  <a:prstClr val="black"/>
                </a:solidFill>
                <a:latin typeface="Century Gothic" pitchFamily="34" charset="0"/>
                <a:ea typeface="ＭＳ Ｐゴシック" charset="0"/>
              </a:rPr>
              <a:t>de los Estados Unidos, Administración para Niños y Familias, Oficina Nacional de Head Start, con la subvención #90HC0002.</a:t>
            </a:r>
            <a:endParaRPr lang="en-US" sz="800" dirty="0">
              <a:solidFill>
                <a:prstClr val="black"/>
              </a:solidFill>
              <a:latin typeface="Century Gothic" pitchFamily="34" charset="0"/>
              <a:ea typeface="ＭＳ Ｐゴシック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5958" y="2957700"/>
            <a:ext cx="2486025" cy="892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 descr="NCQTL_Logo_SPANISH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991" y="3071440"/>
            <a:ext cx="2223701" cy="67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25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18838" y="1939867"/>
            <a:ext cx="8135022" cy="4525963"/>
          </a:xfrm>
        </p:spPr>
        <p:txBody>
          <a:bodyPr rtlCol="0">
            <a:noAutofit/>
          </a:bodyPr>
          <a:lstStyle/>
          <a:p>
            <a:pPr marL="274320" indent="-274320" rtl="0">
              <a:spcAft>
                <a:spcPts val="600"/>
              </a:spcAft>
            </a:pPr>
            <a:r>
              <a:rPr lang="en" sz="2400" b="1" dirty="0"/>
              <a:t>Proporcionar una definición de </a:t>
            </a:r>
            <a:r>
              <a:rPr lang="es" sz="2400" i="1" dirty="0"/>
              <a:t>Seguir la iniciativa de los niños</a:t>
            </a:r>
            <a:r>
              <a:rPr lang="es" sz="2400" b="1" dirty="0" smtClean="0"/>
              <a:t>.</a:t>
            </a:r>
            <a:endParaRPr lang="en-US" sz="2400" b="1" dirty="0" smtClean="0"/>
          </a:p>
          <a:p>
            <a:pPr marL="274320" indent="-274320" rtl="0">
              <a:spcAft>
                <a:spcPts val="600"/>
              </a:spcAft>
            </a:pPr>
            <a:r>
              <a:rPr lang="es" sz="2400" b="1" dirty="0"/>
              <a:t>Dar ejemplos y estrategias</a:t>
            </a:r>
            <a:r>
              <a:rPr lang="es" sz="2400" dirty="0"/>
              <a:t> sobre el modo en que los maestros pueden seguir la iniciativa de los niños</a:t>
            </a:r>
            <a:r>
              <a:rPr lang="es" sz="2400" dirty="0" smtClean="0"/>
              <a:t>.</a:t>
            </a:r>
            <a:endParaRPr lang="en-US" sz="2400" dirty="0" smtClean="0"/>
          </a:p>
          <a:p>
            <a:pPr marL="274320" indent="-274320" rtl="0">
              <a:spcAft>
                <a:spcPts val="600"/>
              </a:spcAft>
            </a:pPr>
            <a:r>
              <a:rPr lang="es" sz="2400" b="1" dirty="0"/>
              <a:t>Conectar</a:t>
            </a:r>
            <a:r>
              <a:rPr lang="es" sz="2400" dirty="0"/>
              <a:t> </a:t>
            </a:r>
            <a:r>
              <a:rPr lang="es" sz="2400" i="1" dirty="0"/>
              <a:t>Seguir la iniciativa de los niños</a:t>
            </a:r>
            <a:r>
              <a:rPr lang="es" sz="2400" dirty="0"/>
              <a:t> con el Marco de Head Start para el </a:t>
            </a:r>
            <a:r>
              <a:rPr lang="es" sz="2400" dirty="0" smtClean="0"/>
              <a:t>desarrollo </a:t>
            </a:r>
            <a:r>
              <a:rPr lang="es" sz="2400" dirty="0"/>
              <a:t>y a</a:t>
            </a:r>
            <a:r>
              <a:rPr lang="es" sz="2400" dirty="0" smtClean="0"/>
              <a:t>prendizaje </a:t>
            </a:r>
            <a:r>
              <a:rPr lang="es" sz="2400" dirty="0"/>
              <a:t>t</a:t>
            </a:r>
            <a:r>
              <a:rPr lang="es" sz="2400" dirty="0" smtClean="0"/>
              <a:t>emprano </a:t>
            </a:r>
            <a:r>
              <a:rPr lang="es" sz="2400" dirty="0"/>
              <a:t>de los </a:t>
            </a:r>
            <a:r>
              <a:rPr lang="es" sz="2400" dirty="0" smtClean="0"/>
              <a:t>niños.</a:t>
            </a:r>
            <a:endParaRPr lang="en-US" sz="2400" dirty="0"/>
          </a:p>
          <a:p>
            <a:pPr marL="274320" indent="-274320" rtl="0">
              <a:spcAft>
                <a:spcPts val="600"/>
              </a:spcAft>
            </a:pPr>
            <a:r>
              <a:rPr lang="es" sz="2400" b="1" dirty="0"/>
              <a:t>Ofrecer sugerencias</a:t>
            </a:r>
            <a:r>
              <a:rPr lang="es" sz="2400" dirty="0"/>
              <a:t> a los maestros sobre cómo mejorar su capacidad para seguir la iniciativa de los niños.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 dirty="0"/>
              <a:t>OBJETIVOS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78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538293" y="1872044"/>
            <a:ext cx="8380158" cy="4719554"/>
          </a:xfrm>
        </p:spPr>
        <p:txBody>
          <a:bodyPr rtlCol="0">
            <a:noAutofit/>
          </a:bodyPr>
          <a:lstStyle/>
          <a:p>
            <a:pPr marL="45720" indent="0" rtl="0">
              <a:buNone/>
            </a:pPr>
            <a:r>
              <a:rPr lang="en" sz="2300" b="1" dirty="0"/>
              <a:t>¿Cómo se manifiesta? </a:t>
            </a:r>
            <a:endParaRPr lang="en-US" sz="2300" b="1" dirty="0"/>
          </a:p>
          <a:p>
            <a:pPr marL="274320" indent="-274320" rtl="0"/>
            <a:r>
              <a:rPr lang="es" sz="2300" dirty="0"/>
              <a:t>Los maestros son flexibles y permiten que los niños </a:t>
            </a:r>
            <a:r>
              <a:rPr lang="es" sz="2300" dirty="0" smtClean="0"/>
              <a:t>tengan voz </a:t>
            </a:r>
            <a:r>
              <a:rPr lang="es" sz="2300" dirty="0"/>
              <a:t>en el salón de clases haciendo lo siguiente:</a:t>
            </a:r>
          </a:p>
          <a:p>
            <a:pPr marL="594360" lvl="1" indent="-274320" rtl="0"/>
            <a:r>
              <a:rPr lang="es" sz="2300" dirty="0" smtClean="0"/>
              <a:t>Aprovechando y desarrollando </a:t>
            </a:r>
            <a:r>
              <a:rPr lang="es" sz="2300" dirty="0"/>
              <a:t>los intereses de los niños</a:t>
            </a:r>
          </a:p>
          <a:p>
            <a:pPr marL="594360" lvl="1" indent="-274320" rtl="0"/>
            <a:r>
              <a:rPr lang="es" sz="2300" dirty="0"/>
              <a:t>Ofreciendo opciones</a:t>
            </a:r>
          </a:p>
          <a:p>
            <a:pPr marL="594360" lvl="1" indent="-274320" rtl="0"/>
            <a:r>
              <a:rPr lang="es" sz="2300" dirty="0"/>
              <a:t>Alentando a los niños a expresar sus ideas</a:t>
            </a:r>
          </a:p>
          <a:p>
            <a:pPr marL="45720" indent="0" rtl="0">
              <a:spcBef>
                <a:spcPts val="1776"/>
              </a:spcBef>
              <a:buNone/>
            </a:pPr>
            <a:r>
              <a:rPr lang="en" sz="2300" b="1" dirty="0">
                <a:solidFill>
                  <a:srgbClr val="000000"/>
                </a:solidFill>
              </a:rPr>
              <a:t>¿Cómo </a:t>
            </a:r>
            <a:r>
              <a:rPr lang="en" sz="2300" b="1" u="sng" dirty="0">
                <a:solidFill>
                  <a:srgbClr val="000000"/>
                </a:solidFill>
              </a:rPr>
              <a:t>NO</a:t>
            </a:r>
            <a:r>
              <a:rPr lang="en" sz="2300" b="1" dirty="0">
                <a:solidFill>
                  <a:srgbClr val="000000"/>
                </a:solidFill>
              </a:rPr>
              <a:t> se manifiesta?</a:t>
            </a:r>
          </a:p>
          <a:p>
            <a:pPr marL="274320" indent="-274320" rtl="0"/>
            <a:r>
              <a:rPr lang="es" sz="2300" dirty="0">
                <a:solidFill>
                  <a:srgbClr val="000000"/>
                </a:solidFill>
              </a:rPr>
              <a:t>Maestros que son excesivamente rígidos y están demasiado resueltos a seguir sus propios planes e intereses</a:t>
            </a:r>
            <a:r>
              <a:rPr lang="es" sz="2300" dirty="0" smtClean="0">
                <a:solidFill>
                  <a:srgbClr val="000000"/>
                </a:solidFill>
              </a:rPr>
              <a:t>.</a:t>
            </a:r>
            <a:endParaRPr lang="es" sz="2300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en" dirty="0">
                <a:solidFill>
                  <a:srgbClr val="000000"/>
                </a:solidFill>
              </a:rPr>
              <a:t>SEGUIR LA INICIATIVA DE LOS NIÑOS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87419" y="125115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20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550958" y="2169103"/>
            <a:ext cx="4821210" cy="3786600"/>
          </a:xfrm>
        </p:spPr>
        <p:txBody>
          <a:bodyPr rtlCol="0">
            <a:noAutofit/>
          </a:bodyPr>
          <a:lstStyle/>
          <a:p>
            <a:pPr marL="0" indent="0" rtl="0">
              <a:spcAft>
                <a:spcPts val="600"/>
              </a:spcAft>
              <a:buNone/>
            </a:pPr>
            <a:r>
              <a:rPr lang="es" sz="2400" b="1" i="1" dirty="0"/>
              <a:t>Seguir la iniciativa de </a:t>
            </a:r>
            <a:r>
              <a:rPr lang="en-US" sz="2400" b="1" i="1" dirty="0" smtClean="0"/>
              <a:t/>
            </a:r>
            <a:br>
              <a:rPr lang="en-US" sz="2400" b="1" i="1" dirty="0" smtClean="0"/>
            </a:br>
            <a:r>
              <a:rPr lang="es" sz="2400" b="1" i="1" dirty="0" smtClean="0"/>
              <a:t>los niños </a:t>
            </a:r>
            <a:r>
              <a:rPr lang="es" sz="2400" b="1" dirty="0"/>
              <a:t>puede darse en muchos de los dominios 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s" sz="2400" b="1" dirty="0" smtClean="0"/>
              <a:t>del </a:t>
            </a:r>
            <a:r>
              <a:rPr lang="es" sz="2400" b="1" dirty="0"/>
              <a:t>Marco de Head Start.</a:t>
            </a:r>
            <a:r>
              <a:rPr lang="es" sz="2400" dirty="0"/>
              <a:t> Algunos ejemplos son:</a:t>
            </a:r>
          </a:p>
          <a:p>
            <a:pPr marL="283464" lvl="1" indent="-274320" rtl="0">
              <a:buClr>
                <a:schemeClr val="tx1"/>
              </a:buClr>
            </a:pPr>
            <a:r>
              <a:rPr lang="es" sz="2200" dirty="0">
                <a:solidFill>
                  <a:srgbClr val="CC0099"/>
                </a:solidFill>
              </a:rPr>
              <a:t>Desarrollo social y emocional </a:t>
            </a:r>
          </a:p>
          <a:p>
            <a:pPr marL="283464" lvl="1" indent="-274320" rtl="0">
              <a:buClr>
                <a:schemeClr val="tx1"/>
              </a:buClr>
            </a:pPr>
            <a:r>
              <a:rPr lang="es" sz="2200" dirty="0">
                <a:solidFill>
                  <a:srgbClr val="6792DF"/>
                </a:solidFill>
              </a:rPr>
              <a:t>Enfoques de aprendizaje</a:t>
            </a:r>
          </a:p>
          <a:p>
            <a:pPr marL="283464" lvl="1" indent="-274320">
              <a:buClr>
                <a:schemeClr val="tx1"/>
              </a:buClr>
            </a:pPr>
            <a:r>
              <a:rPr lang="es" sz="2200" dirty="0">
                <a:solidFill>
                  <a:srgbClr val="00BCAE"/>
                </a:solidFill>
              </a:rPr>
              <a:t>D</a:t>
            </a:r>
            <a:r>
              <a:rPr lang="es" sz="2200" dirty="0" smtClean="0">
                <a:solidFill>
                  <a:srgbClr val="00BCAE"/>
                </a:solidFill>
              </a:rPr>
              <a:t>esarrollo físico y salud</a:t>
            </a:r>
            <a:endParaRPr lang="es" sz="2200" dirty="0">
              <a:solidFill>
                <a:srgbClr val="00BCAE"/>
              </a:solidFill>
            </a:endParaRPr>
          </a:p>
          <a:p>
            <a:pPr marL="283464" lvl="1" indent="-274320" rtl="0">
              <a:buClr>
                <a:schemeClr val="tx1"/>
              </a:buClr>
            </a:pPr>
            <a:r>
              <a:rPr lang="es" sz="2200" dirty="0">
                <a:solidFill>
                  <a:srgbClr val="FF6600"/>
                </a:solidFill>
              </a:rPr>
              <a:t>Expresión de las artes </a:t>
            </a:r>
            <a:r>
              <a:rPr lang="es" sz="2200" dirty="0" smtClean="0">
                <a:solidFill>
                  <a:srgbClr val="FF6600"/>
                </a:solidFill>
              </a:rPr>
              <a:t>creativas</a:t>
            </a:r>
            <a:endParaRPr lang="en-US" sz="2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>
              <a:lnSpc>
                <a:spcPct val="90000"/>
              </a:lnSpc>
            </a:pPr>
            <a:r>
              <a:rPr lang="en" sz="2900" dirty="0"/>
              <a:t>EL MARCO DE HEAD START PARA EL DESARROLLO Y APRENDIZAJE TEMPRANO </a:t>
            </a:r>
            <a:r>
              <a:rPr lang="en-US" sz="2900" dirty="0" smtClean="0"/>
              <a:t/>
            </a:r>
            <a:br>
              <a:rPr lang="en-US" sz="2900" dirty="0" smtClean="0"/>
            </a:br>
            <a:r>
              <a:rPr lang="en" sz="2900" dirty="0" smtClean="0"/>
              <a:t>DE </a:t>
            </a:r>
            <a:r>
              <a:rPr lang="en" sz="2900" dirty="0"/>
              <a:t>LOS NIÑOS</a:t>
            </a:r>
            <a:endParaRPr lang="en-US" sz="2900" dirty="0"/>
          </a:p>
        </p:txBody>
      </p:sp>
      <p:pic>
        <p:nvPicPr>
          <p:cNvPr id="5" name="Picture 4" descr="EP-Wheel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585" y="1897490"/>
            <a:ext cx="4524292" cy="466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5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 dirty="0" smtClean="0"/>
              <a:t>EL INTERÉS </a:t>
            </a:r>
            <a:r>
              <a:rPr lang="en" dirty="0"/>
              <a:t>DE LOS NIÑOS</a:t>
            </a:r>
            <a:endParaRPr lang="en-US" dirty="0"/>
          </a:p>
        </p:txBody>
      </p:sp>
      <p:pic>
        <p:nvPicPr>
          <p:cNvPr id="8" name="Content Placeholder 7" descr="Screen shot 2012-04-06 at 3.09.50 PM.pn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9165" y="1948778"/>
            <a:ext cx="3603329" cy="3773369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071594" y="1855792"/>
            <a:ext cx="4584876" cy="1757043"/>
          </a:xfrm>
        </p:spPr>
        <p:txBody>
          <a:bodyPr rtlCol="0">
            <a:normAutofit/>
          </a:bodyPr>
          <a:lstStyle/>
          <a:p>
            <a:pPr rtl="0">
              <a:buNone/>
            </a:pPr>
            <a:r>
              <a:rPr lang="es" sz="2600" dirty="0"/>
              <a:t>    </a:t>
            </a:r>
            <a:r>
              <a:rPr lang="es" sz="2600" dirty="0" smtClean="0"/>
              <a:t>Aprovechar y desarrollar </a:t>
            </a:r>
            <a:r>
              <a:rPr lang="es" sz="2600" dirty="0"/>
              <a:t>el interés de los niños e incorporar sus ideas en las actividades.  </a:t>
            </a:r>
            <a:endParaRPr lang="en-US" sz="2600" dirty="0"/>
          </a:p>
        </p:txBody>
      </p:sp>
      <p:sp>
        <p:nvSpPr>
          <p:cNvPr id="9" name="TextBox 8"/>
          <p:cNvSpPr txBox="1"/>
          <p:nvPr/>
        </p:nvSpPr>
        <p:spPr>
          <a:xfrm>
            <a:off x="4419825" y="3583669"/>
            <a:ext cx="4066481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" sz="1900" b="1" dirty="0">
                <a:solidFill>
                  <a:srgbClr val="00B050"/>
                </a:solidFill>
                <a:latin typeface="Century Gothic"/>
                <a:cs typeface="Century Gothic"/>
              </a:rPr>
              <a:t>Por ejemplo: </a:t>
            </a:r>
            <a:r>
              <a:rPr lang="es" sz="1900" dirty="0">
                <a:solidFill>
                  <a:srgbClr val="00B050"/>
                </a:solidFill>
                <a:latin typeface="Century Gothic"/>
                <a:cs typeface="Century Gothic"/>
              </a:rPr>
              <a:t>Sophie se acerca a su maestra con un globo terráqueo y le pregunta dónde está </a:t>
            </a:r>
            <a:r>
              <a:rPr lang="es" sz="1900" dirty="0" smtClean="0">
                <a:solidFill>
                  <a:srgbClr val="00B050"/>
                </a:solidFill>
                <a:latin typeface="Century Gothic"/>
                <a:cs typeface="Century Gothic"/>
              </a:rPr>
              <a:t>California. La </a:t>
            </a:r>
            <a:r>
              <a:rPr lang="es" sz="1900" dirty="0">
                <a:solidFill>
                  <a:srgbClr val="00B050"/>
                </a:solidFill>
                <a:latin typeface="Century Gothic"/>
                <a:cs typeface="Century Gothic"/>
              </a:rPr>
              <a:t>maestra toma esto como una oportunidad para mostrarle el estado en el que viven, así como también otros lugares que la niña ha visitado con su familia.  </a:t>
            </a:r>
          </a:p>
        </p:txBody>
      </p:sp>
    </p:spTree>
    <p:extLst>
      <p:ext uri="{BB962C8B-B14F-4D97-AF65-F5344CB8AC3E}">
        <p14:creationId xmlns:p14="http://schemas.microsoft.com/office/powerpoint/2010/main" val="389336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OSCAR- </a:t>
            </a:r>
            <a:r>
              <a:rPr lang="en-US" dirty="0" smtClean="0"/>
              <a:t>CHILDREN’S INTEREST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76187" y="5152446"/>
            <a:ext cx="2191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VIDEO: Oscar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Oscar_ESP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3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1160" y="341256"/>
            <a:ext cx="8381260" cy="1344705"/>
          </a:xfrm>
        </p:spPr>
        <p:txBody>
          <a:bodyPr rtlCol="0">
            <a:normAutofit/>
          </a:bodyPr>
          <a:lstStyle/>
          <a:p>
            <a:pPr rtl="0"/>
            <a:r>
              <a:rPr lang="es" dirty="0"/>
              <a:t>EN ESTE </a:t>
            </a:r>
            <a:r>
              <a:rPr lang="es" dirty="0" smtClean="0"/>
              <a:t>VIDEO</a:t>
            </a:r>
            <a:r>
              <a:rPr lang="es" dirty="0"/>
              <a:t>, </a:t>
            </a:r>
            <a:r>
              <a:rPr lang="es" dirty="0" smtClean="0"/>
              <a:t>LA </a:t>
            </a:r>
            <a:r>
              <a:rPr lang="es" b="1" dirty="0" smtClean="0"/>
              <a:t>MAESTRA</a:t>
            </a:r>
            <a:r>
              <a:rPr lang="es" dirty="0" smtClean="0"/>
              <a:t>…</a:t>
            </a:r>
            <a:endParaRPr lang="en-US" b="1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5042210" y="2386662"/>
            <a:ext cx="3512383" cy="1378338"/>
          </a:xfrm>
          <a:prstGeom prst="roundRect">
            <a:avLst/>
          </a:prstGeom>
          <a:solidFill>
            <a:srgbClr val="6792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" sz="2400" dirty="0">
                <a:solidFill>
                  <a:schemeClr val="bg1"/>
                </a:solidFill>
                <a:latin typeface="Century Gothic"/>
                <a:cs typeface="Century Gothic"/>
              </a:rPr>
              <a:t>Apoya los </a:t>
            </a:r>
            <a:r>
              <a:rPr lang="es" sz="2400" dirty="0" smtClean="0">
                <a:solidFill>
                  <a:schemeClr val="bg1"/>
                </a:solidFill>
                <a:latin typeface="Century Gothic"/>
                <a:cs typeface="Century Gothic"/>
              </a:rPr>
              <a:t>Enfoques </a:t>
            </a:r>
            <a:r>
              <a:rPr lang="es" sz="2400" dirty="0">
                <a:solidFill>
                  <a:schemeClr val="bg1"/>
                </a:solidFill>
                <a:latin typeface="Century Gothic"/>
                <a:cs typeface="Century Gothic"/>
              </a:rPr>
              <a:t>de aprendizaje de los niños 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5042662" y="4113140"/>
            <a:ext cx="3511933" cy="141041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" sz="2000" dirty="0" smtClean="0">
                <a:solidFill>
                  <a:schemeClr val="bg1"/>
                </a:solidFill>
                <a:latin typeface="Century Gothic"/>
                <a:cs typeface="Century Gothic"/>
              </a:rPr>
              <a:t>Apoya los Conocimientos y </a:t>
            </a:r>
            <a:r>
              <a:rPr lang="es" sz="2000" dirty="0">
                <a:solidFill>
                  <a:schemeClr val="bg1"/>
                </a:solidFill>
                <a:latin typeface="Century Gothic"/>
                <a:cs typeface="Century Gothic"/>
              </a:rPr>
              <a:t>destrezas sobre lectoescritura de </a:t>
            </a:r>
            <a:r>
              <a:rPr lang="es" sz="2000" dirty="0" smtClean="0">
                <a:solidFill>
                  <a:schemeClr val="bg1"/>
                </a:solidFill>
                <a:latin typeface="Century Gothic"/>
                <a:cs typeface="Century Gothic"/>
              </a:rPr>
              <a:t>los niños</a:t>
            </a:r>
            <a:endParaRPr lang="es" sz="20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24916" y="2335570"/>
            <a:ext cx="3399100" cy="3021644"/>
          </a:xfrm>
          <a:prstGeom prst="roundRect">
            <a:avLst/>
          </a:prstGeom>
          <a:solidFill>
            <a:srgbClr val="40A55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" sz="28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Aprovecha y desarrolla </a:t>
            </a:r>
            <a:r>
              <a:rPr lang="es" sz="2800" b="1" dirty="0">
                <a:solidFill>
                  <a:schemeClr val="bg1"/>
                </a:solidFill>
                <a:latin typeface="Century Gothic"/>
                <a:cs typeface="Century Gothic"/>
              </a:rPr>
              <a:t>el interés del niño</a:t>
            </a:r>
            <a:r>
              <a:rPr lang="es" sz="2800" dirty="0">
                <a:solidFill>
                  <a:schemeClr val="bg1"/>
                </a:solidFill>
                <a:latin typeface="Century Gothic"/>
                <a:cs typeface="Century Gothic"/>
              </a:rPr>
              <a:t>, leyendo un libro relacionado con su nombre.</a:t>
            </a:r>
          </a:p>
        </p:txBody>
      </p:sp>
      <p:sp>
        <p:nvSpPr>
          <p:cNvPr id="2" name="Left-Up Arrow 1"/>
          <p:cNvSpPr/>
          <p:nvPr/>
        </p:nvSpPr>
        <p:spPr>
          <a:xfrm rot="8242002">
            <a:off x="3838396" y="3147340"/>
            <a:ext cx="1517891" cy="1566005"/>
          </a:xfrm>
          <a:prstGeom prst="leftUpArrow">
            <a:avLst>
              <a:gd name="adj1" fmla="val 15184"/>
              <a:gd name="adj2" fmla="val 25000"/>
              <a:gd name="adj3" fmla="val 25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19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en" dirty="0"/>
              <a:t>OFRECER OPCIONES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2342" y="1937272"/>
            <a:ext cx="3463570" cy="1142762"/>
          </a:xfrm>
        </p:spPr>
        <p:txBody>
          <a:bodyPr rtlCol="0"/>
          <a:lstStyle/>
          <a:p>
            <a:pPr marL="0" indent="0" rtl="0">
              <a:buNone/>
            </a:pPr>
            <a:r>
              <a:rPr lang="es" dirty="0"/>
              <a:t>Ofrecer opciones a los niños.</a:t>
            </a:r>
            <a:endParaRPr lang="en-US" dirty="0"/>
          </a:p>
        </p:txBody>
      </p:sp>
      <p:pic>
        <p:nvPicPr>
          <p:cNvPr id="6" name="Content Placeholder 5" descr="Screen shot 2012-04-06 at 3.07.53 P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62063" y="2098269"/>
            <a:ext cx="3388155" cy="368017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731707" y="2902069"/>
            <a:ext cx="411633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ES" sz="2000" b="1" dirty="0" smtClean="0">
                <a:solidFill>
                  <a:srgbClr val="00B050"/>
                </a:solidFill>
                <a:latin typeface="Century Gothic"/>
                <a:cs typeface="Century Gothic"/>
              </a:rPr>
              <a:t>Por ejemplo: </a:t>
            </a:r>
            <a:r>
              <a:rPr lang="es-ES" sz="2000" dirty="0" smtClean="0">
                <a:solidFill>
                  <a:srgbClr val="00B050"/>
                </a:solidFill>
                <a:latin typeface="Century Gothic"/>
                <a:cs typeface="Century Gothic"/>
              </a:rPr>
              <a:t>Cuando la maestra planifica una actividad que utiliza tarjetas con números para practicar el conteo, ofrece opciones sobre el modo de hacerlo. Algunos [niños] podrían practicar emparejándolas con las hojas de lirio/nenúfar [en el tapete], otros podrían colocarlas en orden, etc.  </a:t>
            </a:r>
            <a:endParaRPr lang="es-ES" sz="20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4024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Powerpoin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Powerpoin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Powerpoin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Powerpoin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Powerpoin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Powerpoin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Powerpoint_template</Template>
  <TotalTime>0</TotalTime>
  <Words>823</Words>
  <Application>Microsoft Office PowerPoint</Application>
  <PresentationFormat>On-screen Show (4:3)</PresentationFormat>
  <Paragraphs>108</Paragraphs>
  <Slides>20</Slides>
  <Notes>19</Notes>
  <HiddenSlides>0</HiddenSlides>
  <MMClips>4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Powerpoint_template</vt:lpstr>
      <vt:lpstr>2_Powerpoint_template</vt:lpstr>
      <vt:lpstr>1_Powerpoint_template</vt:lpstr>
      <vt:lpstr>3_Powerpoint_template</vt:lpstr>
      <vt:lpstr>4_Powerpoint_template</vt:lpstr>
      <vt:lpstr>5_Powerpoint_template</vt:lpstr>
      <vt:lpstr>APRENDIZAJE BASADO EN LOS INTERESES:  SEGUIR LA INICIATIVA  DE LOS NIÑOS</vt:lpstr>
      <vt:lpstr>Marco de referencia para la práctica efectiva:  En apoyo a la preparación para la escuela  para todos los niños </vt:lpstr>
      <vt:lpstr>OBJETIVOS</vt:lpstr>
      <vt:lpstr>SEGUIR LA INICIATIVA DE LOS NIÑOS</vt:lpstr>
      <vt:lpstr>EL MARCO DE HEAD START PARA EL DESARROLLO Y APRENDIZAJE TEMPRANO  DE LOS NIÑOS</vt:lpstr>
      <vt:lpstr>EL INTERÉS DE LOS NIÑOS</vt:lpstr>
      <vt:lpstr>OSCAR- CHILDREN’S INTEREST</vt:lpstr>
      <vt:lpstr>EN ESTE VIDEO, LA MAESTRA…</vt:lpstr>
      <vt:lpstr>OFRECER OPCIONES</vt:lpstr>
      <vt:lpstr>ART TABLE - PROVIDING CHOICES</vt:lpstr>
      <vt:lpstr>EN ESTE VIDEO, LA MAESTRA…</vt:lpstr>
      <vt:lpstr>ALENTAR LAS IDEAS</vt:lpstr>
      <vt:lpstr>CLIMBING AND LEMONADE – Encouraging Ideas and Child Interests</vt:lpstr>
      <vt:lpstr>EN ESTE VIDEO, LA MAESTRA…</vt:lpstr>
      <vt:lpstr>PowerPoint Presentation</vt:lpstr>
      <vt:lpstr>ADDITIONAL TEACHER THOUGHTS</vt:lpstr>
      <vt:lpstr>¿CUÁNDO PUEDO SEGUIR LA INICIATIVA DE LOS NIÑOS? </vt:lpstr>
      <vt:lpstr>MEJORAR LA PRÁCTICA</vt:lpstr>
      <vt:lpstr>RESUMEN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2012-08-21T17:15:23Z</dcterms:created>
  <dcterms:modified xsi:type="dcterms:W3CDTF">2014-12-10T00:27:34Z</dcterms:modified>
</cp:coreProperties>
</file>