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2" r:id="rId1"/>
  </p:sldMasterIdLst>
  <p:notesMasterIdLst>
    <p:notesMasterId r:id="rId22"/>
  </p:notesMasterIdLst>
  <p:handoutMasterIdLst>
    <p:handoutMasterId r:id="rId23"/>
  </p:handoutMasterIdLst>
  <p:sldIdLst>
    <p:sldId id="301" r:id="rId2"/>
    <p:sldId id="306" r:id="rId3"/>
    <p:sldId id="264" r:id="rId4"/>
    <p:sldId id="257" r:id="rId5"/>
    <p:sldId id="263" r:id="rId6"/>
    <p:sldId id="266" r:id="rId7"/>
    <p:sldId id="298" r:id="rId8"/>
    <p:sldId id="308" r:id="rId9"/>
    <p:sldId id="296" r:id="rId10"/>
    <p:sldId id="312" r:id="rId11"/>
    <p:sldId id="309" r:id="rId12"/>
    <p:sldId id="259" r:id="rId13"/>
    <p:sldId id="265" r:id="rId14"/>
    <p:sldId id="280" r:id="rId15"/>
    <p:sldId id="310" r:id="rId16"/>
    <p:sldId id="262" r:id="rId17"/>
    <p:sldId id="311" r:id="rId18"/>
    <p:sldId id="295" r:id="rId19"/>
    <p:sldId id="313" r:id="rId20"/>
    <p:sldId id="307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  <p:cmAuthor id="3" name="Sue Cook" initials="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A72C"/>
    <a:srgbClr val="548698"/>
    <a:srgbClr val="FFA72C"/>
    <a:srgbClr val="FF4558"/>
    <a:srgbClr val="02499D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240" autoAdjust="0"/>
  </p:normalViewPr>
  <p:slideViewPr>
    <p:cSldViewPr snapToGrid="0">
      <p:cViewPr>
        <p:scale>
          <a:sx n="165" d="100"/>
          <a:sy n="165" d="100"/>
        </p:scale>
        <p:origin x="-912" y="-4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1" d="100"/>
        <a:sy n="141" d="100"/>
      </p:scale>
      <p:origin x="0" y="1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F462049-9A70-451C-A0F4-4556A91ECEFF}" type="datetimeFigureOut">
              <a:rPr lang="en-US" smtClean="0"/>
              <a:t>1/20/15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29D93F-EC5F-4964-BD37-6A9FF6D84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7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ED9388F-F6F1-41FF-B036-3830004E940D}" type="datetimeFigureOut">
              <a:rPr lang="en-US" smtClean="0"/>
              <a:t>1/20/15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9C37D6-57F1-4938-9965-B985C1E2E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79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86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96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4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62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08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69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08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67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6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50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strike="noStrik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0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1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8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59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08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4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0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709539" y="2865726"/>
            <a:ext cx="5389119" cy="119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ouble-logo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771" y="2245499"/>
            <a:ext cx="6385793" cy="945876"/>
          </a:xfrm>
          <a:prstGeom prst="rect">
            <a:avLst/>
          </a:prstGeom>
        </p:spPr>
      </p:pic>
      <p:pic>
        <p:nvPicPr>
          <p:cNvPr id="8" name="Picture 7" descr="NCQTL block logo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596" y="3600760"/>
            <a:ext cx="1913055" cy="60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3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59B7A-1E54-4C2F-B908-D09AB68E3CE7}" type="datetimeFigureOut">
              <a:rPr lang="en-US" smtClean="0"/>
              <a:t>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6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05610" y="2743200"/>
            <a:ext cx="5692137" cy="1449553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800" dirty="0" smtClean="0"/>
              <a:t>LANGUAGE MODELING AND CONVERSATIONS: </a:t>
            </a:r>
            <a:br>
              <a:rPr lang="en-US" sz="1800" dirty="0" smtClean="0"/>
            </a:br>
            <a:r>
              <a:rPr lang="en-US" dirty="0" smtClean="0"/>
              <a:t>ENGAGING CHILDREN </a:t>
            </a:r>
            <a:br>
              <a:rPr lang="en-US" dirty="0" smtClean="0"/>
            </a:br>
            <a:r>
              <a:rPr lang="en-US" dirty="0" smtClean="0"/>
              <a:t>IN CONVERSATIONS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6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versations Uh Oh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0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218" y="1935076"/>
            <a:ext cx="8111900" cy="898085"/>
          </a:xfrm>
          <a:prstGeom prst="rect">
            <a:avLst/>
          </a:prstGeom>
          <a:solidFill>
            <a:srgbClr val="005D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VIDEO REVIEW </a:t>
            </a:r>
            <a:br>
              <a:rPr lang="en-US" dirty="0" smtClean="0"/>
            </a:br>
            <a:r>
              <a:rPr lang="en-US" dirty="0" smtClean="0"/>
              <a:t>CONVERSATIONS: UH OH</a:t>
            </a:r>
            <a:endParaRPr lang="en-US" sz="1700" dirty="0"/>
          </a:p>
        </p:txBody>
      </p:sp>
      <p:pic>
        <p:nvPicPr>
          <p:cNvPr id="4" name="Picture 2" descr="T:\DEPTS\EHS\2010 to 2015 EHS NRC FOLDER\TASK 4 ~ Program Development\QTL House Supplements\Language modeling.conversation\Engaging IT in Conv\Uh O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2385" y="2569978"/>
            <a:ext cx="2995764" cy="23622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89" y="2117734"/>
            <a:ext cx="5172810" cy="4614338"/>
          </a:xfrm>
        </p:spPr>
        <p:txBody>
          <a:bodyPr>
            <a:no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2800" dirty="0">
                <a:solidFill>
                  <a:srgbClr val="FFFFFF"/>
                </a:solidFill>
              </a:rPr>
              <a:t>INFANTS AND </a:t>
            </a:r>
            <a:r>
              <a:rPr lang="en-US" sz="2800" dirty="0" smtClean="0">
                <a:solidFill>
                  <a:srgbClr val="FFFFFF"/>
                </a:solidFill>
              </a:rPr>
              <a:t>TODDLERS</a:t>
            </a:r>
          </a:p>
          <a:p>
            <a:pPr marL="274320" indent="-274320"/>
            <a:r>
              <a:rPr lang="en-US" sz="2400" dirty="0" smtClean="0"/>
              <a:t>Listening to the child</a:t>
            </a:r>
          </a:p>
          <a:p>
            <a:pPr marL="274320" indent="-274320"/>
            <a:r>
              <a:rPr lang="en-US" sz="2400" dirty="0" smtClean="0"/>
              <a:t>Matching tone and emotion</a:t>
            </a:r>
          </a:p>
          <a:p>
            <a:pPr marL="274320" indent="-274320"/>
            <a:r>
              <a:rPr lang="en-US" sz="2400" dirty="0" smtClean="0"/>
              <a:t>Expressing and expanding on what the child is trying to say</a:t>
            </a:r>
          </a:p>
          <a:p>
            <a:pPr marL="274320" indent="-274320"/>
            <a:r>
              <a:rPr lang="en-US" sz="2400" dirty="0" smtClean="0"/>
              <a:t>Following the child’s lead</a:t>
            </a:r>
          </a:p>
          <a:p>
            <a:pPr marL="274320" indent="-274320"/>
            <a:r>
              <a:rPr lang="en-US" sz="2400" dirty="0" smtClean="0"/>
              <a:t>Giving time to respond</a:t>
            </a:r>
          </a:p>
          <a:p>
            <a:pPr marL="274320" indent="-274320"/>
            <a:r>
              <a:rPr lang="en-US" sz="2400" dirty="0" smtClean="0"/>
              <a:t>Encouraging several </a:t>
            </a:r>
            <a:br>
              <a:rPr lang="en-US" sz="2400" dirty="0" smtClean="0"/>
            </a:br>
            <a:r>
              <a:rPr lang="en-US" sz="2400" dirty="0" smtClean="0"/>
              <a:t>back-and-forth exchanges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664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versations-With-Children-Montage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5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VIDEO REVIEW: CONVERSATIONS </a:t>
            </a:r>
            <a:br>
              <a:rPr lang="en-US" dirty="0" smtClean="0"/>
            </a:br>
            <a:r>
              <a:rPr lang="en-US" dirty="0" smtClean="0"/>
              <a:t>WITH CHILDREN MONTAGE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02" y="1994554"/>
            <a:ext cx="8077201" cy="4648200"/>
          </a:xfrm>
        </p:spPr>
        <p:txBody>
          <a:bodyPr>
            <a:normAutofit/>
          </a:bodyPr>
          <a:lstStyle/>
          <a:p>
            <a:pPr marL="274320" indent="-274320">
              <a:spcBef>
                <a:spcPts val="1320"/>
              </a:spcBef>
            </a:pPr>
            <a:r>
              <a:rPr lang="en-US" sz="3000" dirty="0" smtClean="0"/>
              <a:t>Active listening</a:t>
            </a:r>
            <a:endParaRPr lang="en-US" sz="3000" dirty="0"/>
          </a:p>
          <a:p>
            <a:pPr marL="274320" indent="-274320">
              <a:spcBef>
                <a:spcPts val="1320"/>
              </a:spcBef>
            </a:pPr>
            <a:r>
              <a:rPr lang="en-US" sz="3000" dirty="0" smtClean="0"/>
              <a:t>Physically on </a:t>
            </a:r>
            <a:r>
              <a:rPr lang="en-US" sz="3000" dirty="0"/>
              <a:t>the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child’s level</a:t>
            </a:r>
            <a:endParaRPr lang="en-US" sz="3000" dirty="0"/>
          </a:p>
          <a:p>
            <a:pPr marL="274320" indent="-274320">
              <a:spcBef>
                <a:spcPts val="1320"/>
              </a:spcBef>
            </a:pPr>
            <a:r>
              <a:rPr lang="en-US" sz="3000" dirty="0" smtClean="0"/>
              <a:t>Matching </a:t>
            </a:r>
            <a:r>
              <a:rPr lang="en-US" sz="3000" dirty="0"/>
              <a:t>tone and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feelings</a:t>
            </a:r>
            <a:endParaRPr lang="en-US" sz="3000" dirty="0"/>
          </a:p>
          <a:p>
            <a:pPr marL="274320" indent="-274320">
              <a:spcBef>
                <a:spcPts val="1320"/>
              </a:spcBef>
            </a:pPr>
            <a:r>
              <a:rPr lang="en-US" sz="3000" dirty="0" smtClean="0"/>
              <a:t>C.A.R. (</a:t>
            </a:r>
            <a:r>
              <a:rPr lang="en-US" sz="3000" b="1" dirty="0" smtClean="0"/>
              <a:t>C</a:t>
            </a:r>
            <a:r>
              <a:rPr lang="en-US" sz="3000" dirty="0" smtClean="0"/>
              <a:t>omment</a:t>
            </a:r>
            <a:r>
              <a:rPr lang="en-US" sz="3000" dirty="0"/>
              <a:t>, </a:t>
            </a:r>
            <a:r>
              <a:rPr lang="en-US" sz="3000" b="1" dirty="0"/>
              <a:t>A</a:t>
            </a:r>
            <a:r>
              <a:rPr lang="en-US" sz="3000" dirty="0"/>
              <a:t>sk, </a:t>
            </a:r>
            <a:r>
              <a:rPr lang="en-US" sz="3000" b="1" dirty="0" smtClean="0"/>
              <a:t>R</a:t>
            </a:r>
            <a:r>
              <a:rPr lang="en-US" sz="3000" dirty="0" smtClean="0"/>
              <a:t>espond)</a:t>
            </a:r>
          </a:p>
          <a:p>
            <a:pPr marL="274320" indent="-274320">
              <a:spcBef>
                <a:spcPts val="1320"/>
              </a:spcBef>
            </a:pPr>
            <a:r>
              <a:rPr lang="en-US" sz="3000" dirty="0" smtClean="0"/>
              <a:t>Multiple back-and-forth exchanges</a:t>
            </a:r>
            <a:endParaRPr lang="en-US" sz="3000" dirty="0"/>
          </a:p>
        </p:txBody>
      </p:sp>
      <p:pic>
        <p:nvPicPr>
          <p:cNvPr id="5" name="Picture 4" descr="Reading group-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2133600"/>
            <a:ext cx="35433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8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7286" y="1953904"/>
            <a:ext cx="7961568" cy="968811"/>
          </a:xfrm>
          <a:prstGeom prst="rect">
            <a:avLst/>
          </a:prstGeom>
          <a:solidFill>
            <a:srgbClr val="548698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578" y="1952505"/>
            <a:ext cx="7341555" cy="4525963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dirty="0" smtClean="0"/>
              <a:t>Meaningful conversations happen in language-rich environments.</a:t>
            </a:r>
          </a:p>
          <a:p>
            <a:pPr marL="256032" indent="-256032">
              <a:spcBef>
                <a:spcPts val="1176"/>
              </a:spcBef>
            </a:pPr>
            <a:r>
              <a:rPr lang="en-US" sz="2800" dirty="0"/>
              <a:t>Encourage adults to </a:t>
            </a:r>
            <a:r>
              <a:rPr lang="en-US" sz="2800" dirty="0" smtClean="0"/>
              <a:t>model </a:t>
            </a:r>
            <a:r>
              <a:rPr lang="en-US" sz="2800" dirty="0"/>
              <a:t>quality conversations.</a:t>
            </a:r>
          </a:p>
          <a:p>
            <a:pPr marL="256032" indent="-256032">
              <a:spcBef>
                <a:spcPts val="1176"/>
              </a:spcBef>
            </a:pPr>
            <a:r>
              <a:rPr lang="en-US" sz="2800" dirty="0" smtClean="0"/>
              <a:t>Involve all adults in planning </a:t>
            </a:r>
            <a:r>
              <a:rPr lang="en-US" sz="2800" dirty="0"/>
              <a:t>for </a:t>
            </a:r>
            <a:r>
              <a:rPr lang="en-US" sz="2800" dirty="0" smtClean="0"/>
              <a:t>quality conversations with children.</a:t>
            </a:r>
          </a:p>
          <a:p>
            <a:pPr marL="274320" indent="-274320"/>
            <a:r>
              <a:rPr lang="en-US" sz="2800" dirty="0" smtClean="0"/>
              <a:t>Integrate conversations throughout the </a:t>
            </a:r>
            <a:r>
              <a:rPr lang="en-US" sz="2800" dirty="0"/>
              <a:t>entire day</a:t>
            </a:r>
            <a:r>
              <a:rPr lang="en-US" sz="2800" dirty="0" smtClean="0"/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981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0218" y="1935076"/>
            <a:ext cx="8111900" cy="898085"/>
          </a:xfrm>
          <a:prstGeom prst="rect">
            <a:avLst/>
          </a:prstGeom>
          <a:solidFill>
            <a:srgbClr val="005D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NOW IT’S YOUR TURN!</a:t>
            </a:r>
            <a:br>
              <a:rPr lang="en-US" dirty="0" smtClean="0"/>
            </a:br>
            <a:r>
              <a:rPr lang="en-US" dirty="0" smtClean="0"/>
              <a:t>SET THE STAGE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464" y="2138700"/>
            <a:ext cx="8052077" cy="4300065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WITH </a:t>
            </a:r>
            <a:r>
              <a:rPr lang="en-US" sz="2800" dirty="0">
                <a:solidFill>
                  <a:srgbClr val="FFFFFF"/>
                </a:solidFill>
              </a:rPr>
              <a:t>INFANTS AND TODDLERS 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274320" indent="-274320">
              <a:spcAft>
                <a:spcPts val="400"/>
              </a:spcAft>
            </a:pPr>
            <a:r>
              <a:rPr lang="en-US" sz="2800" dirty="0" smtClean="0"/>
              <a:t>Make sure child is </a:t>
            </a:r>
            <a:br>
              <a:rPr lang="en-US" sz="2800" dirty="0" smtClean="0"/>
            </a:br>
            <a:r>
              <a:rPr lang="en-US" sz="2800" dirty="0" smtClean="0"/>
              <a:t>ready to interact.</a:t>
            </a:r>
          </a:p>
          <a:p>
            <a:pPr marL="274320" indent="-274320">
              <a:spcAft>
                <a:spcPts val="400"/>
              </a:spcAft>
            </a:pPr>
            <a:r>
              <a:rPr lang="en-US" sz="2800" dirty="0" smtClean="0"/>
              <a:t>Draw the child’s </a:t>
            </a:r>
            <a:br>
              <a:rPr lang="en-US" sz="2800" dirty="0" smtClean="0"/>
            </a:br>
            <a:r>
              <a:rPr lang="en-US" sz="2800" dirty="0" smtClean="0"/>
              <a:t>attention.</a:t>
            </a:r>
          </a:p>
          <a:p>
            <a:pPr marL="274320" indent="-274320">
              <a:spcAft>
                <a:spcPts val="400"/>
              </a:spcAft>
            </a:pPr>
            <a:r>
              <a:rPr lang="en-US" sz="2800" dirty="0" smtClean="0"/>
              <a:t>Move to the child’s </a:t>
            </a:r>
            <a:br>
              <a:rPr lang="en-US" sz="2800" dirty="0" smtClean="0"/>
            </a:br>
            <a:r>
              <a:rPr lang="en-US" sz="2800" dirty="0" smtClean="0"/>
              <a:t>level.</a:t>
            </a:r>
          </a:p>
          <a:p>
            <a:pPr marL="274320" indent="-274320">
              <a:spcAft>
                <a:spcPts val="400"/>
              </a:spcAft>
            </a:pPr>
            <a:r>
              <a:rPr lang="en-US" sz="2800" dirty="0" smtClean="0"/>
              <a:t>Watch and listen to what the child says.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86975" y="5191928"/>
            <a:ext cx="1892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Photo courtesy of EHS NRC</a:t>
            </a: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4" descr="M:\Photos and Videos\Photos\Little Voices for Healthy Choices\2009-03-23 Early Explorers EHS\Marie_J_Ella_W_Early Explorers EHS 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237" y="2710974"/>
            <a:ext cx="3302582" cy="24769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72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NOW IT’S YOUR TURN!</a:t>
            </a:r>
            <a:br>
              <a:rPr lang="en-US" dirty="0" smtClean="0"/>
            </a:br>
            <a:r>
              <a:rPr lang="en-US" dirty="0" smtClean="0"/>
              <a:t>SET THE STAGE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0218" y="1935076"/>
            <a:ext cx="8111900" cy="898085"/>
          </a:xfrm>
          <a:prstGeom prst="rect">
            <a:avLst/>
          </a:prstGeom>
          <a:solidFill>
            <a:srgbClr val="DB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820" y="2113747"/>
            <a:ext cx="7721233" cy="4343400"/>
          </a:xfrm>
        </p:spPr>
        <p:txBody>
          <a:bodyPr>
            <a:noAutofit/>
          </a:bodyPr>
          <a:lstStyle/>
          <a:p>
            <a:pPr marL="0" indent="0">
              <a:spcBef>
                <a:spcPts val="1824"/>
              </a:spcBef>
              <a:spcAft>
                <a:spcPts val="1800"/>
              </a:spcAft>
              <a:buNone/>
            </a:pPr>
            <a:r>
              <a:rPr lang="en-US" sz="2800" dirty="0">
                <a:solidFill>
                  <a:srgbClr val="FFFFFF"/>
                </a:solidFill>
              </a:rPr>
              <a:t>WITH </a:t>
            </a:r>
            <a:r>
              <a:rPr lang="en-US" sz="2800" dirty="0" smtClean="0">
                <a:solidFill>
                  <a:srgbClr val="FFFFFF"/>
                </a:solidFill>
              </a:rPr>
              <a:t>PRESCHOOLERS</a:t>
            </a:r>
            <a:endParaRPr lang="en-US" sz="2800" dirty="0" smtClean="0"/>
          </a:p>
          <a:p>
            <a:pPr marL="274320" indent="-274320">
              <a:spcBef>
                <a:spcPts val="624"/>
              </a:spcBef>
              <a:spcAft>
                <a:spcPts val="600"/>
              </a:spcAft>
            </a:pPr>
            <a:r>
              <a:rPr lang="en-US" sz="2800" dirty="0" smtClean="0"/>
              <a:t>Move to the child’s </a:t>
            </a:r>
            <a:br>
              <a:rPr lang="en-US" sz="2800" dirty="0" smtClean="0"/>
            </a:br>
            <a:r>
              <a:rPr lang="en-US" sz="2800" dirty="0" smtClean="0"/>
              <a:t>level.</a:t>
            </a:r>
            <a:endParaRPr lang="en-US" sz="2800" dirty="0"/>
          </a:p>
          <a:p>
            <a:pPr marL="274320" indent="-274320">
              <a:spcBef>
                <a:spcPts val="24"/>
              </a:spcBef>
              <a:spcAft>
                <a:spcPts val="600"/>
              </a:spcAft>
            </a:pPr>
            <a:r>
              <a:rPr lang="en-US" sz="2800" dirty="0" smtClean="0"/>
              <a:t>Listen to what the </a:t>
            </a:r>
            <a:br>
              <a:rPr lang="en-US" sz="2800" dirty="0" smtClean="0"/>
            </a:br>
            <a:r>
              <a:rPr lang="en-US" sz="2800" dirty="0" smtClean="0"/>
              <a:t>child says.</a:t>
            </a:r>
          </a:p>
          <a:p>
            <a:pPr marL="274320" indent="-274320">
              <a:spcBef>
                <a:spcPts val="24"/>
              </a:spcBef>
              <a:spcAft>
                <a:spcPts val="600"/>
              </a:spcAft>
            </a:pPr>
            <a:r>
              <a:rPr lang="en-US" sz="2800" dirty="0" smtClean="0"/>
              <a:t>Match the tone of the conversation to the child’s affect.</a:t>
            </a:r>
          </a:p>
          <a:p>
            <a:pPr marL="274320" indent="-274320">
              <a:spcBef>
                <a:spcPts val="24"/>
              </a:spcBef>
              <a:spcAft>
                <a:spcPts val="600"/>
              </a:spcAft>
            </a:pPr>
            <a:r>
              <a:rPr lang="en-US" sz="2800" dirty="0" smtClean="0"/>
              <a:t>Take </a:t>
            </a:r>
            <a:r>
              <a:rPr lang="en-US" sz="2800" dirty="0"/>
              <a:t>turns </a:t>
            </a:r>
            <a:r>
              <a:rPr lang="en-US" sz="2800" dirty="0" smtClean="0"/>
              <a:t>talking.</a:t>
            </a:r>
          </a:p>
        </p:txBody>
      </p:sp>
      <p:pic>
        <p:nvPicPr>
          <p:cNvPr id="7" name="Picture 6" descr="Daren talking to 2 boys at the park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12649" y="2244648"/>
            <a:ext cx="3593811" cy="23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THE </a:t>
            </a:r>
            <a:r>
              <a:rPr lang="en-US" dirty="0" smtClean="0"/>
              <a:t>CONVERSATION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803610" y="2881534"/>
            <a:ext cx="890615" cy="562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Photo courtesy of EHS NRC</a:t>
            </a: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218" y="1935076"/>
            <a:ext cx="8111900" cy="898085"/>
          </a:xfrm>
          <a:prstGeom prst="rect">
            <a:avLst/>
          </a:prstGeom>
          <a:solidFill>
            <a:srgbClr val="005D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26" y="2122418"/>
            <a:ext cx="7791576" cy="4300065"/>
          </a:xfrm>
        </p:spPr>
        <p:txBody>
          <a:bodyPr>
            <a:no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2800" dirty="0">
                <a:solidFill>
                  <a:srgbClr val="FFFFFF"/>
                </a:solidFill>
              </a:rPr>
              <a:t>WITH INFANTS AND TODDLERS</a:t>
            </a:r>
          </a:p>
          <a:p>
            <a:pPr marL="274320" indent="-274320">
              <a:spcBef>
                <a:spcPts val="400"/>
              </a:spcBef>
              <a:spcAft>
                <a:spcPts val="500"/>
              </a:spcAft>
            </a:pPr>
            <a:r>
              <a:rPr lang="en-US" sz="2700" dirty="0" smtClean="0"/>
              <a:t>C.A.R. is also for infants </a:t>
            </a:r>
            <a:br>
              <a:rPr lang="en-US" sz="2700" dirty="0" smtClean="0"/>
            </a:br>
            <a:r>
              <a:rPr lang="en-US" sz="2700" dirty="0" smtClean="0"/>
              <a:t>and toddlers!</a:t>
            </a:r>
          </a:p>
          <a:p>
            <a:pPr marL="274320" indent="-274320">
              <a:spcBef>
                <a:spcPts val="400"/>
              </a:spcBef>
              <a:spcAft>
                <a:spcPts val="500"/>
              </a:spcAft>
            </a:pPr>
            <a:r>
              <a:rPr lang="en-US" sz="2700" dirty="0" smtClean="0"/>
              <a:t>Comment or ask a 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question.</a:t>
            </a:r>
          </a:p>
          <a:p>
            <a:pPr marL="274320" indent="-274320">
              <a:spcBef>
                <a:spcPts val="400"/>
              </a:spcBef>
              <a:spcAft>
                <a:spcPts val="500"/>
              </a:spcAft>
            </a:pPr>
            <a:r>
              <a:rPr lang="en-US" sz="2700" dirty="0" smtClean="0"/>
              <a:t>Pause, give the child time to respond.</a:t>
            </a:r>
          </a:p>
          <a:p>
            <a:pPr marL="274320" indent="-274320">
              <a:spcBef>
                <a:spcPts val="400"/>
              </a:spcBef>
              <a:spcAft>
                <a:spcPts val="500"/>
              </a:spcAft>
            </a:pPr>
            <a:r>
              <a:rPr lang="en-US" sz="2700" dirty="0" smtClean="0"/>
              <a:t>Follow the child’s lead.</a:t>
            </a:r>
          </a:p>
          <a:p>
            <a:pPr marL="274320" indent="-274320">
              <a:spcBef>
                <a:spcPts val="400"/>
              </a:spcBef>
              <a:spcAft>
                <a:spcPts val="500"/>
              </a:spcAft>
            </a:pPr>
            <a:r>
              <a:rPr lang="en-US" sz="2700" dirty="0" smtClean="0"/>
              <a:t>Watch for cues that child is tiring.</a:t>
            </a:r>
          </a:p>
          <a:p>
            <a:endParaRPr lang="en-US" dirty="0"/>
          </a:p>
        </p:txBody>
      </p:sp>
      <p:pic>
        <p:nvPicPr>
          <p:cNvPr id="8" name="Picture 3" descr="M:\Photos and Videos\Photos\Little Voices for Healthy Choices\2009-April 2-3 Room 2 Community Services for Children, PA photos by Summer Harrington\Hope and Carmen playing with blocks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876" y="2700134"/>
            <a:ext cx="2708314" cy="20312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78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218" y="1935076"/>
            <a:ext cx="8111900" cy="898085"/>
          </a:xfrm>
          <a:prstGeom prst="rect">
            <a:avLst/>
          </a:prstGeom>
          <a:solidFill>
            <a:srgbClr val="DB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THE CONVERSATION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7451" y="2133600"/>
            <a:ext cx="8123059" cy="4493392"/>
          </a:xfrm>
        </p:spPr>
        <p:txBody>
          <a:bodyPr>
            <a:noAutofit/>
          </a:bodyPr>
          <a:lstStyle/>
          <a:p>
            <a:pPr marL="36576" indent="0">
              <a:spcBef>
                <a:spcPts val="1176"/>
              </a:spcBef>
              <a:spcAft>
                <a:spcPts val="1800"/>
              </a:spcAft>
              <a:buNone/>
            </a:pPr>
            <a:r>
              <a:rPr lang="en-US" sz="2800" dirty="0">
                <a:solidFill>
                  <a:srgbClr val="FFFFFF"/>
                </a:solidFill>
              </a:rPr>
              <a:t>WITH PRESCHOOLERS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pPr marL="274320" indent="-274320">
              <a:spcBef>
                <a:spcPts val="1000"/>
              </a:spcBef>
            </a:pPr>
            <a:r>
              <a:rPr lang="en-US" sz="2200" b="1" dirty="0" smtClean="0"/>
              <a:t>C</a:t>
            </a:r>
            <a:r>
              <a:rPr lang="en-US" sz="2200" dirty="0" smtClean="0"/>
              <a:t>omment on </a:t>
            </a:r>
            <a:r>
              <a:rPr lang="en-US" sz="2200" dirty="0"/>
              <a:t>what the child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is </a:t>
            </a:r>
            <a:r>
              <a:rPr lang="en-US" sz="2200" dirty="0"/>
              <a:t>doing or what the child is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interested in.</a:t>
            </a:r>
            <a:endParaRPr lang="en-US" sz="2200" dirty="0"/>
          </a:p>
          <a:p>
            <a:pPr marL="274320" indent="-274320">
              <a:spcBef>
                <a:spcPts val="1000"/>
              </a:spcBef>
            </a:pPr>
            <a:r>
              <a:rPr lang="en-US" sz="2200" b="1" dirty="0"/>
              <a:t>A</a:t>
            </a:r>
            <a:r>
              <a:rPr lang="en-US" sz="2200" dirty="0"/>
              <a:t>sk a question that relates </a:t>
            </a:r>
            <a:br>
              <a:rPr lang="en-US" sz="2200" dirty="0"/>
            </a:br>
            <a:r>
              <a:rPr lang="en-US" sz="2200" dirty="0"/>
              <a:t>to the child’s experiences </a:t>
            </a:r>
            <a:br>
              <a:rPr lang="en-US" sz="2200" dirty="0"/>
            </a:br>
            <a:r>
              <a:rPr lang="en-US" sz="2200" dirty="0"/>
              <a:t>or interests. Give the child</a:t>
            </a:r>
            <a:br>
              <a:rPr lang="en-US" sz="2200" dirty="0"/>
            </a:br>
            <a:r>
              <a:rPr lang="en-US" sz="2200" dirty="0"/>
              <a:t> enough time to </a:t>
            </a:r>
            <a:r>
              <a:rPr lang="en-US" sz="2200" dirty="0" smtClean="0"/>
              <a:t>respond.</a:t>
            </a:r>
            <a:endParaRPr lang="en-US" sz="2200" dirty="0"/>
          </a:p>
          <a:p>
            <a:pPr marL="274320" indent="-274320">
              <a:spcBef>
                <a:spcPts val="1000"/>
              </a:spcBef>
            </a:pPr>
            <a:r>
              <a:rPr lang="en-US" sz="2200" b="1" dirty="0" smtClean="0"/>
              <a:t>R</a:t>
            </a:r>
            <a:r>
              <a:rPr lang="en-US" sz="2200" dirty="0" smtClean="0"/>
              <a:t>espond by adding a little more </a:t>
            </a:r>
            <a:r>
              <a:rPr lang="en-US" sz="2200" dirty="0"/>
              <a:t>to what the child </a:t>
            </a:r>
            <a:r>
              <a:rPr lang="en-US" sz="2200" dirty="0" smtClean="0"/>
              <a:t>says.</a:t>
            </a:r>
            <a:endParaRPr lang="en-US" sz="2200" dirty="0"/>
          </a:p>
        </p:txBody>
      </p:sp>
      <p:pic>
        <p:nvPicPr>
          <p:cNvPr id="4" name="Picture 3" descr="midsizeImage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230" y="2441973"/>
            <a:ext cx="35052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3564" y="1953904"/>
            <a:ext cx="7977851" cy="968811"/>
          </a:xfrm>
          <a:prstGeom prst="rect">
            <a:avLst/>
          </a:prstGeom>
          <a:solidFill>
            <a:srgbClr val="548698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3733" y="2002695"/>
            <a:ext cx="8138351" cy="3940430"/>
          </a:xfrm>
        </p:spPr>
        <p:txBody>
          <a:bodyPr>
            <a:noAutofit/>
          </a:bodyPr>
          <a:lstStyle/>
          <a:p>
            <a:pPr marL="36576" indent="0">
              <a:spcBef>
                <a:spcPts val="1176"/>
              </a:spcBef>
              <a:spcAft>
                <a:spcPts val="1200"/>
              </a:spcAft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Infants, toddlers, and preschool children all need adults to: </a:t>
            </a:r>
          </a:p>
          <a:p>
            <a:pPr marL="274320" indent="-274320">
              <a:spcBef>
                <a:spcPts val="1176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Engage them with verbal </a:t>
            </a:r>
            <a:r>
              <a:rPr lang="en-US" sz="2800" dirty="0">
                <a:solidFill>
                  <a:srgbClr val="000000"/>
                </a:solidFill>
              </a:rPr>
              <a:t>and nonverbal </a:t>
            </a:r>
            <a:r>
              <a:rPr lang="en-US" sz="2800" dirty="0" smtClean="0">
                <a:solidFill>
                  <a:srgbClr val="000000"/>
                </a:solidFill>
              </a:rPr>
              <a:t>language.</a:t>
            </a:r>
            <a:endParaRPr lang="en-US" sz="2800" dirty="0">
              <a:solidFill>
                <a:srgbClr val="000000"/>
              </a:solidFill>
            </a:endParaRPr>
          </a:p>
          <a:p>
            <a:pPr marL="274320" indent="-274320">
              <a:spcBef>
                <a:spcPts val="1176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Listen actively and wait for them to respond.</a:t>
            </a:r>
          </a:p>
          <a:p>
            <a:pPr marL="274320" indent="-274320">
              <a:spcBef>
                <a:spcPts val="1176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Model meaningful, increasingly complex language.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4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2499D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02499D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02499D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17611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32523" y="6585567"/>
            <a:ext cx="9404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908" y="5910561"/>
            <a:ext cx="845814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entury Gothic"/>
                <a:cs typeface="Century Gothic"/>
              </a:rPr>
              <a:t>This document was prepared for the U.S. Department of Health and Human Services, Administration for Children </a:t>
            </a:r>
            <a:r>
              <a:rPr lang="en-US" sz="1000" dirty="0" smtClean="0">
                <a:latin typeface="Century Gothic"/>
                <a:cs typeface="Century Gothic"/>
              </a:rPr>
              <a:t>and</a:t>
            </a:r>
            <a:br>
              <a:rPr lang="en-US" sz="1000" dirty="0" smtClean="0">
                <a:latin typeface="Century Gothic"/>
                <a:cs typeface="Century Gothic"/>
              </a:rPr>
            </a:br>
            <a:r>
              <a:rPr lang="en-US" sz="1000" dirty="0" smtClean="0">
                <a:latin typeface="Century Gothic"/>
                <a:cs typeface="Century Gothic"/>
              </a:rPr>
              <a:t>Families</a:t>
            </a:r>
            <a:r>
              <a:rPr lang="en-US" sz="1000" dirty="0">
                <a:latin typeface="Century Gothic"/>
                <a:cs typeface="Century Gothic"/>
              </a:rPr>
              <a:t>, </a:t>
            </a:r>
            <a:r>
              <a:rPr lang="en-US" sz="1000" dirty="0" smtClean="0">
                <a:latin typeface="Century Gothic"/>
                <a:cs typeface="Century Gothic"/>
              </a:rPr>
              <a:t>Office </a:t>
            </a:r>
            <a:r>
              <a:rPr lang="en-US" sz="1000" dirty="0">
                <a:latin typeface="Century Gothic"/>
                <a:cs typeface="Century Gothic"/>
              </a:rPr>
              <a:t>of Head Start, by the National Center on Quality Teaching and Learning under Grant #90HC0002 </a:t>
            </a:r>
            <a:r>
              <a:rPr lang="en-US" sz="1000" dirty="0" smtClean="0">
                <a:latin typeface="Century Gothic"/>
                <a:cs typeface="Century Gothic"/>
              </a:rPr>
              <a:t>in</a:t>
            </a:r>
            <a:br>
              <a:rPr lang="en-US" sz="1000" dirty="0" smtClean="0">
                <a:latin typeface="Century Gothic"/>
                <a:cs typeface="Century Gothic"/>
              </a:rPr>
            </a:br>
            <a:r>
              <a:rPr lang="en-US" sz="1000" dirty="0" smtClean="0">
                <a:latin typeface="Century Gothic"/>
                <a:cs typeface="Century Gothic"/>
              </a:rPr>
              <a:t>collaboration </a:t>
            </a:r>
            <a:r>
              <a:rPr lang="en-US" sz="1000" dirty="0">
                <a:latin typeface="Century Gothic"/>
                <a:cs typeface="Century Gothic"/>
              </a:rPr>
              <a:t>with the </a:t>
            </a:r>
            <a:r>
              <a:rPr lang="en-US" sz="1000" dirty="0" smtClean="0">
                <a:latin typeface="Century Gothic"/>
                <a:cs typeface="Century Gothic"/>
              </a:rPr>
              <a:t>Early </a:t>
            </a:r>
            <a:r>
              <a:rPr lang="en-US" sz="1000" dirty="0">
                <a:latin typeface="Century Gothic"/>
                <a:cs typeface="Century Gothic"/>
              </a:rPr>
              <a:t>Head Start National Resource Center under Grant #HHSP23320100009YC</a:t>
            </a:r>
            <a:r>
              <a:rPr lang="en-US" sz="1000" dirty="0" smtClean="0">
                <a:latin typeface="Century Gothic"/>
                <a:cs typeface="Century Gothic"/>
              </a:rPr>
              <a:t>.</a:t>
            </a:r>
            <a:endParaRPr lang="en-US" sz="1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5510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38399" y="1967641"/>
            <a:ext cx="6096001" cy="1689959"/>
          </a:xfrm>
          <a:prstGeom prst="rect">
            <a:avLst/>
          </a:prstGeom>
          <a:solidFill>
            <a:srgbClr val="548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90000"/>
              </a:lnSpc>
            </a:pPr>
            <a:r>
              <a:rPr lang="en-US" sz="2600" dirty="0" smtClean="0">
                <a:latin typeface="Century Gothic"/>
                <a:cs typeface="Century Gothic"/>
              </a:rPr>
              <a:t>To learn key </a:t>
            </a:r>
            <a:r>
              <a:rPr lang="en-US" sz="2600" dirty="0">
                <a:latin typeface="Century Gothic"/>
                <a:cs typeface="Century Gothic"/>
              </a:rPr>
              <a:t>elements and benefits of meaningful conversations with </a:t>
            </a:r>
            <a:r>
              <a:rPr lang="en-US" sz="2600" dirty="0" smtClean="0">
                <a:latin typeface="Century Gothic"/>
                <a:cs typeface="Century Gothic"/>
              </a:rPr>
              <a:t>infants, toddlers, and preschool children</a:t>
            </a:r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399" y="3744872"/>
            <a:ext cx="6096001" cy="1074578"/>
          </a:xfrm>
          <a:prstGeom prst="rect">
            <a:avLst/>
          </a:prstGeom>
          <a:solidFill>
            <a:srgbClr val="DB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600" dirty="0">
                <a:latin typeface="Century Gothic"/>
                <a:cs typeface="Century Gothic"/>
              </a:rPr>
              <a:t>To understand basic strategies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38399" y="4904619"/>
            <a:ext cx="6096001" cy="1180597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600" dirty="0">
                <a:latin typeface="Century Gothic"/>
                <a:cs typeface="Century Gothic"/>
              </a:rPr>
              <a:t>To identify opportunities for conversations</a:t>
            </a:r>
          </a:p>
        </p:txBody>
      </p:sp>
      <p:pic>
        <p:nvPicPr>
          <p:cNvPr id="6" name="Picture 5" descr="Reading group-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4908969"/>
            <a:ext cx="2057400" cy="1178726"/>
          </a:xfrm>
          <a:prstGeom prst="rect">
            <a:avLst/>
          </a:prstGeom>
        </p:spPr>
      </p:pic>
      <p:pic>
        <p:nvPicPr>
          <p:cNvPr id="7" name="Picture 6" descr="Conversation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3744819"/>
            <a:ext cx="2057400" cy="1079865"/>
          </a:xfrm>
          <a:prstGeom prst="rect">
            <a:avLst/>
          </a:prstGeom>
        </p:spPr>
      </p:pic>
      <p:pic>
        <p:nvPicPr>
          <p:cNvPr id="3" name="Picture 2" descr="Childrens_Place_Stephanie_P08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57" y="1970424"/>
            <a:ext cx="2032001" cy="168307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667000" y="1905000"/>
            <a:ext cx="0" cy="44958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69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BENEFITS FOR INFANTS, TODDLERS, AND PRESCHOOLERS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847" y="2100391"/>
            <a:ext cx="7696971" cy="4087973"/>
          </a:xfrm>
        </p:spPr>
        <p:txBody>
          <a:bodyPr>
            <a:noAutofit/>
          </a:bodyPr>
          <a:lstStyle/>
          <a:p>
            <a:pPr marL="274320" indent="-274320">
              <a:spcBef>
                <a:spcPts val="1272"/>
              </a:spcBef>
              <a:buFont typeface="Arial" pitchFamily="34" charset="0"/>
              <a:buChar char="•"/>
            </a:pPr>
            <a:r>
              <a:rPr lang="en-US" sz="2800" dirty="0"/>
              <a:t>Helps children communicate their intentions, feelings, and emotions</a:t>
            </a:r>
          </a:p>
          <a:p>
            <a:pPr marL="274320" indent="-274320">
              <a:spcBef>
                <a:spcPts val="1272"/>
              </a:spcBef>
              <a:buFont typeface="Arial" pitchFamily="34" charset="0"/>
              <a:buChar char="•"/>
            </a:pPr>
            <a:r>
              <a:rPr lang="en-US" sz="2800" dirty="0"/>
              <a:t>Encourages children's learning of new concepts and skills</a:t>
            </a:r>
          </a:p>
          <a:p>
            <a:pPr marL="274320" indent="-274320">
              <a:spcBef>
                <a:spcPts val="1272"/>
              </a:spcBef>
              <a:buFont typeface="Arial" pitchFamily="34" charset="0"/>
              <a:buChar char="•"/>
            </a:pPr>
            <a:r>
              <a:rPr lang="en-US" sz="2800" dirty="0"/>
              <a:t>Introduces children to new vocabulary, </a:t>
            </a:r>
            <a:br>
              <a:rPr lang="en-US" sz="2800" dirty="0"/>
            </a:br>
            <a:r>
              <a:rPr lang="en-US" sz="2800" dirty="0"/>
              <a:t>and helps them communicate more clearly and accurately</a:t>
            </a:r>
          </a:p>
        </p:txBody>
      </p:sp>
    </p:spTree>
    <p:extLst>
      <p:ext uri="{BB962C8B-B14F-4D97-AF65-F5344CB8AC3E}">
        <p14:creationId xmlns:p14="http://schemas.microsoft.com/office/powerpoint/2010/main" val="307279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…AND BENEFITS FOR TEACHERS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370" y="1952506"/>
            <a:ext cx="7821342" cy="4525963"/>
          </a:xfrm>
        </p:spPr>
        <p:txBody>
          <a:bodyPr>
            <a:noAutofit/>
          </a:bodyPr>
          <a:lstStyle/>
          <a:p>
            <a:pPr marL="274320" indent="-274320">
              <a:spcBef>
                <a:spcPts val="1200"/>
              </a:spcBef>
            </a:pPr>
            <a:r>
              <a:rPr lang="en-US" sz="2800" dirty="0" smtClean="0"/>
              <a:t>Conversations build </a:t>
            </a:r>
            <a:r>
              <a:rPr lang="en-US" sz="2800" dirty="0"/>
              <a:t>positive relationships between </a:t>
            </a:r>
            <a:r>
              <a:rPr lang="en-US" sz="2800" dirty="0" smtClean="0"/>
              <a:t>children and teachers.</a:t>
            </a:r>
          </a:p>
          <a:p>
            <a:pPr marL="274320" indent="-274320">
              <a:spcBef>
                <a:spcPts val="1500"/>
              </a:spcBef>
            </a:pPr>
            <a:r>
              <a:rPr lang="en-US" sz="2800" dirty="0" smtClean="0"/>
              <a:t>Conversations support curriculum </a:t>
            </a:r>
            <a:br>
              <a:rPr lang="en-US" sz="2800" dirty="0" smtClean="0"/>
            </a:br>
            <a:r>
              <a:rPr lang="en-US" sz="2800" dirty="0" smtClean="0"/>
              <a:t>and assessment, and help teachers:</a:t>
            </a:r>
          </a:p>
          <a:p>
            <a:pPr marL="649224" lvl="1" indent="-274320">
              <a:spcBef>
                <a:spcPts val="576"/>
              </a:spcBef>
            </a:pPr>
            <a:r>
              <a:rPr lang="en-US" dirty="0" smtClean="0"/>
              <a:t>Assess what children already know.</a:t>
            </a:r>
          </a:p>
          <a:p>
            <a:pPr marL="649224" lvl="1" indent="-274320">
              <a:spcBef>
                <a:spcPts val="576"/>
              </a:spcBef>
            </a:pPr>
            <a:r>
              <a:rPr lang="en-US" dirty="0" smtClean="0"/>
              <a:t>Determine what children are ready to learn next.</a:t>
            </a:r>
          </a:p>
          <a:p>
            <a:pPr marL="649224" lvl="1" indent="-274320">
              <a:spcBef>
                <a:spcPts val="576"/>
              </a:spcBef>
            </a:pPr>
            <a:r>
              <a:rPr lang="en-US" dirty="0" smtClean="0"/>
              <a:t>Monitor children’s progress as they learn new skills.</a:t>
            </a:r>
          </a:p>
        </p:txBody>
      </p:sp>
    </p:spTree>
    <p:extLst>
      <p:ext uri="{BB962C8B-B14F-4D97-AF65-F5344CB8AC3E}">
        <p14:creationId xmlns:p14="http://schemas.microsoft.com/office/powerpoint/2010/main" val="67046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1182" y="1953904"/>
            <a:ext cx="7794695" cy="968811"/>
          </a:xfrm>
          <a:prstGeom prst="rect">
            <a:avLst/>
          </a:prstGeom>
          <a:solidFill>
            <a:srgbClr val="548698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CONVERSATION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12" y="1920319"/>
            <a:ext cx="8077200" cy="460552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/>
              <a:t>In meaningful conversations with infants, toddlers, and preschool children, teachers:</a:t>
            </a:r>
            <a:endParaRPr lang="en-US" sz="2800" dirty="0" smtClean="0"/>
          </a:p>
          <a:p>
            <a:pPr marL="274320" indent="-274320">
              <a:spcBef>
                <a:spcPts val="1176"/>
              </a:spcBef>
            </a:pPr>
            <a:r>
              <a:rPr lang="en-US" sz="2800" dirty="0" smtClean="0"/>
              <a:t>Move to the child’s level.</a:t>
            </a:r>
          </a:p>
          <a:p>
            <a:pPr marL="274320" indent="-274320">
              <a:spcBef>
                <a:spcPts val="1176"/>
              </a:spcBef>
            </a:pPr>
            <a:r>
              <a:rPr lang="en-US" sz="2800" dirty="0"/>
              <a:t>Watch and listen actively.</a:t>
            </a:r>
          </a:p>
          <a:p>
            <a:pPr marL="274320" indent="-274320">
              <a:spcBef>
                <a:spcPts val="1176"/>
              </a:spcBef>
            </a:pPr>
            <a:r>
              <a:rPr lang="en-US" sz="2800" dirty="0"/>
              <a:t>Match the child’s mood and feelings.</a:t>
            </a:r>
            <a:endParaRPr lang="en-US" sz="2800" dirty="0" smtClean="0"/>
          </a:p>
          <a:p>
            <a:pPr marL="274320" indent="-274320">
              <a:spcBef>
                <a:spcPts val="1176"/>
              </a:spcBef>
            </a:pPr>
            <a:r>
              <a:rPr lang="en-US" sz="2800" dirty="0"/>
              <a:t>Wait for a response and encourage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back</a:t>
            </a:r>
            <a:r>
              <a:rPr lang="en-US" sz="2800" dirty="0"/>
              <a:t>-and-forth exchanges.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19041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0218" y="2293292"/>
            <a:ext cx="2429717" cy="2420502"/>
          </a:xfrm>
          <a:prstGeom prst="rect">
            <a:avLst/>
          </a:prstGeom>
          <a:solidFill>
            <a:srgbClr val="548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pic>
        <p:nvPicPr>
          <p:cNvPr id="5" name="Picture 4" descr="C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705" y="2055836"/>
            <a:ext cx="5218162" cy="1992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CONVERSATIONS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12" y="6032509"/>
            <a:ext cx="8686088" cy="464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50" dirty="0" smtClean="0"/>
              <a:t>Adapted </a:t>
            </a:r>
            <a:r>
              <a:rPr lang="en-US" sz="650" dirty="0"/>
              <a:t>with permission.</a:t>
            </a:r>
          </a:p>
          <a:p>
            <a:pPr marL="0" indent="0">
              <a:buNone/>
            </a:pPr>
            <a:r>
              <a:rPr lang="en-US" sz="650" dirty="0"/>
              <a:t>Cole, K., Maddox., M., Notari-Syverson, A., &amp; Lim, Y.S. (2006). Language is the key: Video programs for building language and literacy in early childhood. Seattle, WA: Washington Learning Systems.</a:t>
            </a:r>
          </a:p>
          <a:p>
            <a:pPr marL="0" indent="0">
              <a:buNone/>
            </a:pPr>
            <a:r>
              <a:rPr lang="en-US" sz="650" i="1" dirty="0" err="1" smtClean="0"/>
              <a:t>StoryQUEST</a:t>
            </a:r>
            <a:r>
              <a:rPr lang="en-US" sz="650" i="1" dirty="0"/>
              <a:t>: Celebrating beginning language and literacy, first year annual report</a:t>
            </a:r>
            <a:r>
              <a:rPr lang="en-US" sz="650" dirty="0"/>
              <a:t>. (April, 2004). Unpublished report, California Institute on Human Services, Sonoma State University, Rohnert Park, CA. </a:t>
            </a:r>
          </a:p>
          <a:p>
            <a:pPr marL="0" indent="0">
              <a:buNone/>
            </a:pPr>
            <a:endParaRPr lang="en-US" sz="65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5260" y="2388265"/>
            <a:ext cx="2364675" cy="2431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6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enturyGothic-Bold"/>
              <a:buChar char="–"/>
              <a:defRPr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CenturyGothic-Bold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C. A. R.</a:t>
            </a:r>
          </a:p>
          <a:p>
            <a:pPr marL="182880" indent="-182880">
              <a:buClrTx/>
            </a:pPr>
            <a:r>
              <a:rPr lang="en-US" sz="29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</a:t>
            </a:r>
            <a:r>
              <a:rPr lang="en-US" sz="2900" dirty="0" smtClean="0">
                <a:solidFill>
                  <a:schemeClr val="bg1"/>
                </a:solidFill>
                <a:latin typeface="Century Gothic"/>
                <a:cs typeface="Century Gothic"/>
              </a:rPr>
              <a:t>omment</a:t>
            </a:r>
            <a:r>
              <a:rPr lang="en-US" sz="29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</a:p>
          <a:p>
            <a:pPr marL="182880" indent="-182880">
              <a:buClrTx/>
            </a:pPr>
            <a:r>
              <a:rPr lang="en-US" sz="29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A</a:t>
            </a:r>
            <a:r>
              <a:rPr lang="en-US" sz="2900" dirty="0" smtClean="0">
                <a:solidFill>
                  <a:schemeClr val="bg1"/>
                </a:solidFill>
                <a:latin typeface="Century Gothic"/>
                <a:cs typeface="Century Gothic"/>
              </a:rPr>
              <a:t>sk</a:t>
            </a:r>
          </a:p>
          <a:p>
            <a:pPr marL="182880" indent="-182880">
              <a:buClrTx/>
            </a:pPr>
            <a:r>
              <a:rPr lang="en-US" sz="29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R</a:t>
            </a:r>
            <a:r>
              <a:rPr lang="en-US" sz="2900" dirty="0" smtClean="0">
                <a:solidFill>
                  <a:schemeClr val="bg1"/>
                </a:solidFill>
                <a:latin typeface="Century Gothic"/>
                <a:cs typeface="Century Gothic"/>
              </a:rPr>
              <a:t>espond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1140" y="4086917"/>
            <a:ext cx="5560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48698"/>
                </a:solidFill>
                <a:latin typeface="Century Gothic"/>
                <a:cs typeface="Century Gothic"/>
              </a:rPr>
              <a:t>Follow the child’s lead and then:</a:t>
            </a:r>
          </a:p>
          <a:p>
            <a:pPr marL="182880" indent="-182880">
              <a:spcBef>
                <a:spcPts val="400"/>
              </a:spcBef>
              <a:buFont typeface="Arial"/>
              <a:buChar char="•"/>
            </a:pPr>
            <a:r>
              <a:rPr lang="en-US" sz="2000" b="1" dirty="0" smtClean="0">
                <a:latin typeface="Century Gothic"/>
                <a:cs typeface="Century Gothic"/>
              </a:rPr>
              <a:t>C</a:t>
            </a:r>
            <a:r>
              <a:rPr lang="en-US" sz="2000" dirty="0" smtClean="0">
                <a:latin typeface="Century Gothic"/>
                <a:cs typeface="Century Gothic"/>
              </a:rPr>
              <a:t>omment and wait, or</a:t>
            </a:r>
          </a:p>
          <a:p>
            <a:pPr marL="182880" indent="-182880">
              <a:spcBef>
                <a:spcPts val="400"/>
              </a:spcBef>
              <a:buFont typeface="Arial"/>
              <a:buChar char="•"/>
            </a:pPr>
            <a:r>
              <a:rPr lang="en-US" sz="2000" b="1" dirty="0" smtClean="0">
                <a:latin typeface="Century Gothic"/>
                <a:cs typeface="Century Gothic"/>
              </a:rPr>
              <a:t>A</a:t>
            </a:r>
            <a:r>
              <a:rPr lang="en-US" sz="2000" dirty="0" smtClean="0">
                <a:latin typeface="Century Gothic"/>
                <a:cs typeface="Century Gothic"/>
              </a:rPr>
              <a:t>sk a question and wait, or</a:t>
            </a:r>
          </a:p>
          <a:p>
            <a:pPr marL="182880" indent="-182880">
              <a:spcBef>
                <a:spcPts val="400"/>
              </a:spcBef>
              <a:buFont typeface="Arial"/>
              <a:buChar char="•"/>
            </a:pPr>
            <a:r>
              <a:rPr lang="en-US" sz="2000" b="1" dirty="0" smtClean="0">
                <a:latin typeface="Century Gothic"/>
                <a:cs typeface="Century Gothic"/>
              </a:rPr>
              <a:t>R</a:t>
            </a:r>
            <a:r>
              <a:rPr lang="en-US" sz="2000" dirty="0" smtClean="0">
                <a:latin typeface="Century Gothic"/>
                <a:cs typeface="Century Gothic"/>
              </a:rPr>
              <a:t>espond by adding a little more and wait.</a:t>
            </a:r>
            <a:endParaRPr lang="en-US" sz="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9332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3937" y="1918793"/>
            <a:ext cx="8111900" cy="898085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93308" y="2101451"/>
            <a:ext cx="5172810" cy="54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INFANTS AND TODDLERS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CONVERSATION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0" y="2841904"/>
            <a:ext cx="4242245" cy="34675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5DAA"/>
                </a:solidFill>
              </a:rPr>
              <a:t>Opportunities during daily </a:t>
            </a:r>
            <a:br>
              <a:rPr lang="en-US" sz="2400" b="1" dirty="0" smtClean="0">
                <a:solidFill>
                  <a:srgbClr val="005DAA"/>
                </a:solidFill>
              </a:rPr>
            </a:br>
            <a:r>
              <a:rPr lang="en-US" sz="2400" b="1" dirty="0" smtClean="0">
                <a:solidFill>
                  <a:srgbClr val="005DAA"/>
                </a:solidFill>
              </a:rPr>
              <a:t>routines:</a:t>
            </a:r>
          </a:p>
          <a:p>
            <a:pPr marL="274320" indent="-274320"/>
            <a:r>
              <a:rPr lang="en-US" sz="2400" dirty="0" smtClean="0"/>
              <a:t>Arrival and departure</a:t>
            </a:r>
          </a:p>
          <a:p>
            <a:pPr marL="274320" indent="-274320"/>
            <a:r>
              <a:rPr lang="en-US" sz="2400" dirty="0" smtClean="0"/>
              <a:t>Diapering and toileting</a:t>
            </a:r>
          </a:p>
          <a:p>
            <a:pPr marL="274320" indent="-274320"/>
            <a:r>
              <a:rPr lang="en-US" sz="2400" dirty="0" smtClean="0"/>
              <a:t>Dressing and undressing</a:t>
            </a:r>
          </a:p>
          <a:p>
            <a:pPr marL="274320" indent="-274320"/>
            <a:r>
              <a:rPr lang="en-US" sz="2400" dirty="0" smtClean="0"/>
              <a:t>Mealtimes</a:t>
            </a:r>
          </a:p>
          <a:p>
            <a:pPr marL="274320" indent="-274320"/>
            <a:r>
              <a:rPr lang="en-US" sz="2400" dirty="0" smtClean="0"/>
              <a:t>Play experiences</a:t>
            </a:r>
          </a:p>
          <a:p>
            <a:pPr marL="274320" indent="-274320"/>
            <a:r>
              <a:rPr lang="en-US" sz="2400" dirty="0" smtClean="0"/>
              <a:t>Transitions</a:t>
            </a:r>
          </a:p>
        </p:txBody>
      </p:sp>
      <p:pic>
        <p:nvPicPr>
          <p:cNvPr id="6" name="Picture 2" descr="M:\Photos and Videos\Photos\Pictures of Infants &amp; Toddlers\Areas\Diapering\Image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853" y="2212491"/>
            <a:ext cx="2927426" cy="390323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16558" y="6155277"/>
            <a:ext cx="1892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Photo courtesy of EHS NRC</a:t>
            </a: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8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3937" y="1918793"/>
            <a:ext cx="8111900" cy="898085"/>
          </a:xfrm>
          <a:prstGeom prst="rect">
            <a:avLst/>
          </a:prstGeom>
          <a:solidFill>
            <a:srgbClr val="DB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3308" y="2101451"/>
            <a:ext cx="5172810" cy="54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PRESCHOOLERS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CONVERSATION TIME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1623" y="2849385"/>
            <a:ext cx="5395936" cy="3549651"/>
          </a:xfrm>
        </p:spPr>
        <p:txBody>
          <a:bodyPr>
            <a:noAutofit/>
          </a:bodyPr>
          <a:lstStyle/>
          <a:p>
            <a:pPr marL="0" indent="0">
              <a:spcBef>
                <a:spcPts val="700"/>
              </a:spcBef>
              <a:buNone/>
            </a:pPr>
            <a:r>
              <a:rPr lang="en-US" sz="2800" b="1" dirty="0" smtClean="0">
                <a:solidFill>
                  <a:srgbClr val="DBA72C"/>
                </a:solidFill>
              </a:rPr>
              <a:t>Opportunities during routines </a:t>
            </a:r>
            <a:br>
              <a:rPr lang="en-US" sz="2800" b="1" dirty="0" smtClean="0">
                <a:solidFill>
                  <a:srgbClr val="DBA72C"/>
                </a:solidFill>
              </a:rPr>
            </a:br>
            <a:r>
              <a:rPr lang="en-US" sz="2800" b="1" dirty="0" smtClean="0">
                <a:solidFill>
                  <a:srgbClr val="DBA72C"/>
                </a:solidFill>
              </a:rPr>
              <a:t>and play:</a:t>
            </a:r>
          </a:p>
          <a:p>
            <a:pPr marL="274320" indent="-274320">
              <a:spcBef>
                <a:spcPts val="700"/>
              </a:spcBef>
            </a:pPr>
            <a:r>
              <a:rPr lang="en-US" sz="2800" dirty="0" smtClean="0"/>
              <a:t>Arrival and departure</a:t>
            </a:r>
            <a:endParaRPr lang="en-US" sz="2800" dirty="0"/>
          </a:p>
          <a:p>
            <a:pPr marL="274320" indent="-274320">
              <a:spcBef>
                <a:spcPts val="700"/>
              </a:spcBef>
            </a:pPr>
            <a:r>
              <a:rPr lang="en-US" sz="2800" dirty="0" smtClean="0"/>
              <a:t>Times of extended play</a:t>
            </a:r>
            <a:endParaRPr lang="en-US" sz="2800" dirty="0"/>
          </a:p>
          <a:p>
            <a:pPr marL="274320" indent="-274320">
              <a:spcBef>
                <a:spcPts val="700"/>
              </a:spcBef>
            </a:pPr>
            <a:r>
              <a:rPr lang="en-US" sz="2800" dirty="0" smtClean="0"/>
              <a:t>Meal and snack times</a:t>
            </a:r>
            <a:endParaRPr lang="en-US" sz="2800" dirty="0"/>
          </a:p>
          <a:p>
            <a:pPr marL="274320" indent="-274320">
              <a:spcBef>
                <a:spcPts val="700"/>
              </a:spcBef>
            </a:pPr>
            <a:r>
              <a:rPr lang="en-US" sz="2800" dirty="0" smtClean="0"/>
              <a:t>Small group activities</a:t>
            </a:r>
            <a:endParaRPr lang="en-US" sz="2800" dirty="0"/>
          </a:p>
          <a:p>
            <a:pPr marL="274320" indent="-274320">
              <a:spcBef>
                <a:spcPts val="700"/>
              </a:spcBef>
            </a:pPr>
            <a:r>
              <a:rPr lang="en-US" sz="2800" dirty="0" smtClean="0"/>
              <a:t>Transitions</a:t>
            </a:r>
          </a:p>
        </p:txBody>
      </p:sp>
      <p:pic>
        <p:nvPicPr>
          <p:cNvPr id="3" name="Picture 2" descr="dramaticp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924" y="2268079"/>
            <a:ext cx="2566989" cy="394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</Words>
  <Application>Microsoft Macintosh PowerPoint</Application>
  <PresentationFormat>On-screen Show (4:3)</PresentationFormat>
  <Paragraphs>124</Paragraphs>
  <Slides>20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Powerpoint_template</vt:lpstr>
      <vt:lpstr>LANGUAGE MODELING AND CONVERSATIONS:  ENGAGING CHILDREN  IN CONVERSATIONS</vt:lpstr>
      <vt:lpstr>FRAMEWORK FOR EFFECTIVE PRACTICE  SUPPORTING SCHOOL READINESS FOR ALL CHILDREN</vt:lpstr>
      <vt:lpstr>OBJECTIVES</vt:lpstr>
      <vt:lpstr>BENEFITS FOR INFANTS, TODDLERS, AND PRESCHOOLERS</vt:lpstr>
      <vt:lpstr>…AND BENEFITS FOR TEACHERS</vt:lpstr>
      <vt:lpstr>KEY CONVERSATION ELEMENTS</vt:lpstr>
      <vt:lpstr>PROMOTING CONVERSATIONS</vt:lpstr>
      <vt:lpstr>CONVERSATION TIME</vt:lpstr>
      <vt:lpstr>CONVERSATION TIME</vt:lpstr>
      <vt:lpstr>PowerPoint Presentation</vt:lpstr>
      <vt:lpstr>VIDEO REVIEW  CONVERSATIONS: UH OH</vt:lpstr>
      <vt:lpstr>PowerPoint Presentation</vt:lpstr>
      <vt:lpstr>VIDEO REVIEW: CONVERSATIONS  WITH CHILDREN MONTAGE</vt:lpstr>
      <vt:lpstr>REMEMBER!</vt:lpstr>
      <vt:lpstr>NOW IT’S YOUR TURN! SET THE STAGE</vt:lpstr>
      <vt:lpstr>NOW IT’S YOUR TURN! SET THE STAGE</vt:lpstr>
      <vt:lpstr>START THE CONVERSATION</vt:lpstr>
      <vt:lpstr>START THE CONVERSATION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2012-01-31T02:58:44Z</dcterms:created>
  <dcterms:modified xsi:type="dcterms:W3CDTF">2015-01-20T19:04:48Z</dcterms:modified>
  <cp:contentStatus/>
</cp:coreProperties>
</file>