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1"/>
  </p:sldMasterIdLst>
  <p:notesMasterIdLst>
    <p:notesMasterId r:id="rId16"/>
  </p:notesMasterIdLst>
  <p:handoutMasterIdLst>
    <p:handoutMasterId r:id="rId17"/>
  </p:handoutMasterIdLst>
  <p:sldIdLst>
    <p:sldId id="301" r:id="rId2"/>
    <p:sldId id="306" r:id="rId3"/>
    <p:sldId id="264" r:id="rId4"/>
    <p:sldId id="257" r:id="rId5"/>
    <p:sldId id="263" r:id="rId6"/>
    <p:sldId id="266" r:id="rId7"/>
    <p:sldId id="298" r:id="rId8"/>
    <p:sldId id="296" r:id="rId9"/>
    <p:sldId id="259" r:id="rId10"/>
    <p:sldId id="265" r:id="rId11"/>
    <p:sldId id="280" r:id="rId12"/>
    <p:sldId id="262" r:id="rId13"/>
    <p:sldId id="295" r:id="rId14"/>
    <p:sldId id="307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99D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42" autoAdjust="0"/>
  </p:normalViewPr>
  <p:slideViewPr>
    <p:cSldViewPr snapToGrid="0">
      <p:cViewPr>
        <p:scale>
          <a:sx n="121" d="100"/>
          <a:sy n="121" d="100"/>
        </p:scale>
        <p:origin x="712" y="4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1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462049-9A70-451C-A0F4-4556A91ECEFF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29D93F-EC5F-4964-BD37-6A9FF6D84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7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D9388F-F6F1-41FF-B036-3830004E940D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9C37D6-57F1-4938-9965-B985C1E2E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7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50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9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59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96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6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59B7A-1E54-4C2F-B908-D09AB68E3CE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2667000"/>
            <a:ext cx="60198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24200" y="2743200"/>
            <a:ext cx="5867400" cy="1447800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1" y="2743200"/>
            <a:ext cx="5829994" cy="1524000"/>
          </a:xfrm>
        </p:spPr>
        <p:txBody>
          <a:bodyPr>
            <a:normAutofit/>
          </a:bodyPr>
          <a:lstStyle/>
          <a:p>
            <a:r>
              <a:rPr lang="en-US" sz="2700" dirty="0"/>
              <a:t> </a:t>
            </a:r>
            <a:r>
              <a:rPr lang="en-US" sz="1900" dirty="0" smtClean="0"/>
              <a:t>LANGUAGE MODELING AND CONVERSATIONS: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ENGAGING CHILDREN </a:t>
            </a:r>
            <a:br>
              <a:rPr lang="en-US" sz="2700" dirty="0" smtClean="0"/>
            </a:br>
            <a:r>
              <a:rPr lang="en-US" sz="2700" dirty="0" smtClean="0"/>
              <a:t>IN CONVERSATIONS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</a:p>
        </p:txBody>
      </p:sp>
    </p:spTree>
    <p:extLst>
      <p:ext uri="{BB962C8B-B14F-4D97-AF65-F5344CB8AC3E}">
        <p14:creationId xmlns:p14="http://schemas.microsoft.com/office/powerpoint/2010/main" val="234316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05000"/>
            <a:ext cx="8077201" cy="4648200"/>
          </a:xfrm>
        </p:spPr>
        <p:txBody>
          <a:bodyPr>
            <a:normAutofit/>
          </a:bodyPr>
          <a:lstStyle/>
          <a:p>
            <a:pPr marL="329184" indent="-329184"/>
            <a:r>
              <a:rPr lang="en-US" dirty="0"/>
              <a:t>Actively </a:t>
            </a:r>
            <a:r>
              <a:rPr lang="en-US" dirty="0" smtClean="0"/>
              <a:t>listening</a:t>
            </a:r>
            <a:endParaRPr lang="en-US" sz="900" dirty="0"/>
          </a:p>
          <a:p>
            <a:pPr marL="329184" indent="-329184"/>
            <a:r>
              <a:rPr lang="en-US" dirty="0" smtClean="0"/>
              <a:t>Physically, on </a:t>
            </a:r>
            <a:r>
              <a:rPr lang="en-US" dirty="0"/>
              <a:t>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child’s level</a:t>
            </a:r>
            <a:endParaRPr lang="en-US" sz="900" dirty="0"/>
          </a:p>
          <a:p>
            <a:pPr marL="329184" indent="-329184"/>
            <a:r>
              <a:rPr lang="en-US" dirty="0" smtClean="0"/>
              <a:t>Matching </a:t>
            </a:r>
            <a:r>
              <a:rPr lang="en-US" dirty="0"/>
              <a:t>tone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feelings</a:t>
            </a:r>
            <a:endParaRPr lang="en-US" sz="900" dirty="0"/>
          </a:p>
          <a:p>
            <a:pPr marL="329184" indent="-329184"/>
            <a:r>
              <a:rPr lang="en-US" b="1" dirty="0" smtClean="0"/>
              <a:t>C </a:t>
            </a:r>
            <a:r>
              <a:rPr lang="en-US" b="1" dirty="0"/>
              <a:t>A R</a:t>
            </a:r>
            <a:r>
              <a:rPr lang="en-US" dirty="0"/>
              <a:t>: </a:t>
            </a:r>
            <a:r>
              <a:rPr lang="en-US" b="1" dirty="0"/>
              <a:t>C</a:t>
            </a:r>
            <a:r>
              <a:rPr lang="en-US" dirty="0"/>
              <a:t>omment, </a:t>
            </a:r>
            <a:r>
              <a:rPr lang="en-US" b="1" dirty="0"/>
              <a:t>A</a:t>
            </a:r>
            <a:r>
              <a:rPr lang="en-US" dirty="0"/>
              <a:t>sk, </a:t>
            </a:r>
            <a:r>
              <a:rPr lang="en-US" b="1" dirty="0" smtClean="0"/>
              <a:t>R</a:t>
            </a:r>
            <a:r>
              <a:rPr lang="en-US" dirty="0" smtClean="0"/>
              <a:t>espond</a:t>
            </a:r>
            <a:endParaRPr lang="en-US" sz="900" dirty="0"/>
          </a:p>
          <a:p>
            <a:pPr marL="329184" indent="-329184"/>
            <a:r>
              <a:rPr lang="en-US" dirty="0" smtClean="0"/>
              <a:t>Multiple back-and-forth exchanges</a:t>
            </a:r>
            <a:endParaRPr lang="en-US" dirty="0"/>
          </a:p>
        </p:txBody>
      </p:sp>
      <p:pic>
        <p:nvPicPr>
          <p:cNvPr id="4" name="Picture 3" descr="Reading group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13360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3525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Meaningful conversations happen in language-rich classroom environments.</a:t>
            </a:r>
            <a:endParaRPr lang="en-US" sz="1200" dirty="0" smtClean="0"/>
          </a:p>
          <a:p>
            <a:pPr marL="256032" indent="-256032">
              <a:spcBef>
                <a:spcPts val="1176"/>
              </a:spcBef>
            </a:pPr>
            <a:r>
              <a:rPr lang="en-US" sz="2400" dirty="0" smtClean="0"/>
              <a:t>Encourage meaningful talk among children </a:t>
            </a:r>
            <a:br>
              <a:rPr lang="en-US" sz="2400" dirty="0" smtClean="0"/>
            </a:br>
            <a:r>
              <a:rPr lang="en-US" sz="2400" dirty="0" smtClean="0"/>
              <a:t>and adults.</a:t>
            </a:r>
            <a:endParaRPr lang="en-US" sz="800" dirty="0" smtClean="0"/>
          </a:p>
          <a:p>
            <a:pPr marL="256032" indent="-256032">
              <a:spcBef>
                <a:spcPts val="1176"/>
              </a:spcBef>
            </a:pPr>
            <a:r>
              <a:rPr lang="en-US" sz="2400" dirty="0" smtClean="0"/>
              <a:t>Involve all classroom members in promoting conversations with children. </a:t>
            </a:r>
            <a:endParaRPr lang="en-US" sz="800" dirty="0"/>
          </a:p>
          <a:p>
            <a:pPr marL="256032" indent="-256032">
              <a:spcBef>
                <a:spcPts val="1176"/>
              </a:spcBef>
            </a:pPr>
            <a:r>
              <a:rPr lang="en-US" sz="2400" dirty="0" smtClean="0"/>
              <a:t>Make sure adults are providing models of quality conversations.</a:t>
            </a:r>
            <a:endParaRPr lang="en-US" sz="800" dirty="0" smtClean="0"/>
          </a:p>
          <a:p>
            <a:pPr marL="256032" indent="-256032">
              <a:spcBef>
                <a:spcPts val="1176"/>
              </a:spcBef>
            </a:pPr>
            <a:r>
              <a:rPr lang="en-US" sz="2400" dirty="0" smtClean="0"/>
              <a:t>Throughout the entire day!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1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IT’S YOUR TURN!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7924800" cy="43434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4400" dirty="0" smtClean="0"/>
              <a:t>Set the stage:</a:t>
            </a:r>
          </a:p>
          <a:p>
            <a:pPr marL="201168" indent="-201168">
              <a:spcBef>
                <a:spcPts val="1824"/>
              </a:spcBef>
            </a:pPr>
            <a:r>
              <a:rPr lang="en-US" sz="2600" dirty="0" smtClean="0"/>
              <a:t>Get down on the </a:t>
            </a:r>
            <a:br>
              <a:rPr lang="en-US" sz="2600" dirty="0" smtClean="0"/>
            </a:br>
            <a:r>
              <a:rPr lang="en-US" sz="2600" dirty="0" smtClean="0"/>
              <a:t>child’s level.</a:t>
            </a:r>
            <a:endParaRPr lang="en-US" sz="2600" dirty="0"/>
          </a:p>
          <a:p>
            <a:pPr marL="201168" indent="-201168">
              <a:spcBef>
                <a:spcPts val="1824"/>
              </a:spcBef>
            </a:pPr>
            <a:r>
              <a:rPr lang="en-US" sz="2600" dirty="0" smtClean="0"/>
              <a:t>Listen to what the </a:t>
            </a:r>
            <a:br>
              <a:rPr lang="en-US" sz="2600" dirty="0" smtClean="0"/>
            </a:br>
            <a:r>
              <a:rPr lang="en-US" sz="2600" dirty="0" smtClean="0"/>
              <a:t>child says.</a:t>
            </a:r>
          </a:p>
          <a:p>
            <a:pPr marL="201168" indent="-201168">
              <a:spcBef>
                <a:spcPts val="1824"/>
              </a:spcBef>
            </a:pPr>
            <a:r>
              <a:rPr lang="en-US" sz="2600" dirty="0" smtClean="0"/>
              <a:t>Match the tone of the </a:t>
            </a:r>
            <a:br>
              <a:rPr lang="en-US" sz="2600" dirty="0" smtClean="0"/>
            </a:br>
            <a:r>
              <a:rPr lang="en-US" sz="2600" dirty="0" smtClean="0"/>
              <a:t>conversation to the child’s affect.</a:t>
            </a:r>
          </a:p>
          <a:p>
            <a:pPr marL="201168" indent="-201168">
              <a:spcBef>
                <a:spcPts val="1824"/>
              </a:spcBef>
            </a:pPr>
            <a:r>
              <a:rPr lang="en-US" sz="2600" dirty="0" smtClean="0"/>
              <a:t>Take </a:t>
            </a:r>
            <a:r>
              <a:rPr lang="en-US" sz="2600" dirty="0"/>
              <a:t>turns </a:t>
            </a:r>
            <a:r>
              <a:rPr lang="en-US" sz="2600" dirty="0" smtClean="0"/>
              <a:t>talking.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Daren talking to 2 boys at the park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r="4167" b="16146"/>
          <a:stretch/>
        </p:blipFill>
        <p:spPr>
          <a:xfrm flipH="1">
            <a:off x="4876800" y="20574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IT’S </a:t>
            </a:r>
            <a:r>
              <a:rPr lang="en-US" smtClean="0"/>
              <a:t>YOUR TURN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905000"/>
            <a:ext cx="6781799" cy="4724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Start the </a:t>
            </a:r>
            <a:r>
              <a:rPr lang="en-US" dirty="0" smtClean="0"/>
              <a:t>conversation:</a:t>
            </a:r>
            <a:endParaRPr lang="en-US" sz="2400" dirty="0"/>
          </a:p>
          <a:p>
            <a:pPr marL="201168" indent="-164592">
              <a:spcBef>
                <a:spcPts val="1176"/>
              </a:spcBef>
            </a:pPr>
            <a:r>
              <a:rPr lang="en-US" sz="2300" b="1" dirty="0" smtClean="0"/>
              <a:t>C</a:t>
            </a:r>
            <a:r>
              <a:rPr lang="en-US" sz="2300" dirty="0" smtClean="0"/>
              <a:t>omment on </a:t>
            </a:r>
            <a:r>
              <a:rPr lang="en-US" sz="2300" dirty="0"/>
              <a:t>what the child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is </a:t>
            </a:r>
            <a:r>
              <a:rPr lang="en-US" sz="2300" dirty="0"/>
              <a:t>doing or what the child is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interested in.</a:t>
            </a:r>
            <a:endParaRPr lang="en-US" sz="2300" dirty="0"/>
          </a:p>
          <a:p>
            <a:pPr marL="201168" indent="-164592">
              <a:spcBef>
                <a:spcPts val="1176"/>
              </a:spcBef>
            </a:pPr>
            <a:r>
              <a:rPr lang="en-US" sz="2300" b="1" dirty="0" smtClean="0"/>
              <a:t>A</a:t>
            </a:r>
            <a:r>
              <a:rPr lang="en-US" sz="2300" dirty="0" smtClean="0"/>
              <a:t>sk a question </a:t>
            </a:r>
            <a:r>
              <a:rPr lang="en-US" sz="2300" dirty="0"/>
              <a:t>that </a:t>
            </a:r>
            <a:r>
              <a:rPr lang="en-US" sz="2300" dirty="0" smtClean="0"/>
              <a:t>relates </a:t>
            </a:r>
            <a:br>
              <a:rPr lang="en-US" sz="2300" dirty="0" smtClean="0"/>
            </a:br>
            <a:r>
              <a:rPr lang="en-US" sz="2300" dirty="0" smtClean="0"/>
              <a:t>to </a:t>
            </a:r>
            <a:r>
              <a:rPr lang="en-US" sz="2300" dirty="0"/>
              <a:t>the child’s experiences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or interests.</a:t>
            </a:r>
            <a:endParaRPr lang="en-US" sz="2300" dirty="0"/>
          </a:p>
          <a:p>
            <a:pPr marL="201168" indent="-164592">
              <a:spcBef>
                <a:spcPts val="1176"/>
              </a:spcBef>
            </a:pPr>
            <a:r>
              <a:rPr lang="en-US" sz="2300" b="1" dirty="0" smtClean="0"/>
              <a:t>R</a:t>
            </a:r>
            <a:r>
              <a:rPr lang="en-US" sz="2300" dirty="0" smtClean="0"/>
              <a:t>espond by adding a little </a:t>
            </a:r>
            <a:br>
              <a:rPr lang="en-US" sz="2300" dirty="0" smtClean="0"/>
            </a:br>
            <a:r>
              <a:rPr lang="en-US" sz="2300" dirty="0" smtClean="0"/>
              <a:t>more </a:t>
            </a:r>
            <a:r>
              <a:rPr lang="en-US" sz="2300" dirty="0"/>
              <a:t>to what the child </a:t>
            </a:r>
            <a:r>
              <a:rPr lang="en-US" sz="2300" dirty="0" smtClean="0"/>
              <a:t>says.</a:t>
            </a:r>
            <a:endParaRPr lang="en-US" sz="2300" dirty="0"/>
          </a:p>
          <a:p>
            <a:pPr marL="201168" indent="-164592">
              <a:spcBef>
                <a:spcPts val="1176"/>
              </a:spcBef>
            </a:pPr>
            <a:r>
              <a:rPr lang="en-US" sz="2300" dirty="0" smtClean="0"/>
              <a:t>Give </a:t>
            </a:r>
            <a:r>
              <a:rPr lang="en-US" sz="2300" dirty="0"/>
              <a:t>the child enough </a:t>
            </a:r>
            <a:r>
              <a:rPr lang="en-US" sz="2300" dirty="0" smtClean="0"/>
              <a:t>time </a:t>
            </a:r>
            <a:r>
              <a:rPr lang="en-US" sz="2300" dirty="0"/>
              <a:t>to </a:t>
            </a:r>
            <a:r>
              <a:rPr lang="en-US" sz="2300" dirty="0" smtClean="0"/>
              <a:t>respond.</a:t>
            </a:r>
            <a:endParaRPr lang="en-US" sz="2300" dirty="0"/>
          </a:p>
        </p:txBody>
      </p:sp>
      <p:pic>
        <p:nvPicPr>
          <p:cNvPr id="4" name="Picture 3" descr="midsizeImage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43200"/>
            <a:ext cx="35052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50" y="6238875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</a:p>
        </p:txBody>
      </p:sp>
    </p:spTree>
    <p:extLst>
      <p:ext uri="{BB962C8B-B14F-4D97-AF65-F5344CB8AC3E}">
        <p14:creationId xmlns:p14="http://schemas.microsoft.com/office/powerpoint/2010/main" val="165510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761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38399" y="1967641"/>
            <a:ext cx="6096001" cy="1689959"/>
          </a:xfrm>
          <a:prstGeom prst="rect">
            <a:avLst/>
          </a:prstGeom>
          <a:solidFill>
            <a:srgbClr val="FF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To learn the key elements and benefits of meaningful conversations with children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399" y="3810000"/>
            <a:ext cx="6096001" cy="1074578"/>
          </a:xfrm>
          <a:prstGeom prst="rect">
            <a:avLst/>
          </a:prstGeom>
          <a:solidFill>
            <a:srgbClr val="FF45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To understand basic strategies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399" y="5075580"/>
            <a:ext cx="6096001" cy="1180597"/>
          </a:xfrm>
          <a:prstGeom prst="rect">
            <a:avLst/>
          </a:prstGeom>
          <a:solidFill>
            <a:srgbClr val="8DC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To identify opportunities for conversations</a:t>
            </a:r>
          </a:p>
        </p:txBody>
      </p:sp>
      <p:pic>
        <p:nvPicPr>
          <p:cNvPr id="5" name="Picture 4" descr="Conversations_Objective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3654" r="2335"/>
          <a:stretch/>
        </p:blipFill>
        <p:spPr>
          <a:xfrm>
            <a:off x="600941" y="1969038"/>
            <a:ext cx="2060942" cy="1688561"/>
          </a:xfrm>
          <a:prstGeom prst="rect">
            <a:avLst/>
          </a:prstGeom>
        </p:spPr>
      </p:pic>
      <p:pic>
        <p:nvPicPr>
          <p:cNvPr id="6" name="Picture 5" descr="Reading group-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12121"/>
          <a:stretch/>
        </p:blipFill>
        <p:spPr>
          <a:xfrm>
            <a:off x="609600" y="5079930"/>
            <a:ext cx="2057400" cy="1178726"/>
          </a:xfrm>
          <a:prstGeom prst="rect">
            <a:avLst/>
          </a:prstGeom>
        </p:spPr>
      </p:pic>
      <p:pic>
        <p:nvPicPr>
          <p:cNvPr id="7" name="Picture 6" descr="Conversation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1" r="45" b="33927"/>
          <a:stretch/>
        </p:blipFill>
        <p:spPr>
          <a:xfrm>
            <a:off x="609600" y="3809947"/>
            <a:ext cx="2057400" cy="10798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667000" y="1905000"/>
            <a:ext cx="0" cy="449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9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BENEFITS FOR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1" cy="4572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dirty="0" smtClean="0"/>
              <a:t>Conversations help young children develop and learn new skills</a:t>
            </a:r>
            <a:r>
              <a:rPr lang="en-US" dirty="0"/>
              <a:t>:</a:t>
            </a:r>
            <a:endParaRPr lang="en-US" dirty="0" smtClean="0"/>
          </a:p>
          <a:p>
            <a:pPr marL="347472" indent="-256032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uild and extend children’s </a:t>
            </a:r>
            <a:r>
              <a:rPr lang="en-US" sz="2400" b="1" dirty="0" smtClean="0"/>
              <a:t>vocabulary</a:t>
            </a:r>
            <a:endParaRPr lang="en-US" sz="2400" dirty="0"/>
          </a:p>
          <a:p>
            <a:pPr marL="347472" indent="-256032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ssist children in learning how to communicate more </a:t>
            </a:r>
            <a:r>
              <a:rPr lang="en-US" sz="2400" b="1" dirty="0" smtClean="0"/>
              <a:t>clearly</a:t>
            </a:r>
            <a:r>
              <a:rPr lang="en-US" sz="2400" dirty="0" smtClean="0"/>
              <a:t> and </a:t>
            </a:r>
            <a:r>
              <a:rPr lang="en-US" sz="2400" b="1" dirty="0" smtClean="0"/>
              <a:t>accurately</a:t>
            </a:r>
            <a:endParaRPr lang="en-US" sz="2400" dirty="0" smtClean="0"/>
          </a:p>
          <a:p>
            <a:pPr marL="347472" indent="-256032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rovide opportunities to learn new</a:t>
            </a:r>
            <a:r>
              <a:rPr lang="en-US" sz="2400" b="1" dirty="0" smtClean="0"/>
              <a:t> concepts </a:t>
            </a:r>
            <a:br>
              <a:rPr lang="en-US" sz="2400" b="1" dirty="0" smtClean="0"/>
            </a:br>
            <a:r>
              <a:rPr lang="en-US" sz="2400" dirty="0" smtClean="0"/>
              <a:t>and </a:t>
            </a:r>
            <a:r>
              <a:rPr lang="en-US" sz="2400" b="1" dirty="0" smtClean="0"/>
              <a:t>skills</a:t>
            </a:r>
            <a:r>
              <a:rPr lang="en-US" sz="2400" dirty="0" smtClean="0"/>
              <a:t> </a:t>
            </a:r>
          </a:p>
          <a:p>
            <a:pPr marL="347472" indent="-256032">
              <a:spcBef>
                <a:spcPts val="1272"/>
              </a:spcBef>
              <a:buFont typeface="Arial" pitchFamily="34" charset="0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oster children’s ability to communicate their </a:t>
            </a:r>
            <a:r>
              <a:rPr lang="en-US" sz="2400" b="1" dirty="0" smtClean="0"/>
              <a:t>feelings</a:t>
            </a:r>
            <a:r>
              <a:rPr lang="en-US" sz="2400" dirty="0" smtClean="0"/>
              <a:t> and </a:t>
            </a:r>
            <a:r>
              <a:rPr lang="en-US" sz="2400" b="1" dirty="0" smtClean="0"/>
              <a:t>ideas</a:t>
            </a:r>
            <a:r>
              <a:rPr lang="en-US" sz="2400" dirty="0" smtClean="0"/>
              <a:t> verbally</a:t>
            </a:r>
          </a:p>
        </p:txBody>
      </p:sp>
    </p:spTree>
    <p:extLst>
      <p:ext uri="{BB962C8B-B14F-4D97-AF65-F5344CB8AC3E}">
        <p14:creationId xmlns:p14="http://schemas.microsoft.com/office/powerpoint/2010/main" val="307279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…AND BENEFITS FOR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352520" cy="4525963"/>
          </a:xfrm>
        </p:spPr>
        <p:txBody>
          <a:bodyPr>
            <a:normAutofit/>
          </a:bodyPr>
          <a:lstStyle/>
          <a:p>
            <a:pPr marL="347472">
              <a:spcBef>
                <a:spcPts val="1200"/>
              </a:spcBef>
            </a:pPr>
            <a:r>
              <a:rPr lang="en-US" dirty="0" smtClean="0"/>
              <a:t>Conversations build </a:t>
            </a:r>
            <a:r>
              <a:rPr lang="en-US" dirty="0"/>
              <a:t>positive relationships between </a:t>
            </a:r>
            <a:r>
              <a:rPr lang="en-US" dirty="0" smtClean="0"/>
              <a:t>children and teachers.</a:t>
            </a:r>
          </a:p>
          <a:p>
            <a:pPr marL="347472">
              <a:spcBef>
                <a:spcPts val="1200"/>
              </a:spcBef>
            </a:pPr>
            <a:r>
              <a:rPr lang="en-US" dirty="0" smtClean="0"/>
              <a:t>Conversations support curriculum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/>
              <a:t>assessment. </a:t>
            </a:r>
            <a:r>
              <a:rPr lang="en-US" dirty="0" smtClean="0"/>
              <a:t>They:</a:t>
            </a:r>
            <a:r>
              <a:rPr lang="en-US" dirty="0" smtClean="0"/>
              <a:t> </a:t>
            </a:r>
            <a:endParaRPr lang="en-US" dirty="0" smtClean="0"/>
          </a:p>
          <a:p>
            <a:pPr lvl="1">
              <a:spcBef>
                <a:spcPts val="1176"/>
              </a:spcBef>
            </a:pPr>
            <a:r>
              <a:rPr lang="en-US" sz="2400" smtClean="0"/>
              <a:t>Assess</a:t>
            </a:r>
            <a:r>
              <a:rPr lang="en-US" sz="2400" smtClean="0"/>
              <a:t> </a:t>
            </a:r>
            <a:r>
              <a:rPr lang="en-US" sz="2400" dirty="0" smtClean="0"/>
              <a:t>what children already know</a:t>
            </a:r>
          </a:p>
          <a:p>
            <a:pPr lvl="1">
              <a:spcBef>
                <a:spcPts val="1176"/>
              </a:spcBef>
            </a:pPr>
            <a:r>
              <a:rPr lang="en-US" sz="2400" dirty="0" smtClean="0"/>
              <a:t>Determine what children</a:t>
            </a:r>
            <a:r>
              <a:rPr lang="en-US" sz="2400" dirty="0" smtClean="0"/>
              <a:t> </a:t>
            </a:r>
            <a:r>
              <a:rPr lang="en-US" sz="2400" dirty="0" smtClean="0"/>
              <a:t>are ready to learn next</a:t>
            </a:r>
          </a:p>
          <a:p>
            <a:pPr lvl="1">
              <a:spcBef>
                <a:spcPts val="1176"/>
              </a:spcBef>
            </a:pPr>
            <a:r>
              <a:rPr lang="en-US" sz="2400" dirty="0" smtClean="0"/>
              <a:t>Monitor h</a:t>
            </a:r>
            <a:r>
              <a:rPr lang="en-US" sz="2400" dirty="0" smtClean="0"/>
              <a:t>ow </a:t>
            </a:r>
            <a:r>
              <a:rPr lang="en-US" sz="2400" dirty="0" smtClean="0"/>
              <a:t>well </a:t>
            </a:r>
            <a:r>
              <a:rPr lang="en-US" sz="2400" dirty="0" smtClean="0"/>
              <a:t>children</a:t>
            </a:r>
            <a:r>
              <a:rPr lang="en-US" sz="2400" dirty="0" smtClean="0"/>
              <a:t> </a:t>
            </a:r>
            <a:r>
              <a:rPr lang="en-US" sz="2400" dirty="0" smtClean="0"/>
              <a:t>are learning new </a:t>
            </a:r>
            <a:r>
              <a:rPr lang="en-US" sz="2400" dirty="0" smtClean="0"/>
              <a:t>skills.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7046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CONVERSATION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1471"/>
            <a:ext cx="8077200" cy="460552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In meaningful conversations with young children, teachers:</a:t>
            </a:r>
          </a:p>
          <a:p>
            <a:pPr marL="45720" indent="0">
              <a:buNone/>
            </a:pPr>
            <a:endParaRPr lang="en-US" sz="1200" dirty="0" smtClean="0"/>
          </a:p>
          <a:p>
            <a:pPr marL="329184" indent="-237744">
              <a:spcBef>
                <a:spcPts val="1176"/>
              </a:spcBef>
            </a:pPr>
            <a:r>
              <a:rPr lang="en-US" sz="2400" dirty="0" smtClean="0"/>
              <a:t>Listen actively </a:t>
            </a:r>
            <a:r>
              <a:rPr lang="en-US" sz="2400" dirty="0"/>
              <a:t>to </a:t>
            </a:r>
            <a:r>
              <a:rPr lang="en-US" sz="2400" dirty="0" smtClean="0"/>
              <a:t>what a child says.</a:t>
            </a:r>
            <a:endParaRPr lang="en-US" sz="800" dirty="0" smtClean="0"/>
          </a:p>
          <a:p>
            <a:pPr marL="329184" indent="-237744">
              <a:spcBef>
                <a:spcPts val="1176"/>
              </a:spcBef>
            </a:pPr>
            <a:r>
              <a:rPr lang="en-US" sz="2400" dirty="0"/>
              <a:t>G</a:t>
            </a:r>
            <a:r>
              <a:rPr lang="en-US" sz="2400" dirty="0" smtClean="0"/>
              <a:t>et on the child’s physical level.</a:t>
            </a:r>
            <a:endParaRPr lang="en-US" sz="800" dirty="0" smtClean="0"/>
          </a:p>
          <a:p>
            <a:pPr marL="329184" indent="-237744">
              <a:spcBef>
                <a:spcPts val="1176"/>
              </a:spcBef>
            </a:pPr>
            <a:r>
              <a:rPr lang="en-US" sz="2400" dirty="0" smtClean="0"/>
              <a:t>Match the tone and feelings of the conversation </a:t>
            </a:r>
            <a:br>
              <a:rPr lang="en-US" sz="2400" dirty="0" smtClean="0"/>
            </a:br>
            <a:r>
              <a:rPr lang="en-US" sz="2400" dirty="0" smtClean="0"/>
              <a:t>to </a:t>
            </a:r>
            <a:r>
              <a:rPr lang="en-US" sz="2400" dirty="0"/>
              <a:t>a</a:t>
            </a:r>
            <a:r>
              <a:rPr lang="en-US" sz="2400" dirty="0" smtClean="0"/>
              <a:t> child’s emotions.</a:t>
            </a:r>
            <a:endParaRPr lang="en-US" sz="900" dirty="0" smtClean="0"/>
          </a:p>
          <a:p>
            <a:pPr marL="329184" indent="-237744">
              <a:spcBef>
                <a:spcPts val="1176"/>
              </a:spcBef>
            </a:pPr>
            <a:r>
              <a:rPr lang="en-US" sz="2400" dirty="0" smtClean="0"/>
              <a:t>Promote multiple, reciprocal, back-and-forth </a:t>
            </a:r>
            <a:br>
              <a:rPr lang="en-US" sz="2400" dirty="0" smtClean="0"/>
            </a:br>
            <a:r>
              <a:rPr lang="en-US" sz="2400" dirty="0" smtClean="0"/>
              <a:t>verbal exchanges.</a:t>
            </a:r>
          </a:p>
        </p:txBody>
      </p:sp>
    </p:spTree>
    <p:extLst>
      <p:ext uri="{BB962C8B-B14F-4D97-AF65-F5344CB8AC3E}">
        <p14:creationId xmlns:p14="http://schemas.microsoft.com/office/powerpoint/2010/main" val="319041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7924800" cy="76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smtClean="0"/>
              <a:t>Adapted </a:t>
            </a:r>
            <a:r>
              <a:rPr lang="en-US" sz="900" dirty="0"/>
              <a:t>with permission.</a:t>
            </a:r>
          </a:p>
          <a:p>
            <a:pPr marL="0" indent="0">
              <a:buNone/>
            </a:pPr>
            <a:r>
              <a:rPr lang="en-US" sz="900" dirty="0"/>
              <a:t>Cole, K., Maddox., M., Notari-Syverson, A., &amp; Lim, Y.S. (2006). Language is the key: Video programs for building language and literacy in early childhood. Seattle, WA: Washington Learning Systems.</a:t>
            </a:r>
          </a:p>
          <a:p>
            <a:pPr marL="0" indent="0">
              <a:buNone/>
            </a:pPr>
            <a:r>
              <a:rPr lang="en-US" sz="900" i="1" dirty="0" err="1" smtClean="0"/>
              <a:t>StoryQUEST</a:t>
            </a:r>
            <a:r>
              <a:rPr lang="en-US" sz="900" i="1" dirty="0"/>
              <a:t>: Celebrating beginning language and literacy, first year annual report</a:t>
            </a:r>
            <a:r>
              <a:rPr lang="en-US" sz="900" dirty="0"/>
              <a:t>. (April, 2004). Unpublished report, California Institute on Human Services, Sonoma State University, Rohnert Park, CA. </a:t>
            </a:r>
          </a:p>
          <a:p>
            <a:pPr marL="0" indent="0">
              <a:buNone/>
            </a:pPr>
            <a:endParaRPr lang="en-US" sz="9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981200"/>
            <a:ext cx="3962401" cy="331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6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enturyGothic-Bold"/>
              <a:buChar char="–"/>
              <a:defRPr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CenturyGothic-Bold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3600" b="1" dirty="0" smtClean="0">
                <a:solidFill>
                  <a:srgbClr val="005DAA"/>
                </a:solidFill>
                <a:latin typeface="Century Gothic"/>
                <a:cs typeface="Century Gothic"/>
              </a:rPr>
              <a:t> C. A. R.: </a:t>
            </a:r>
          </a:p>
          <a:p>
            <a:pPr marL="548640" indent="-237744"/>
            <a:r>
              <a:rPr lang="en-US" sz="3600" b="1" dirty="0" smtClean="0">
                <a:solidFill>
                  <a:srgbClr val="005DAA"/>
                </a:solidFill>
                <a:latin typeface="Century Gothic"/>
                <a:cs typeface="Century Gothic"/>
              </a:rPr>
              <a:t>Comment </a:t>
            </a:r>
          </a:p>
          <a:p>
            <a:pPr marL="548640" indent="-237744"/>
            <a:r>
              <a:rPr lang="en-US" sz="3600" b="1" dirty="0" smtClean="0">
                <a:solidFill>
                  <a:srgbClr val="005DAA"/>
                </a:solidFill>
                <a:latin typeface="Century Gothic"/>
                <a:cs typeface="Century Gothic"/>
              </a:rPr>
              <a:t>Ask </a:t>
            </a:r>
          </a:p>
          <a:p>
            <a:pPr marL="548640" indent="-237744"/>
            <a:r>
              <a:rPr lang="en-US" sz="3600" b="1" dirty="0" smtClean="0">
                <a:solidFill>
                  <a:srgbClr val="005DAA"/>
                </a:solidFill>
                <a:latin typeface="Century Gothic"/>
                <a:cs typeface="Century Gothic"/>
              </a:rPr>
              <a:t>Respond</a:t>
            </a:r>
          </a:p>
        </p:txBody>
      </p:sp>
      <p:pic>
        <p:nvPicPr>
          <p:cNvPr id="4" name="Picture 3" descr="an image of CAR&#10;Comment and wait, or&#10;Ask a squstion and wait, or&#10;Respond by adding a little more and wai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3505200" cy="2906751"/>
          </a:xfrm>
          <a:prstGeom prst="rect">
            <a:avLst/>
          </a:prstGeom>
          <a:solidFill>
            <a:schemeClr val="bg1"/>
          </a:solidFill>
          <a:ln>
            <a:solidFill>
              <a:srgbClr val="005DAA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9332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CONVERSATION TIME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434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sz="3500" dirty="0" smtClean="0"/>
              <a:t>Routine times that easily elicit conversations:</a:t>
            </a:r>
            <a:endParaRPr lang="en-US" sz="1200" dirty="0" smtClean="0"/>
          </a:p>
          <a:p>
            <a:pPr marL="420624" indent="-237744">
              <a:spcBef>
                <a:spcPts val="1176"/>
              </a:spcBef>
            </a:pPr>
            <a:r>
              <a:rPr lang="en-US" sz="2400" dirty="0" smtClean="0"/>
              <a:t>Arrival and departure</a:t>
            </a:r>
            <a:endParaRPr lang="en-US" sz="2400" dirty="0"/>
          </a:p>
          <a:p>
            <a:pPr marL="420624" indent="-237744">
              <a:spcBef>
                <a:spcPts val="1176"/>
              </a:spcBef>
            </a:pPr>
            <a:r>
              <a:rPr lang="en-US" sz="2400" dirty="0" smtClean="0"/>
              <a:t>Times of extended play</a:t>
            </a:r>
            <a:endParaRPr lang="en-US" sz="2400" dirty="0"/>
          </a:p>
          <a:p>
            <a:pPr marL="420624" indent="-237744">
              <a:spcBef>
                <a:spcPts val="1176"/>
              </a:spcBef>
            </a:pPr>
            <a:r>
              <a:rPr lang="en-US" sz="2400" dirty="0" smtClean="0"/>
              <a:t>Meal and snack times</a:t>
            </a:r>
            <a:endParaRPr lang="en-US" sz="2400" dirty="0"/>
          </a:p>
          <a:p>
            <a:pPr marL="420624" indent="-237744">
              <a:spcBef>
                <a:spcPts val="1176"/>
              </a:spcBef>
            </a:pPr>
            <a:r>
              <a:rPr lang="en-US" sz="2400" dirty="0" smtClean="0"/>
              <a:t>Small group activities</a:t>
            </a:r>
            <a:endParaRPr lang="en-US" sz="2400" dirty="0"/>
          </a:p>
          <a:p>
            <a:pPr marL="420624" indent="-237744">
              <a:spcBef>
                <a:spcPts val="1176"/>
              </a:spcBef>
            </a:pPr>
            <a:r>
              <a:rPr lang="en-US" sz="2400" dirty="0" smtClean="0"/>
              <a:t>Transitions</a:t>
            </a:r>
          </a:p>
          <a:p>
            <a:pPr marL="354330" indent="-171450"/>
            <a:endParaRPr lang="en-US" sz="900" dirty="0" smtClean="0"/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3" name="Picture 2" descr="dramatic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667000"/>
            <a:ext cx="2184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versations-With-Children-Montag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Macintosh PowerPoint</Application>
  <PresentationFormat>On-screen Show (4:3)</PresentationFormat>
  <Paragraphs>79</Paragraphs>
  <Slides>14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Powerpoint_template</vt:lpstr>
      <vt:lpstr> LANGUAGE MODELING AND CONVERSATIONS:  ENGAGING CHILDREN  IN CONVERSATIONS</vt:lpstr>
      <vt:lpstr>FRAMEWORK FOR EFFECTIVE PRACTICE  SUPPORTING SCHOOL READINESS FOR ALL CHILDREN</vt:lpstr>
      <vt:lpstr>OBJECTIVES</vt:lpstr>
      <vt:lpstr>BENEFITS FOR CHILDREN</vt:lpstr>
      <vt:lpstr>…AND BENEFITS FOR TEACHERS</vt:lpstr>
      <vt:lpstr>KEY CONVERSATION ELEMENTS</vt:lpstr>
      <vt:lpstr>PROMOTING CONVERSATIONS</vt:lpstr>
      <vt:lpstr>CONVERSATION TIME</vt:lpstr>
      <vt:lpstr>PowerPoint Presentation</vt:lpstr>
      <vt:lpstr>VIDEO REVIEW</vt:lpstr>
      <vt:lpstr>REMEMBER!</vt:lpstr>
      <vt:lpstr>NOW IT’S YOUR TURN!</vt:lpstr>
      <vt:lpstr>NOW IT’S YOUR TURN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2012-01-31T02:58:44Z</dcterms:created>
  <dcterms:modified xsi:type="dcterms:W3CDTF">2012-09-05T23:57:50Z</dcterms:modified>
  <cp:contentStatus/>
</cp:coreProperties>
</file>