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89" r:id="rId2"/>
    <p:sldId id="290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34" d="100"/>
          <a:sy n="134" d="100"/>
        </p:scale>
        <p:origin x="-3168" y="-1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8E08A-FF39-4C4F-8625-C05A5B39FDB2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CF638-6B5E-2B47-92FC-9FC33315E4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174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A43F9-656E-C24B-B584-DFD3972DBE4B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9A1A74-EDD3-FB4B-B5EA-13171233F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10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124201" y="2880313"/>
            <a:ext cx="5829994" cy="103065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3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14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66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31983" y="5584015"/>
            <a:ext cx="847773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For more Information, contact us at: </a:t>
            </a:r>
            <a:r>
              <a:rPr lang="en-US" sz="1400" b="1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NCQTL@UW.EDU </a:t>
            </a:r>
            <a:r>
              <a:rPr lang="en-US" sz="14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or 877-731-0764</a:t>
            </a:r>
          </a:p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This document was prepared under Grant #90HC0002 for the U.S. Department of Health and Human Services, </a:t>
            </a:r>
            <a:b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</a:br>
            <a:r>
              <a:rPr lang="en-US" sz="900" b="0" i="0" u="none" strike="noStrike" kern="1200" baseline="0" dirty="0" smtClean="0">
                <a:solidFill>
                  <a:schemeClr val="tx1"/>
                </a:solidFill>
                <a:latin typeface="Century Gothic"/>
                <a:ea typeface="+mn-ea"/>
                <a:cs typeface="Century Gothic"/>
              </a:rPr>
              <a:t>Administration for Children and Families, Office of Head Start, by the National Center on Quality Teaching and Learning.</a:t>
            </a:r>
          </a:p>
          <a:p>
            <a:pPr marL="0">
              <a:spcBef>
                <a:spcPts val="600"/>
              </a:spcBef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649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052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45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5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792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576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1792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576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3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88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9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1984" y="457200"/>
            <a:ext cx="84777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83" y="1830387"/>
            <a:ext cx="84777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C453A-6B12-3E4E-8E5B-4BFBFD851DC7}" type="datetimeFigureOut">
              <a:rPr lang="en-US" smtClean="0"/>
              <a:t>6/25/13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53842-EB21-0F45-9793-2440898716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604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 cap="all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Say </a:t>
            </a:r>
            <a:r>
              <a:rPr lang="en-US" sz="4800" b="1" dirty="0" smtClean="0">
                <a:solidFill>
                  <a:schemeClr val="accent6"/>
                </a:solidFill>
              </a:rPr>
              <a:t>H</a:t>
            </a:r>
            <a:r>
              <a:rPr lang="en-US" sz="4800" b="1" dirty="0" smtClean="0">
                <a:solidFill>
                  <a:schemeClr val="accent2"/>
                </a:solidFill>
              </a:rPr>
              <a:t>E</a:t>
            </a:r>
            <a:r>
              <a:rPr lang="en-US" sz="4800" b="1" dirty="0" smtClean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8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800" b="1" dirty="0" smtClean="0">
                <a:solidFill>
                  <a:schemeClr val="accent1"/>
                </a:solidFill>
              </a:rPr>
              <a:t>O </a:t>
            </a:r>
            <a:r>
              <a:rPr lang="es-MX" sz="4800" b="1" dirty="0" smtClean="0">
                <a:solidFill>
                  <a:schemeClr val="accent1"/>
                </a:solidFill>
              </a:rPr>
              <a:t>[</a:t>
            </a:r>
            <a:r>
              <a:rPr lang="es-MX" dirty="0" smtClean="0"/>
              <a:t>diga </a:t>
            </a:r>
            <a:r>
              <a:rPr lang="es-MX" sz="4800" b="1" dirty="0" smtClean="0">
                <a:solidFill>
                  <a:schemeClr val="accent6"/>
                </a:solidFill>
              </a:rPr>
              <a:t>H</a:t>
            </a:r>
            <a:r>
              <a:rPr lang="es-MX" sz="4800" b="1" dirty="0" smtClean="0">
                <a:solidFill>
                  <a:schemeClr val="accent2"/>
                </a:solidFill>
              </a:rPr>
              <a:t>O</a:t>
            </a:r>
            <a:r>
              <a:rPr lang="es-MX" sz="48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s-MX" sz="4800" b="1" dirty="0" smtClean="0">
                <a:solidFill>
                  <a:schemeClr val="accent1"/>
                </a:solidFill>
              </a:rPr>
              <a:t>A</a:t>
            </a:r>
            <a:r>
              <a:rPr lang="es-MX" sz="4800" b="1" dirty="0" smtClean="0">
                <a:solidFill>
                  <a:schemeClr val="accent1"/>
                </a:solidFill>
              </a:rPr>
              <a:t>]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74" y="1996417"/>
            <a:ext cx="4975754" cy="4300065"/>
          </a:xfrm>
        </p:spPr>
        <p:txBody>
          <a:bodyPr>
            <a:normAutofit fontScale="92500"/>
          </a:bodyPr>
          <a:lstStyle/>
          <a:p>
            <a:r>
              <a:rPr lang="es-MX" sz="3600" b="1" dirty="0" smtClean="0">
                <a:solidFill>
                  <a:schemeClr val="accent6"/>
                </a:solidFill>
              </a:rPr>
              <a:t>H</a:t>
            </a:r>
            <a:r>
              <a:rPr lang="es-MX" sz="2800" dirty="0" smtClean="0"/>
              <a:t>	(</a:t>
            </a:r>
            <a:r>
              <a:rPr lang="es-MX" sz="2800" dirty="0" smtClean="0"/>
              <a:t>Tenga conversaciones)</a:t>
            </a:r>
          </a:p>
          <a:p>
            <a:r>
              <a:rPr lang="es-MX" sz="3600" b="1" dirty="0" smtClean="0">
                <a:solidFill>
                  <a:schemeClr val="accent2"/>
                </a:solidFill>
              </a:rPr>
              <a:t>E	</a:t>
            </a:r>
            <a:r>
              <a:rPr lang="es-MX" sz="2800" dirty="0" smtClean="0"/>
              <a:t>(</a:t>
            </a:r>
            <a:r>
              <a:rPr lang="es-MX" sz="2800" dirty="0" smtClean="0"/>
              <a:t>Extiéndase a mayor   </a:t>
            </a:r>
          </a:p>
          <a:p>
            <a:pPr marL="0" indent="0">
              <a:buNone/>
            </a:pPr>
            <a:r>
              <a:rPr lang="es-MX" sz="2800" dirty="0" smtClean="0"/>
              <a:t>           profundidad)</a:t>
            </a:r>
            <a:endParaRPr lang="es-MX" sz="2800" b="1" dirty="0" smtClean="0"/>
          </a:p>
          <a:p>
            <a:r>
              <a:rPr lang="es-MX" sz="3600" b="1" dirty="0" smtClean="0">
                <a:solidFill>
                  <a:schemeClr val="accent4">
                    <a:lumMod val="75000"/>
                  </a:schemeClr>
                </a:solidFill>
              </a:rPr>
              <a:t>L	</a:t>
            </a:r>
            <a:r>
              <a:rPr lang="es-MX" sz="2800" dirty="0" smtClean="0"/>
              <a:t>(</a:t>
            </a:r>
            <a:r>
              <a:rPr lang="es-MX" sz="2800" dirty="0" smtClean="0"/>
              <a:t>Escuche y haga </a:t>
            </a:r>
            <a:br>
              <a:rPr lang="es-MX" sz="2800" dirty="0" smtClean="0"/>
            </a:br>
            <a:r>
              <a:rPr lang="es-MX" sz="2800" dirty="0" smtClean="0"/>
              <a:t>       preguntas)</a:t>
            </a:r>
          </a:p>
          <a:p>
            <a:r>
              <a:rPr lang="es-MX" sz="3600" b="1" dirty="0" smtClean="0">
                <a:solidFill>
                  <a:schemeClr val="accent3">
                    <a:lumMod val="75000"/>
                  </a:schemeClr>
                </a:solidFill>
              </a:rPr>
              <a:t>L	</a:t>
            </a:r>
            <a:r>
              <a:rPr lang="es-MX" sz="2800" dirty="0" smtClean="0"/>
              <a:t>(</a:t>
            </a:r>
            <a:r>
              <a:rPr lang="es-MX" sz="2800" dirty="0" smtClean="0"/>
              <a:t>Escuche y expanda)</a:t>
            </a:r>
          </a:p>
          <a:p>
            <a:r>
              <a:rPr lang="es-MX" sz="3600" b="1" dirty="0" smtClean="0">
                <a:solidFill>
                  <a:schemeClr val="accent1"/>
                </a:solidFill>
              </a:rPr>
              <a:t>O	</a:t>
            </a:r>
            <a:r>
              <a:rPr lang="es-MX" sz="2800" dirty="0" smtClean="0"/>
              <a:t>(</a:t>
            </a:r>
            <a:r>
              <a:rPr lang="es-MX" sz="2800" dirty="0" smtClean="0"/>
              <a:t>Ofrezca palabras </a:t>
            </a:r>
            <a:br>
              <a:rPr lang="es-MX" sz="2800" dirty="0" smtClean="0"/>
            </a:br>
            <a:r>
              <a:rPr lang="es-MX" sz="2800" dirty="0" smtClean="0"/>
              <a:t>        nuevas)</a:t>
            </a:r>
            <a:endParaRPr lang="es-MX" sz="2800" dirty="0"/>
          </a:p>
        </p:txBody>
      </p:sp>
      <p:pic>
        <p:nvPicPr>
          <p:cNvPr id="6" name="Picture 5" descr="h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51158" y="3647110"/>
            <a:ext cx="1602906" cy="2375828"/>
          </a:xfrm>
          <a:prstGeom prst="rect">
            <a:avLst/>
          </a:prstGeom>
        </p:spPr>
      </p:pic>
      <p:pic>
        <p:nvPicPr>
          <p:cNvPr id="7" name="Picture 6" descr="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76" y="3647110"/>
            <a:ext cx="1422072" cy="23910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990161" y="2468460"/>
            <a:ext cx="2063450" cy="905461"/>
          </a:xfrm>
          <a:prstGeom prst="wedgeRoundRectCallout">
            <a:avLst>
              <a:gd name="adj1" fmla="val 33800"/>
              <a:gd name="adj2" fmla="val 91198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38382" y="2531349"/>
            <a:ext cx="181522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</a:rPr>
              <a:t>H</a:t>
            </a:r>
            <a:r>
              <a:rPr lang="en-US" sz="4400" b="1" dirty="0">
                <a:solidFill>
                  <a:schemeClr val="accent2"/>
                </a:solidFill>
              </a:rPr>
              <a:t>E</a:t>
            </a:r>
            <a:r>
              <a:rPr lang="en-US" sz="4400" b="1" dirty="0">
                <a:solidFill>
                  <a:schemeClr val="accent4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n-US" sz="4400" b="1" dirty="0">
                <a:solidFill>
                  <a:schemeClr val="accent1"/>
                </a:solidFill>
              </a:rPr>
              <a:t>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490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Diga </a:t>
            </a:r>
            <a:r>
              <a:rPr lang="es-MX" sz="4800" b="1" dirty="0" smtClean="0">
                <a:solidFill>
                  <a:schemeClr val="accent6"/>
                </a:solidFill>
              </a:rPr>
              <a:t>H</a:t>
            </a:r>
            <a:r>
              <a:rPr lang="es-MX" sz="4800" b="1" dirty="0" smtClean="0">
                <a:solidFill>
                  <a:schemeClr val="accent2"/>
                </a:solidFill>
              </a:rPr>
              <a:t>O</a:t>
            </a:r>
            <a:r>
              <a:rPr lang="es-MX" sz="4800" b="1" dirty="0" smtClean="0">
                <a:solidFill>
                  <a:schemeClr val="accent3">
                    <a:lumMod val="75000"/>
                  </a:schemeClr>
                </a:solidFill>
              </a:rPr>
              <a:t>L</a:t>
            </a:r>
            <a:r>
              <a:rPr lang="es-MX" sz="4800" b="1" dirty="0" smtClean="0">
                <a:solidFill>
                  <a:schemeClr val="accent1"/>
                </a:solidFill>
              </a:rPr>
              <a:t>A</a:t>
            </a:r>
            <a:endParaRPr lang="es-MX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089" y="2028814"/>
            <a:ext cx="4783057" cy="4300065"/>
          </a:xfrm>
        </p:spPr>
        <p:txBody>
          <a:bodyPr>
            <a:normAutofit fontScale="92500"/>
          </a:bodyPr>
          <a:lstStyle/>
          <a:p>
            <a:r>
              <a:rPr lang="es-MX" sz="3600" b="1" dirty="0" smtClean="0">
                <a:solidFill>
                  <a:schemeClr val="accent6"/>
                </a:solidFill>
              </a:rPr>
              <a:t>H</a:t>
            </a:r>
            <a:r>
              <a:rPr lang="es-MX" sz="2800" dirty="0" smtClean="0"/>
              <a:t> aga el propósito de tener conversaciones</a:t>
            </a:r>
          </a:p>
          <a:p>
            <a:r>
              <a:rPr lang="es-MX" sz="3600" b="1" dirty="0" smtClean="0">
                <a:solidFill>
                  <a:schemeClr val="accent2"/>
                </a:solidFill>
              </a:rPr>
              <a:t>O </a:t>
            </a:r>
            <a:r>
              <a:rPr lang="es-MX" sz="2800" dirty="0" smtClean="0"/>
              <a:t>iga y escuche al niño con mucha atención y haga preguntas</a:t>
            </a:r>
            <a:endParaRPr lang="es-MX" sz="2800" b="1" dirty="0" smtClean="0"/>
          </a:p>
          <a:p>
            <a:r>
              <a:rPr lang="es-MX" sz="3600" b="1" dirty="0" smtClean="0">
                <a:solidFill>
                  <a:schemeClr val="accent3">
                    <a:lumMod val="75000"/>
                  </a:schemeClr>
                </a:solidFill>
              </a:rPr>
              <a:t>L </a:t>
            </a:r>
            <a:r>
              <a:rPr lang="es-MX" sz="2800" dirty="0" smtClean="0"/>
              <a:t>leve la conversación a mayor profundidad y extensión </a:t>
            </a:r>
          </a:p>
          <a:p>
            <a:r>
              <a:rPr lang="es-MX" sz="2800" b="1" dirty="0" smtClean="0">
                <a:solidFill>
                  <a:schemeClr val="accent1"/>
                </a:solidFill>
              </a:rPr>
              <a:t>A </a:t>
            </a:r>
            <a:r>
              <a:rPr lang="es-MX" sz="2800" dirty="0" smtClean="0"/>
              <a:t>ñada palabras nuevas</a:t>
            </a:r>
            <a:endParaRPr lang="es-MX" sz="2800" dirty="0"/>
          </a:p>
        </p:txBody>
      </p:sp>
      <p:pic>
        <p:nvPicPr>
          <p:cNvPr id="6" name="Picture 5" descr="hi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26982" y="3666051"/>
            <a:ext cx="1602906" cy="2375828"/>
          </a:xfrm>
          <a:prstGeom prst="rect">
            <a:avLst/>
          </a:prstGeom>
        </p:spPr>
      </p:pic>
      <p:pic>
        <p:nvPicPr>
          <p:cNvPr id="7" name="Picture 6" descr="hi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72" y="3666051"/>
            <a:ext cx="1422072" cy="239109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5838511" y="2603649"/>
            <a:ext cx="2058092" cy="913415"/>
          </a:xfrm>
          <a:prstGeom prst="wedgeRoundRectCallout">
            <a:avLst>
              <a:gd name="adj1" fmla="val 37755"/>
              <a:gd name="adj2" fmla="val 79238"/>
              <a:gd name="adj3" fmla="val 16667"/>
            </a:avLst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26054" y="2660511"/>
            <a:ext cx="1802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4400" b="1" dirty="0" smtClean="0">
                <a:solidFill>
                  <a:schemeClr val="accent6"/>
                </a:solidFill>
                <a:latin typeface="Century Gothic"/>
                <a:cs typeface="Century Gothic"/>
              </a:rPr>
              <a:t>H</a:t>
            </a:r>
            <a:r>
              <a:rPr lang="es-MX" sz="4400" b="1" dirty="0" smtClean="0">
                <a:solidFill>
                  <a:schemeClr val="accent2"/>
                </a:solidFill>
                <a:latin typeface="Century Gothic"/>
                <a:cs typeface="Century Gothic"/>
              </a:rPr>
              <a:t>O</a:t>
            </a:r>
            <a:r>
              <a:rPr lang="es-MX" sz="4400" b="1" dirty="0" smtClean="0">
                <a:solidFill>
                  <a:schemeClr val="accent3">
                    <a:lumMod val="75000"/>
                  </a:schemeClr>
                </a:solidFill>
                <a:latin typeface="Century Gothic"/>
                <a:cs typeface="Century Gothic"/>
              </a:rPr>
              <a:t>L</a:t>
            </a:r>
            <a:r>
              <a:rPr lang="es-MX" sz="4400" b="1" dirty="0" smtClean="0">
                <a:solidFill>
                  <a:schemeClr val="accent1"/>
                </a:solidFill>
                <a:latin typeface="Century Gothic"/>
                <a:cs typeface="Century Gothic"/>
              </a:rPr>
              <a:t>A</a:t>
            </a:r>
            <a:endParaRPr lang="es-MX" sz="24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60178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Say HELLO [diga HOLA]</vt:lpstr>
      <vt:lpstr>Diga HOLA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2012-01-31T02:59:22Z</dcterms:created>
  <dcterms:modified xsi:type="dcterms:W3CDTF">2013-06-25T17:50:27Z</dcterms:modified>
</cp:coreProperties>
</file>