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7" r:id="rId2"/>
    <p:sldId id="276" r:id="rId3"/>
    <p:sldId id="259" r:id="rId4"/>
    <p:sldId id="261" r:id="rId5"/>
    <p:sldId id="263" r:id="rId6"/>
    <p:sldId id="265" r:id="rId7"/>
    <p:sldId id="266" r:id="rId8"/>
    <p:sldId id="267" r:id="rId9"/>
    <p:sldId id="264" r:id="rId10"/>
    <p:sldId id="269" r:id="rId11"/>
    <p:sldId id="270" r:id="rId12"/>
    <p:sldId id="273" r:id="rId13"/>
    <p:sldId id="271" r:id="rId14"/>
    <p:sldId id="272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  <p:cmAuthor id="2" name="Tamarack O'Donnell" initials="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33C"/>
    <a:srgbClr val="31859C"/>
    <a:srgbClr val="376092"/>
    <a:srgbClr val="CAA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61" d="100"/>
          <a:sy n="161" d="100"/>
        </p:scale>
        <p:origin x="-256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5:55:04.033" idx="4">
    <p:pos x="10" y="10"/>
    <p:text>change "correspond to sizeable units of time" to:
Correspond to concrete units of time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5:53:03.355" idx="3">
    <p:pos x="10" y="10"/>
    <p:text>replace "concept of time" with:
Sufficient time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6:08:19.964" idx="2">
    <p:pos x="10" y="10"/>
    <p:text>
replace "modeling" with:
Provide model
the word "model" should start with a lower case 'm' and be underlined
delete "for following routines"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5:50:43.597" idx="1">
    <p:pos x="10" y="10"/>
    <p:text>Make all text size in red box consistent
Change "Help to create a safe and fun environment" to:
Promote a safe and fun environment.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61B8E-B0D5-4CDC-9813-2FA0BC3D95D5}" type="datetimeFigureOut">
              <a:rPr lang="en-US" smtClean="0"/>
              <a:t>8/7/13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B2435-DE0B-42AE-BBD5-5BFD3DEAD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6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B2435-DE0B-42AE-BBD5-5BFD3DEAD7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96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0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8/7/13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98113" y="2889440"/>
            <a:ext cx="5859471" cy="1176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 cap="all">
                <a:solidFill>
                  <a:schemeClr val="bg1">
                    <a:lumMod val="9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900" dirty="0" smtClean="0"/>
              <a:t>Managing the classroom: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Schedules and Routines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3207" y="3785974"/>
            <a:ext cx="585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/>
                <a:cs typeface="Century Gothic"/>
              </a:rPr>
              <a:t>Supporting Quality Teaching and Learning in AI/AN Head Start Classrooms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729615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Teaching the schedule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608" y="1995772"/>
            <a:ext cx="4937866" cy="4360578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2800" dirty="0" smtClean="0"/>
              <a:t>Post the schedule.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2800" dirty="0" smtClean="0"/>
              <a:t>Follow the schedule consistently.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2800" dirty="0" smtClean="0"/>
              <a:t>Teach the schedule so </a:t>
            </a:r>
            <a:br>
              <a:rPr lang="en-US" sz="2800" dirty="0" smtClean="0"/>
            </a:br>
            <a:r>
              <a:rPr lang="en-US" sz="2800" dirty="0" smtClean="0"/>
              <a:t>ALL children understand.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2800" dirty="0" smtClean="0"/>
              <a:t>Individualize instruction.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2800" dirty="0" smtClean="0"/>
              <a:t>Encourage children’s efforts.</a:t>
            </a:r>
            <a:endParaRPr lang="en-US" sz="2800" dirty="0"/>
          </a:p>
        </p:txBody>
      </p:sp>
      <p:pic>
        <p:nvPicPr>
          <p:cNvPr id="4" name="Picture 3" descr="Schedul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4" b="10395"/>
          <a:stretch/>
        </p:blipFill>
        <p:spPr>
          <a:xfrm>
            <a:off x="5322826" y="2106210"/>
            <a:ext cx="3203950" cy="3388679"/>
          </a:xfrm>
          <a:prstGeom prst="rect">
            <a:avLst/>
          </a:prstGeom>
          <a:ln w="57150" cmpd="sng">
            <a:solidFill>
              <a:srgbClr val="376092"/>
            </a:solidFill>
          </a:ln>
        </p:spPr>
      </p:pic>
    </p:spTree>
    <p:extLst>
      <p:ext uri="{BB962C8B-B14F-4D97-AF65-F5344CB8AC3E}">
        <p14:creationId xmlns:p14="http://schemas.microsoft.com/office/powerpoint/2010/main" val="242132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Changes to the Schedule</a:t>
            </a:r>
          </a:p>
        </p:txBody>
      </p:sp>
      <p:sp>
        <p:nvSpPr>
          <p:cNvPr id="4" name="Freeform 3"/>
          <p:cNvSpPr/>
          <p:nvPr/>
        </p:nvSpPr>
        <p:spPr>
          <a:xfrm>
            <a:off x="1616030" y="2050981"/>
            <a:ext cx="5895642" cy="2066568"/>
          </a:xfrm>
          <a:custGeom>
            <a:avLst/>
            <a:gdLst>
              <a:gd name="connsiteX0" fmla="*/ 0 w 5895642"/>
              <a:gd name="connsiteY0" fmla="*/ 0 h 2066568"/>
              <a:gd name="connsiteX1" fmla="*/ 5895642 w 5895642"/>
              <a:gd name="connsiteY1" fmla="*/ 0 h 2066568"/>
              <a:gd name="connsiteX2" fmla="*/ 5895642 w 5895642"/>
              <a:gd name="connsiteY2" fmla="*/ 2066568 h 2066568"/>
              <a:gd name="connsiteX3" fmla="*/ 0 w 5895642"/>
              <a:gd name="connsiteY3" fmla="*/ 2066568 h 2066568"/>
              <a:gd name="connsiteX4" fmla="*/ 0 w 5895642"/>
              <a:gd name="connsiteY4" fmla="*/ 0 h 20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5642" h="2066568">
                <a:moveTo>
                  <a:pt x="0" y="0"/>
                </a:moveTo>
                <a:lnTo>
                  <a:pt x="5895642" y="0"/>
                </a:lnTo>
                <a:lnTo>
                  <a:pt x="5895642" y="2066568"/>
                </a:lnTo>
                <a:lnTo>
                  <a:pt x="0" y="2066568"/>
                </a:lnTo>
                <a:lnTo>
                  <a:pt x="0" y="0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2400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b="1" kern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Prepare </a:t>
            </a:r>
            <a:r>
              <a:rPr lang="en-US" sz="5400" kern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children ahead of time</a:t>
            </a:r>
            <a:endParaRPr lang="en-US" sz="5400" kern="1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112856" y="4384061"/>
            <a:ext cx="1968670" cy="1729457"/>
          </a:xfrm>
          <a:custGeom>
            <a:avLst/>
            <a:gdLst>
              <a:gd name="connsiteX0" fmla="*/ 0 w 2403991"/>
              <a:gd name="connsiteY0" fmla="*/ 0 h 983541"/>
              <a:gd name="connsiteX1" fmla="*/ 2403991 w 2403991"/>
              <a:gd name="connsiteY1" fmla="*/ 0 h 983541"/>
              <a:gd name="connsiteX2" fmla="*/ 2403991 w 2403991"/>
              <a:gd name="connsiteY2" fmla="*/ 983541 h 983541"/>
              <a:gd name="connsiteX3" fmla="*/ 0 w 2403991"/>
              <a:gd name="connsiteY3" fmla="*/ 983541 h 983541"/>
              <a:gd name="connsiteX4" fmla="*/ 0 w 2403991"/>
              <a:gd name="connsiteY4" fmla="*/ 0 h 9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991" h="983541">
                <a:moveTo>
                  <a:pt x="0" y="0"/>
                </a:moveTo>
                <a:lnTo>
                  <a:pt x="2403991" y="0"/>
                </a:lnTo>
                <a:lnTo>
                  <a:pt x="2403991" y="983541"/>
                </a:lnTo>
                <a:lnTo>
                  <a:pt x="0" y="983541"/>
                </a:lnTo>
                <a:lnTo>
                  <a:pt x="0" y="0"/>
                </a:lnTo>
                <a:close/>
              </a:path>
            </a:pathLst>
          </a:custGeom>
          <a:solidFill>
            <a:srgbClr val="376092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18415" rIns="18415" bIns="18415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Announce at large group </a:t>
            </a:r>
            <a:endParaRPr lang="en-US" sz="2400" kern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55474" y="4384061"/>
            <a:ext cx="2406316" cy="1729457"/>
          </a:xfrm>
          <a:custGeom>
            <a:avLst/>
            <a:gdLst>
              <a:gd name="connsiteX0" fmla="*/ 0 w 2525478"/>
              <a:gd name="connsiteY0" fmla="*/ 0 h 983541"/>
              <a:gd name="connsiteX1" fmla="*/ 2525478 w 2525478"/>
              <a:gd name="connsiteY1" fmla="*/ 0 h 983541"/>
              <a:gd name="connsiteX2" fmla="*/ 2525478 w 2525478"/>
              <a:gd name="connsiteY2" fmla="*/ 983541 h 983541"/>
              <a:gd name="connsiteX3" fmla="*/ 0 w 2525478"/>
              <a:gd name="connsiteY3" fmla="*/ 983541 h 983541"/>
              <a:gd name="connsiteX4" fmla="*/ 0 w 2525478"/>
              <a:gd name="connsiteY4" fmla="*/ 0 h 9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478" h="983541">
                <a:moveTo>
                  <a:pt x="0" y="0"/>
                </a:moveTo>
                <a:lnTo>
                  <a:pt x="2525478" y="0"/>
                </a:lnTo>
                <a:lnTo>
                  <a:pt x="2525478" y="983541"/>
                </a:lnTo>
                <a:lnTo>
                  <a:pt x="0" y="983541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18415" rIns="18415" bIns="18415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Provide visual supports</a:t>
            </a:r>
            <a:endParaRPr lang="en-US" sz="2400" kern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009017" y="4384061"/>
            <a:ext cx="2266957" cy="1729457"/>
          </a:xfrm>
          <a:custGeom>
            <a:avLst/>
            <a:gdLst>
              <a:gd name="connsiteX0" fmla="*/ 0 w 2768236"/>
              <a:gd name="connsiteY0" fmla="*/ 0 h 983541"/>
              <a:gd name="connsiteX1" fmla="*/ 2768236 w 2768236"/>
              <a:gd name="connsiteY1" fmla="*/ 0 h 983541"/>
              <a:gd name="connsiteX2" fmla="*/ 2768236 w 2768236"/>
              <a:gd name="connsiteY2" fmla="*/ 983541 h 983541"/>
              <a:gd name="connsiteX3" fmla="*/ 0 w 2768236"/>
              <a:gd name="connsiteY3" fmla="*/ 983541 h 983541"/>
              <a:gd name="connsiteX4" fmla="*/ 0 w 2768236"/>
              <a:gd name="connsiteY4" fmla="*/ 0 h 9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36" h="983541">
                <a:moveTo>
                  <a:pt x="0" y="0"/>
                </a:moveTo>
                <a:lnTo>
                  <a:pt x="2768236" y="0"/>
                </a:lnTo>
                <a:lnTo>
                  <a:pt x="2768236" y="983541"/>
                </a:lnTo>
                <a:lnTo>
                  <a:pt x="0" y="983541"/>
                </a:lnTo>
                <a:lnTo>
                  <a:pt x="0" y="0"/>
                </a:lnTo>
                <a:close/>
              </a:path>
            </a:pathLst>
          </a:custGeom>
          <a:solidFill>
            <a:srgbClr val="CAA822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18415" rIns="18415" bIns="18415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Gently remind children often</a:t>
            </a:r>
            <a:endParaRPr lang="en-US" sz="2400" kern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5897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bert Hill-Tanya-P0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8" r="24226"/>
          <a:stretch/>
        </p:blipFill>
        <p:spPr>
          <a:xfrm>
            <a:off x="741459" y="2000730"/>
            <a:ext cx="3368116" cy="3901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Routines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76699" y="2000731"/>
            <a:ext cx="4115982" cy="925114"/>
          </a:xfrm>
          <a:prstGeom prst="rect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1200150"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Series of behaviors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76699" y="3099538"/>
            <a:ext cx="4115982" cy="1703744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1066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</a:rPr>
              <a:t>Include:</a:t>
            </a:r>
          </a:p>
          <a:p>
            <a:pPr marL="685800" lvl="2" indent="-228600" defTabSz="889000">
              <a:spcBef>
                <a:spcPts val="400"/>
              </a:spcBef>
              <a:buClr>
                <a:schemeClr val="bg1"/>
              </a:buClr>
              <a:buSzPct val="80000"/>
              <a:buFontTx/>
              <a:buChar char="••"/>
              <a:defRPr/>
            </a:pPr>
            <a:r>
              <a:rPr lang="en-US" sz="2000" dirty="0" smtClean="0">
                <a:solidFill>
                  <a:srgbClr val="FFFFFF"/>
                </a:solidFill>
                <a:latin typeface="Century Gothic"/>
              </a:rPr>
              <a:t>Clean–up </a:t>
            </a:r>
            <a:endParaRPr lang="en-US" sz="2000" dirty="0">
              <a:solidFill>
                <a:srgbClr val="FFFFFF"/>
              </a:solidFill>
              <a:latin typeface="Century Gothic"/>
            </a:endParaRPr>
          </a:p>
          <a:p>
            <a:pPr marL="685800" lvl="4" indent="-228600" defTabSz="889000">
              <a:spcBef>
                <a:spcPts val="400"/>
              </a:spcBef>
              <a:buClr>
                <a:schemeClr val="bg1"/>
              </a:buClr>
              <a:buSzPct val="80000"/>
              <a:buFontTx/>
              <a:buChar char="••"/>
              <a:defRPr/>
            </a:pPr>
            <a:r>
              <a:rPr lang="en-US" sz="2000" dirty="0">
                <a:solidFill>
                  <a:srgbClr val="FFFFFF"/>
                </a:solidFill>
                <a:latin typeface="Century Gothic"/>
              </a:rPr>
              <a:t>Meal 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</a:rPr>
              <a:t>times</a:t>
            </a:r>
            <a:endParaRPr lang="en-US" sz="2000" dirty="0">
              <a:solidFill>
                <a:srgbClr val="FFFFFF"/>
              </a:solidFill>
              <a:latin typeface="Century Gothic"/>
            </a:endParaRPr>
          </a:p>
          <a:p>
            <a:pPr marL="685800" lvl="3" indent="-228600" defTabSz="889000">
              <a:spcBef>
                <a:spcPts val="400"/>
              </a:spcBef>
              <a:buClr>
                <a:schemeClr val="bg1"/>
              </a:buClr>
              <a:buSzPct val="80000"/>
              <a:buFontTx/>
              <a:buChar char="••"/>
              <a:defRPr/>
            </a:pPr>
            <a:r>
              <a:rPr lang="en-US" sz="2000" dirty="0">
                <a:solidFill>
                  <a:srgbClr val="FFFFFF"/>
                </a:solidFill>
                <a:latin typeface="Century Gothic"/>
              </a:rPr>
              <a:t>Arrival/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</a:rPr>
              <a:t>departure</a:t>
            </a:r>
            <a:endParaRPr lang="en-US" sz="20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76699" y="4976818"/>
            <a:ext cx="4115982" cy="925114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1200150"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Occur regularly</a:t>
            </a:r>
          </a:p>
        </p:txBody>
      </p:sp>
    </p:spTree>
    <p:extLst>
      <p:ext uri="{BB962C8B-B14F-4D97-AF65-F5344CB8AC3E}">
        <p14:creationId xmlns:p14="http://schemas.microsoft.com/office/powerpoint/2010/main" val="42475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Teaching Routines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65122" y="2030920"/>
            <a:ext cx="7422643" cy="925114"/>
          </a:xfrm>
          <a:prstGeom prst="rect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Provide </a:t>
            </a:r>
            <a:r>
              <a:rPr lang="en-US" sz="3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model</a:t>
            </a:r>
            <a:endParaRPr lang="en-US" sz="3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122" y="3082119"/>
            <a:ext cx="7422643" cy="925114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dirty="0">
                <a:solidFill>
                  <a:schemeClr val="bg1"/>
                </a:solidFill>
                <a:latin typeface="Century Gothic"/>
                <a:cs typeface="Century Gothic"/>
              </a:rPr>
              <a:t>Provide </a:t>
            </a:r>
            <a:r>
              <a:rPr lang="en-US" sz="3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visual supports</a:t>
            </a:r>
            <a:endParaRPr lang="en-US" sz="3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5122" y="4141206"/>
            <a:ext cx="7422643" cy="925114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dirty="0">
                <a:solidFill>
                  <a:schemeClr val="bg1"/>
                </a:solidFill>
                <a:latin typeface="Century Gothic"/>
                <a:cs typeface="Century Gothic"/>
              </a:rPr>
              <a:t>Provide </a:t>
            </a:r>
            <a:r>
              <a:rPr lang="en-US" sz="3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positive feedback</a:t>
            </a:r>
            <a:endParaRPr lang="en-US" sz="3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080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775367" y="4220308"/>
            <a:ext cx="3752263" cy="204536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4925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75369" y="1987205"/>
            <a:ext cx="7700211" cy="755648"/>
          </a:xfrm>
          <a:prstGeom prst="rect">
            <a:avLst/>
          </a:prstGeom>
          <a:solidFill>
            <a:srgbClr val="31859C"/>
          </a:solidFill>
          <a:ln w="57150" cmpd="sng">
            <a:noFill/>
            <a:prstDash val="solid"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114300" indent="0" algn="ctr">
              <a:buFont typeface="Arial"/>
              <a:buNone/>
            </a:pPr>
            <a:r>
              <a:rPr lang="en-US" sz="12800" b="1" dirty="0" smtClean="0">
                <a:solidFill>
                  <a:srgbClr val="FFFFFF"/>
                </a:solidFill>
              </a:rPr>
              <a:t>Classroom schedules and routines:</a:t>
            </a:r>
          </a:p>
          <a:p>
            <a:pPr marL="114300" indent="0" algn="ctr">
              <a:buFont typeface="Arial"/>
              <a:buNone/>
            </a:pPr>
            <a:endParaRPr lang="en-US" sz="4600" dirty="0" smtClean="0">
              <a:solidFill>
                <a:srgbClr val="FFFFFF"/>
              </a:solidFill>
            </a:endParaRPr>
          </a:p>
          <a:p>
            <a:pPr marL="11430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5368" y="2711301"/>
            <a:ext cx="7700212" cy="1380474"/>
          </a:xfrm>
          <a:prstGeom prst="rect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82656" y="2711301"/>
            <a:ext cx="651537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Century Gothic"/>
                <a:cs typeface="Century Gothic"/>
              </a:rPr>
              <a:t>Foster engagement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Century Gothic"/>
                <a:cs typeface="Century Gothic"/>
              </a:rPr>
              <a:t>Meet the needs of children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Century Gothic"/>
                <a:cs typeface="Century Gothic"/>
              </a:rPr>
              <a:t>Promote a safe and fun </a:t>
            </a: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environment</a:t>
            </a:r>
            <a:endParaRPr lang="en-US" sz="2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187" y="4258650"/>
            <a:ext cx="3397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SzPct val="80000"/>
            </a:pPr>
            <a:r>
              <a:rPr lang="en-US" sz="2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Schedules: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Blocks of time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Balanced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Sequenced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Posted and taught</a:t>
            </a:r>
            <a:endParaRPr lang="en-US" sz="2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4638061" y="4220308"/>
            <a:ext cx="3837519" cy="2045361"/>
          </a:xfrm>
          <a:prstGeom prst="rect">
            <a:avLst/>
          </a:prstGeom>
          <a:solidFill>
            <a:srgbClr val="CAA822"/>
          </a:solidFill>
          <a:ln w="34925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6043" y="4258650"/>
            <a:ext cx="3397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SzPct val="80000"/>
            </a:pPr>
            <a:r>
              <a:rPr lang="en-US" sz="2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Routines: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A series of behaviors that occur regularly</a:t>
            </a:r>
          </a:p>
          <a:p>
            <a:pPr marL="228600" indent="-228600">
              <a:spcAft>
                <a:spcPts val="300"/>
              </a:spcAft>
              <a:buSzPct val="80000"/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May be posted and taught</a:t>
            </a:r>
            <a:endParaRPr lang="en-US" sz="2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2965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  <p:bldP spid="9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4266" y="624792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</a:t>
            </a:r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4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061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H="1">
            <a:off x="494632" y="3558675"/>
            <a:ext cx="8154736" cy="135021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94632" y="5005140"/>
            <a:ext cx="8154736" cy="135021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494632" y="2112212"/>
            <a:ext cx="8154736" cy="135021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2105" y="2312737"/>
            <a:ext cx="180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Define</a:t>
            </a:r>
            <a:endParaRPr lang="en-US" sz="40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105" y="3765884"/>
            <a:ext cx="237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Century Gothic"/>
                <a:cs typeface="Century Gothic"/>
              </a:rPr>
              <a:t>Describe</a:t>
            </a:r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105" y="5219031"/>
            <a:ext cx="2048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Century Gothic"/>
                <a:cs typeface="Century Gothic"/>
              </a:rPr>
              <a:t>Provide</a:t>
            </a:r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2947" y="2245892"/>
            <a:ext cx="4986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Century Gothic"/>
                <a:cs typeface="Century Gothic"/>
              </a:rPr>
              <a:t>Daily schedules </a:t>
            </a: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and routines</a:t>
            </a:r>
            <a:endParaRPr 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2947" y="3685676"/>
            <a:ext cx="4986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Century Gothic"/>
                <a:cs typeface="Century Gothic"/>
              </a:rPr>
              <a:t>Components of daily schedules and routines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2947" y="5138824"/>
            <a:ext cx="4986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Century Gothic"/>
                <a:cs typeface="Century Gothic"/>
              </a:rPr>
              <a:t>Guidelines for teaching schedules &amp; routines</a:t>
            </a: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394740"/>
            <a:ext cx="8477737" cy="1143000"/>
          </a:xfrm>
        </p:spPr>
        <p:txBody>
          <a:bodyPr>
            <a:normAutofit/>
          </a:bodyPr>
          <a:lstStyle/>
          <a:p>
            <a:r>
              <a:rPr lang="en-US" sz="4200" dirty="0"/>
              <a:t>The </a:t>
            </a:r>
            <a:r>
              <a:rPr lang="en-US" sz="6000" b="1" dirty="0"/>
              <a:t>BIG</a:t>
            </a:r>
            <a:r>
              <a:rPr lang="en-US" dirty="0"/>
              <a:t> </a:t>
            </a:r>
            <a:r>
              <a:rPr lang="en-US" sz="4200" dirty="0" smtClean="0"/>
              <a:t>Picture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60" y="2027322"/>
            <a:ext cx="5143486" cy="4329028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3000" dirty="0"/>
              <a:t>Help children know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what </a:t>
            </a:r>
            <a:r>
              <a:rPr lang="en-US" sz="3000" dirty="0"/>
              <a:t>to </a:t>
            </a:r>
            <a:r>
              <a:rPr lang="en-US" sz="3000" dirty="0" smtClean="0"/>
              <a:t>expect.</a:t>
            </a:r>
            <a:endParaRPr lang="en-US" sz="3000" dirty="0"/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3000" dirty="0"/>
              <a:t>Enhance feelings of </a:t>
            </a:r>
            <a:r>
              <a:rPr lang="en-US" sz="3000" dirty="0" smtClean="0"/>
              <a:t>security.</a:t>
            </a:r>
            <a:endParaRPr lang="en-US" sz="3000" dirty="0"/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3000" dirty="0"/>
              <a:t>Influence </a:t>
            </a:r>
            <a:r>
              <a:rPr lang="en-US" sz="3000" dirty="0" smtClean="0"/>
              <a:t>cognitive and </a:t>
            </a:r>
            <a:r>
              <a:rPr lang="en-US" sz="3000" dirty="0"/>
              <a:t>social </a:t>
            </a:r>
            <a:r>
              <a:rPr lang="en-US" sz="3000" dirty="0" smtClean="0"/>
              <a:t>development.</a:t>
            </a:r>
            <a:endParaRPr lang="en-US" sz="3000" dirty="0"/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Clr>
                <a:srgbClr val="77933C"/>
              </a:buClr>
              <a:buSzPct val="80000"/>
            </a:pPr>
            <a:r>
              <a:rPr lang="en-US" sz="3000" dirty="0"/>
              <a:t>I</a:t>
            </a:r>
            <a:r>
              <a:rPr lang="en-US" sz="3000" dirty="0" smtClean="0"/>
              <a:t>ncrease </a:t>
            </a:r>
            <a:r>
              <a:rPr lang="en-US" sz="3000" dirty="0"/>
              <a:t>rates of </a:t>
            </a:r>
            <a:r>
              <a:rPr lang="en-US" sz="3000" dirty="0" smtClean="0"/>
              <a:t>engagement.</a:t>
            </a:r>
            <a:endParaRPr lang="en-US" sz="3000" dirty="0"/>
          </a:p>
        </p:txBody>
      </p:sp>
      <p:pic>
        <p:nvPicPr>
          <p:cNvPr id="5" name="Picture 4" descr="Schedul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5432" b="9904"/>
          <a:stretch/>
        </p:blipFill>
        <p:spPr>
          <a:xfrm>
            <a:off x="5483015" y="2082544"/>
            <a:ext cx="2910620" cy="3798205"/>
          </a:xfrm>
          <a:prstGeom prst="rect">
            <a:avLst/>
          </a:prstGeom>
          <a:ln w="57150" cmpd="sng">
            <a:solidFill>
              <a:srgbClr val="376092"/>
            </a:solidFill>
          </a:ln>
        </p:spPr>
      </p:pic>
    </p:spTree>
    <p:extLst>
      <p:ext uri="{BB962C8B-B14F-4D97-AF65-F5344CB8AC3E}">
        <p14:creationId xmlns:p14="http://schemas.microsoft.com/office/powerpoint/2010/main" val="15918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Schedules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 descr="845726_502954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475" y="2045368"/>
            <a:ext cx="8061158" cy="4184316"/>
          </a:xfrm>
          <a:ln w="98425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00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07" b="19144"/>
          <a:stretch/>
        </p:blipFill>
        <p:spPr>
          <a:xfrm flipH="1">
            <a:off x="800577" y="3983925"/>
            <a:ext cx="7079394" cy="2113828"/>
          </a:xfrm>
          <a:prstGeom prst="rect">
            <a:avLst/>
          </a:prstGeom>
        </p:spPr>
      </p:pic>
      <p:pic>
        <p:nvPicPr>
          <p:cNvPr id="5" name="Picture 4" descr="Sound_to_Harbor-Angie-P01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1" b="10157"/>
          <a:stretch/>
        </p:blipFill>
        <p:spPr>
          <a:xfrm rot="486383">
            <a:off x="4470167" y="2581661"/>
            <a:ext cx="3766610" cy="1631414"/>
          </a:xfrm>
          <a:prstGeom prst="rect">
            <a:avLst/>
          </a:prstGeom>
          <a:ln w="139700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93870" y="4023365"/>
            <a:ext cx="681511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spcBef>
                <a:spcPts val="600"/>
              </a:spcBef>
              <a:buClr>
                <a:srgbClr val="77933C"/>
              </a:buClr>
              <a:buSzPct val="80000"/>
              <a:buFont typeface="Arial"/>
              <a:buChar char="•"/>
            </a:pPr>
            <a:r>
              <a:rPr lang="en-US" sz="2800" dirty="0">
                <a:latin typeface="Century Gothic"/>
                <a:cs typeface="Century Gothic"/>
              </a:rPr>
              <a:t>Organize the </a:t>
            </a:r>
            <a:r>
              <a:rPr lang="en-US" sz="2800" dirty="0" smtClean="0">
                <a:latin typeface="Century Gothic"/>
                <a:cs typeface="Century Gothic"/>
              </a:rPr>
              <a:t>day</a:t>
            </a:r>
            <a:endParaRPr lang="en-US" sz="2800" dirty="0">
              <a:latin typeface="Century Gothic"/>
              <a:cs typeface="Century Gothic"/>
            </a:endParaRPr>
          </a:p>
          <a:p>
            <a:pPr marL="192024" indent="-192024">
              <a:spcBef>
                <a:spcPts val="600"/>
              </a:spcBef>
              <a:buClr>
                <a:srgbClr val="77933C"/>
              </a:buClr>
              <a:buSzPct val="80000"/>
              <a:buFont typeface="Arial"/>
              <a:buChar char="•"/>
            </a:pPr>
            <a:r>
              <a:rPr lang="en-US" sz="2800" dirty="0">
                <a:latin typeface="Century Gothic"/>
                <a:cs typeface="Century Gothic"/>
              </a:rPr>
              <a:t>Arrange meaningful experiences for </a:t>
            </a:r>
            <a:r>
              <a:rPr lang="en-US" sz="2800" dirty="0" smtClean="0">
                <a:latin typeface="Century Gothic"/>
                <a:cs typeface="Century Gothic"/>
              </a:rPr>
              <a:t>children</a:t>
            </a:r>
            <a:endParaRPr lang="en-US" sz="2800" dirty="0">
              <a:latin typeface="Century Gothic"/>
              <a:cs typeface="Century Gothic"/>
            </a:endParaRPr>
          </a:p>
          <a:p>
            <a:pPr marL="192024" indent="-192024">
              <a:spcBef>
                <a:spcPts val="600"/>
              </a:spcBef>
              <a:buClr>
                <a:srgbClr val="77933C"/>
              </a:buClr>
              <a:buSzPct val="80000"/>
              <a:buFont typeface="Arial"/>
              <a:buChar char="•"/>
            </a:pPr>
            <a:r>
              <a:rPr lang="en-US" sz="2800" dirty="0">
                <a:latin typeface="Century Gothic"/>
                <a:cs typeface="Century Gothic"/>
              </a:rPr>
              <a:t>Correspond </a:t>
            </a:r>
            <a:r>
              <a:rPr lang="en-US" sz="2800" dirty="0" smtClean="0">
                <a:latin typeface="Century Gothic"/>
                <a:cs typeface="Century Gothic"/>
              </a:rPr>
              <a:t>to concrete units </a:t>
            </a:r>
            <a:r>
              <a:rPr lang="en-US" sz="2800" dirty="0">
                <a:latin typeface="Century Gothic"/>
                <a:cs typeface="Century Gothic"/>
              </a:rPr>
              <a:t>of </a:t>
            </a:r>
            <a:r>
              <a:rPr lang="en-US" sz="2800" dirty="0" smtClean="0">
                <a:latin typeface="Century Gothic"/>
                <a:cs typeface="Century Gothic"/>
              </a:rPr>
              <a:t>time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954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25648"/>
            <a:ext cx="8477737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200" dirty="0" smtClean="0"/>
              <a:t>Influences on </a:t>
            </a:r>
            <a:br>
              <a:rPr lang="en-US" sz="4200" dirty="0" smtClean="0"/>
            </a:br>
            <a:r>
              <a:rPr lang="en-US" sz="4200" dirty="0" smtClean="0"/>
              <a:t>Child Engagement</a:t>
            </a:r>
            <a:endParaRPr lang="en-US" sz="4200" dirty="0"/>
          </a:p>
        </p:txBody>
      </p:sp>
      <p:sp>
        <p:nvSpPr>
          <p:cNvPr id="5" name="Rectangle 4"/>
          <p:cNvSpPr/>
          <p:nvPr/>
        </p:nvSpPr>
        <p:spPr>
          <a:xfrm>
            <a:off x="5221762" y="2030920"/>
            <a:ext cx="3447987" cy="925114"/>
          </a:xfrm>
          <a:prstGeom prst="rect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Attention span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1762" y="3082119"/>
            <a:ext cx="3447987" cy="925114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Alertness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5221762" y="4141206"/>
            <a:ext cx="3447987" cy="925114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Adult availability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5221762" y="5192406"/>
            <a:ext cx="3447987" cy="925114"/>
          </a:xfrm>
          <a:prstGeom prst="rect">
            <a:avLst/>
          </a:prstGeom>
          <a:solidFill>
            <a:srgbClr val="CAA8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Sufficient time</a:t>
            </a:r>
            <a:endParaRPr lang="en-US" sz="28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Oneida-Theresa-P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1" y="2510165"/>
            <a:ext cx="4491204" cy="2994136"/>
          </a:xfrm>
          <a:prstGeom prst="rect">
            <a:avLst/>
          </a:prstGeom>
          <a:ln w="57150" cmpd="sng">
            <a:solidFill>
              <a:srgbClr val="376092"/>
            </a:solidFill>
          </a:ln>
        </p:spPr>
      </p:pic>
    </p:spTree>
    <p:extLst>
      <p:ext uri="{BB962C8B-B14F-4D97-AF65-F5344CB8AC3E}">
        <p14:creationId xmlns:p14="http://schemas.microsoft.com/office/powerpoint/2010/main" val="208741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Components OF A SCHEDULE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9817" y="1960469"/>
            <a:ext cx="3766606" cy="4153057"/>
          </a:xfrm>
          <a:prstGeom prst="rect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6565" y="1960470"/>
            <a:ext cx="3699931" cy="4153056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493" y="2132468"/>
            <a:ext cx="369993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Century Gothic"/>
                <a:cs typeface="Century Gothic"/>
              </a:rPr>
              <a:t>Blocks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rgbClr val="FFFFFF"/>
                </a:solidFill>
                <a:latin typeface="Century Gothic"/>
                <a:cs typeface="Century Gothic"/>
              </a:rPr>
              <a:t> of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149" y="3511819"/>
            <a:ext cx="369993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ct val="80000"/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Group time</a:t>
            </a:r>
          </a:p>
          <a:p>
            <a:pPr marL="228600" lvl="0" indent="-2286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ct val="80000"/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Activity</a:t>
            </a: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/center 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time</a:t>
            </a:r>
          </a:p>
          <a:p>
            <a:pPr marL="228600" lvl="0" indent="-2286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ct val="80000"/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Meals</a:t>
            </a:r>
          </a:p>
          <a:p>
            <a:pPr marL="228600" lvl="0" indent="-2286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ct val="80000"/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Outdoor time</a:t>
            </a:r>
          </a:p>
          <a:p>
            <a:pPr marL="228600" lvl="0" indent="-2286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ct val="80000"/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Story time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6566" y="2127812"/>
            <a:ext cx="369993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Sequence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lang="en-US" sz="4000" dirty="0" smtClean="0">
                <a:solidFill>
                  <a:srgbClr val="FFFFFF"/>
                </a:solidFill>
                <a:latin typeface="Century Gothic"/>
                <a:cs typeface="Century Gothic"/>
              </a:rPr>
              <a:t>f time</a:t>
            </a:r>
            <a:endParaRPr lang="en-US" sz="4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0662" y="3875676"/>
            <a:ext cx="3699930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ct val="80000"/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Classroom activities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28600" lvl="0" indent="-2286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SzPct val="80000"/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Classroom routines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2090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Balance</a:t>
            </a:r>
            <a:endParaRPr lang="en-US" sz="4200" dirty="0"/>
          </a:p>
        </p:txBody>
      </p:sp>
      <p:sp>
        <p:nvSpPr>
          <p:cNvPr id="4" name="Pentagon 3"/>
          <p:cNvSpPr/>
          <p:nvPr/>
        </p:nvSpPr>
        <p:spPr>
          <a:xfrm>
            <a:off x="2778365" y="2001049"/>
            <a:ext cx="2751024" cy="907171"/>
          </a:xfrm>
          <a:prstGeom prst="homePlat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Requirements</a:t>
            </a:r>
            <a:endParaRPr lang="en-US" sz="2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Pentagon 4"/>
          <p:cNvSpPr/>
          <p:nvPr/>
        </p:nvSpPr>
        <p:spPr>
          <a:xfrm flipH="1">
            <a:off x="4030695" y="3100157"/>
            <a:ext cx="2863361" cy="922943"/>
          </a:xfrm>
          <a:prstGeom prst="homePlate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entury Gothic"/>
                <a:cs typeface="Century Gothic"/>
              </a:rPr>
              <a:t>Active</a:t>
            </a: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/quiet </a:t>
            </a:r>
            <a:b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activities</a:t>
            </a:r>
            <a:endParaRPr lang="en-US" sz="2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2105550" y="4192334"/>
            <a:ext cx="2745483" cy="864148"/>
          </a:xfrm>
          <a:prstGeom prst="homePlate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entury Gothic"/>
                <a:cs typeface="Century Gothic"/>
              </a:rPr>
              <a:t>Small</a:t>
            </a: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/large </a:t>
            </a:r>
            <a:b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groups</a:t>
            </a:r>
            <a:endParaRPr lang="en-US" sz="2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2789069" y="5234391"/>
            <a:ext cx="3486432" cy="896915"/>
          </a:xfrm>
          <a:prstGeom prst="homePlate">
            <a:avLst/>
          </a:prstGeom>
          <a:solidFill>
            <a:srgbClr val="CAA8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Teacher-directed</a:t>
            </a: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/</a:t>
            </a:r>
            <a:b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Child</a:t>
            </a:r>
            <a:r>
              <a:rPr lang="en-US" sz="2000" dirty="0">
                <a:solidFill>
                  <a:srgbClr val="FFFFFF"/>
                </a:solidFill>
                <a:latin typeface="Century Gothic"/>
                <a:cs typeface="Century Gothic"/>
              </a:rPr>
              <a:t>-initiated</a:t>
            </a:r>
          </a:p>
        </p:txBody>
      </p:sp>
      <p:pic>
        <p:nvPicPr>
          <p:cNvPr id="10" name="Picture 9" descr="Oneida-Theresa-P018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1" t="8632" r="22795" b="28781"/>
          <a:stretch/>
        </p:blipFill>
        <p:spPr>
          <a:xfrm>
            <a:off x="1035470" y="1460688"/>
            <a:ext cx="1964327" cy="1955000"/>
          </a:xfrm>
          <a:prstGeom prst="ellipse">
            <a:avLst/>
          </a:prstGeom>
          <a:ln w="76200" cap="rnd" cmpd="sng">
            <a:solidFill>
              <a:srgbClr val="31859C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13" descr="Oneida-Theresa-P03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24339" b="7960"/>
          <a:stretch/>
        </p:blipFill>
        <p:spPr>
          <a:xfrm>
            <a:off x="533406" y="3622119"/>
            <a:ext cx="1971353" cy="1958186"/>
          </a:xfrm>
          <a:prstGeom prst="ellipse">
            <a:avLst/>
          </a:prstGeom>
          <a:ln w="76200" cap="rnd" cmpd="sng">
            <a:solidFill>
              <a:srgbClr val="77933C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5" name="Picture 14" descr="Oneida-Theresa-P03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2117" r="21984"/>
          <a:stretch/>
        </p:blipFill>
        <p:spPr>
          <a:xfrm>
            <a:off x="6610028" y="2344197"/>
            <a:ext cx="1976678" cy="1954999"/>
          </a:xfrm>
          <a:prstGeom prst="ellipse">
            <a:avLst/>
          </a:prstGeom>
          <a:ln w="76200" cap="rnd">
            <a:solidFill>
              <a:srgbClr val="376092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6" name="Picture 15" descr="Oneida-Theresa-P0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t="19758" b="28631"/>
          <a:stretch/>
        </p:blipFill>
        <p:spPr>
          <a:xfrm>
            <a:off x="5843559" y="4434623"/>
            <a:ext cx="1959014" cy="1955000"/>
          </a:xfrm>
          <a:prstGeom prst="ellipse">
            <a:avLst/>
          </a:prstGeom>
          <a:ln w="76200" cap="rnd" cmpd="sng">
            <a:solidFill>
              <a:srgbClr val="CAA822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8268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Examples of schedules</a:t>
            </a:r>
            <a:endParaRPr lang="en-US" sz="4200" dirty="0"/>
          </a:p>
        </p:txBody>
      </p:sp>
      <p:pic>
        <p:nvPicPr>
          <p:cNvPr id="5" name="Picture 4" descr="DAILY_SCHEDULE_CHA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5389" r="37349"/>
          <a:stretch/>
        </p:blipFill>
        <p:spPr>
          <a:xfrm rot="20643088">
            <a:off x="900909" y="1758501"/>
            <a:ext cx="2505544" cy="2532886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76200" dist="76200" dir="444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7" name="Picture 6" descr="VENTURA_CLASS_TWO_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" r="13142" b="5719"/>
          <a:stretch/>
        </p:blipFill>
        <p:spPr>
          <a:xfrm rot="21098350">
            <a:off x="2965715" y="2220065"/>
            <a:ext cx="4035656" cy="2333181"/>
          </a:xfrm>
          <a:prstGeom prst="rect">
            <a:avLst/>
          </a:prstGeom>
          <a:ln w="127000">
            <a:solidFill>
              <a:schemeClr val="bg1"/>
            </a:solidFill>
            <a:miter lim="800000"/>
          </a:ln>
          <a:effectLst>
            <a:outerShdw blurRad="76200" dist="76200" dir="27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6" name="Picture 5" descr="Schedule 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18775">
            <a:off x="6145732" y="3685474"/>
            <a:ext cx="2231844" cy="2374265"/>
          </a:xfrm>
          <a:prstGeom prst="rect">
            <a:avLst/>
          </a:prstGeom>
          <a:ln w="127000" cap="rnd">
            <a:solidFill>
              <a:schemeClr val="bg1"/>
            </a:solidFill>
          </a:ln>
          <a:effectLst>
            <a:outerShdw blurRad="76200" dist="762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526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Macintosh PowerPoint</Application>
  <PresentationFormat>On-screen Show (4:3)</PresentationFormat>
  <Paragraphs>83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FRAMEWORK FOR EFFECTIVE PRACTICE  SUPPORTING SCHOOL READINESS FOR ALL CHILDREN</vt:lpstr>
      <vt:lpstr>Objectives</vt:lpstr>
      <vt:lpstr>The BIG Picture</vt:lpstr>
      <vt:lpstr>Schedules…</vt:lpstr>
      <vt:lpstr>Influences on  Child Engagement</vt:lpstr>
      <vt:lpstr>Components OF A SCHEDULE</vt:lpstr>
      <vt:lpstr>Balance</vt:lpstr>
      <vt:lpstr>Examples of schedules</vt:lpstr>
      <vt:lpstr>Teaching the schedule</vt:lpstr>
      <vt:lpstr>Changes to the Schedule</vt:lpstr>
      <vt:lpstr>Routines</vt:lpstr>
      <vt:lpstr>Teaching Routines</vt:lpstr>
      <vt:lpstr>Review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2013-08-07T20:47:59Z</dcterms:modified>
</cp:coreProperties>
</file>