
<file path=[Content_Types].xml><?xml version="1.0" encoding="utf-8"?>
<Types xmlns="http://schemas.openxmlformats.org/package/2006/content-types">
  <Default Extension="xml" ContentType="application/xml"/>
  <Default Extension="wmv" ContentType="video/unknown"/>
  <Default Extension="jpg" ContentType="image/jpeg"/>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81" r:id="rId2"/>
    <p:sldMasterId id="2147483694" r:id="rId3"/>
    <p:sldMasterId id="2147483708" r:id="rId4"/>
    <p:sldMasterId id="2147483722" r:id="rId5"/>
    <p:sldMasterId id="2147483759" r:id="rId6"/>
  </p:sldMasterIdLst>
  <p:notesMasterIdLst>
    <p:notesMasterId r:id="rId24"/>
  </p:notesMasterIdLst>
  <p:sldIdLst>
    <p:sldId id="284" r:id="rId7"/>
    <p:sldId id="287" r:id="rId8"/>
    <p:sldId id="260" r:id="rId9"/>
    <p:sldId id="261" r:id="rId10"/>
    <p:sldId id="299" r:id="rId11"/>
    <p:sldId id="300" r:id="rId12"/>
    <p:sldId id="302" r:id="rId13"/>
    <p:sldId id="277" r:id="rId14"/>
    <p:sldId id="266" r:id="rId15"/>
    <p:sldId id="286" r:id="rId16"/>
    <p:sldId id="285" r:id="rId17"/>
    <p:sldId id="269" r:id="rId18"/>
    <p:sldId id="270" r:id="rId19"/>
    <p:sldId id="271" r:id="rId20"/>
    <p:sldId id="272" r:id="rId21"/>
    <p:sldId id="273" r:id="rId22"/>
    <p:sldId id="30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gela Notari Syverson" initials="" lastIdx="2" clrIdx="0"/>
  <p:cmAuthor id="1" name="C. Arnold" initials="CA" lastIdx="1" clrIdx="1"/>
  <p:cmAuthor id="2" name="Tamarack O'Donnell" initials="" lastIdx="4" clrIdx="2"/>
  <p:cmAuthor id="3" name="Crista" initials="CS" lastIdx="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058"/>
    <a:srgbClr val="00AA4F"/>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8" autoAdjust="0"/>
    <p:restoredTop sz="94660"/>
  </p:normalViewPr>
  <p:slideViewPr>
    <p:cSldViewPr snapToGrid="0" snapToObjects="1">
      <p:cViewPr>
        <p:scale>
          <a:sx n="110" d="100"/>
          <a:sy n="110" d="100"/>
        </p:scale>
        <p:origin x="-1896" y="-2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56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9C0D3-994A-2542-ACE1-95EA429348E2}" type="datetimeFigureOut">
              <a:rPr lang="en-US" smtClean="0"/>
              <a:t>6/23/14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04B274-D521-DE45-B39F-560E159E33FC}" type="slidenum">
              <a:rPr lang="en-US" smtClean="0"/>
              <a:t>‹#›</a:t>
            </a:fld>
            <a:endParaRPr lang="en-US"/>
          </a:p>
        </p:txBody>
      </p:sp>
    </p:spTree>
    <p:extLst>
      <p:ext uri="{BB962C8B-B14F-4D97-AF65-F5344CB8AC3E}">
        <p14:creationId xmlns:p14="http://schemas.microsoft.com/office/powerpoint/2010/main" val="462435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4B274-D521-DE45-B39F-560E159E33FC}" type="slidenum">
              <a:rPr lang="en-US" smtClean="0"/>
              <a:t>1</a:t>
            </a:fld>
            <a:endParaRPr lang="en-US"/>
          </a:p>
        </p:txBody>
      </p:sp>
    </p:spTree>
    <p:extLst>
      <p:ext uri="{BB962C8B-B14F-4D97-AF65-F5344CB8AC3E}">
        <p14:creationId xmlns:p14="http://schemas.microsoft.com/office/powerpoint/2010/main" val="116123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US" b="0"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pPr/>
              <a:t>3</a:t>
            </a:fld>
            <a:endParaRPr lang="en-US"/>
          </a:p>
        </p:txBody>
      </p:sp>
    </p:spTree>
    <p:extLst>
      <p:ext uri="{BB962C8B-B14F-4D97-AF65-F5344CB8AC3E}">
        <p14:creationId xmlns:p14="http://schemas.microsoft.com/office/powerpoint/2010/main" val="422469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E0026-B4DC-4D73-8D46-E57E64BD67D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1524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E0026-B4DC-4D73-8D46-E57E64BD67D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1549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sz="1000" dirty="0"/>
          </a:p>
        </p:txBody>
      </p:sp>
      <p:sp>
        <p:nvSpPr>
          <p:cNvPr id="4" name="Slide Number Placeholder 3"/>
          <p:cNvSpPr>
            <a:spLocks noGrp="1"/>
          </p:cNvSpPr>
          <p:nvPr>
            <p:ph type="sldNum" sz="quarter" idx="10"/>
          </p:nvPr>
        </p:nvSpPr>
        <p:spPr/>
        <p:txBody>
          <a:bodyPr/>
          <a:lstStyle/>
          <a:p>
            <a:fld id="{EC1E0026-B4DC-4D73-8D46-E57E64BD67D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42082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E0026-B4DC-4D73-8D46-E57E64BD67D6}" type="slidenum">
              <a:rPr lang="en-US" smtClean="0"/>
              <a:pPr/>
              <a:t>8</a:t>
            </a:fld>
            <a:endParaRPr lang="en-US"/>
          </a:p>
        </p:txBody>
      </p:sp>
    </p:spTree>
    <p:extLst>
      <p:ext uri="{BB962C8B-B14F-4D97-AF65-F5344CB8AC3E}">
        <p14:creationId xmlns:p14="http://schemas.microsoft.com/office/powerpoint/2010/main" val="235703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hlink"/>
              </a:buClr>
              <a:buFont typeface="Wingdings" pitchFamily="2" charset="2"/>
              <a:buNone/>
            </a:pPr>
            <a:endParaRPr lang="en-US" sz="900" dirty="0" smtClean="0"/>
          </a:p>
        </p:txBody>
      </p:sp>
      <p:sp>
        <p:nvSpPr>
          <p:cNvPr id="4" name="Slide Number Placeholder 3"/>
          <p:cNvSpPr>
            <a:spLocks noGrp="1"/>
          </p:cNvSpPr>
          <p:nvPr>
            <p:ph type="sldNum" sz="quarter" idx="10"/>
          </p:nvPr>
        </p:nvSpPr>
        <p:spPr/>
        <p:txBody>
          <a:bodyPr/>
          <a:lstStyle/>
          <a:p>
            <a:fld id="{EC1E0026-B4DC-4D73-8D46-E57E64BD67D6}" type="slidenum">
              <a:rPr lang="en-US" smtClean="0"/>
              <a:pPr/>
              <a:t>9</a:t>
            </a:fld>
            <a:endParaRPr lang="en-US"/>
          </a:p>
        </p:txBody>
      </p:sp>
    </p:spTree>
    <p:extLst>
      <p:ext uri="{BB962C8B-B14F-4D97-AF65-F5344CB8AC3E}">
        <p14:creationId xmlns:p14="http://schemas.microsoft.com/office/powerpoint/2010/main" val="2727735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52" indent="-285712" eaLnBrk="0" hangingPunct="0">
              <a:defRPr>
                <a:solidFill>
                  <a:schemeClr val="tx1"/>
                </a:solidFill>
                <a:latin typeface="Arial" pitchFamily="34" charset="0"/>
                <a:ea typeface="MS PGothic" pitchFamily="34" charset="-128"/>
              </a:defRPr>
            </a:lvl2pPr>
            <a:lvl3pPr marL="1142849" indent="-228570" eaLnBrk="0" hangingPunct="0">
              <a:defRPr>
                <a:solidFill>
                  <a:schemeClr val="tx1"/>
                </a:solidFill>
                <a:latin typeface="Arial" pitchFamily="34" charset="0"/>
                <a:ea typeface="MS PGothic" pitchFamily="34" charset="-128"/>
              </a:defRPr>
            </a:lvl3pPr>
            <a:lvl4pPr marL="1599989" indent="-228570" eaLnBrk="0" hangingPunct="0">
              <a:defRPr>
                <a:solidFill>
                  <a:schemeClr val="tx1"/>
                </a:solidFill>
                <a:latin typeface="Arial" pitchFamily="34" charset="0"/>
                <a:ea typeface="MS PGothic" pitchFamily="34" charset="-128"/>
              </a:defRPr>
            </a:lvl4pPr>
            <a:lvl5pPr marL="2057128" indent="-228570" eaLnBrk="0" hangingPunct="0">
              <a:defRPr>
                <a:solidFill>
                  <a:schemeClr val="tx1"/>
                </a:solidFill>
                <a:latin typeface="Arial" pitchFamily="34" charset="0"/>
                <a:ea typeface="MS PGothic" pitchFamily="34" charset="-128"/>
              </a:defRPr>
            </a:lvl5pPr>
            <a:lvl6pPr marL="2514267" indent="-228570" defTabSz="457139" eaLnBrk="0" fontAlgn="base" hangingPunct="0">
              <a:spcBef>
                <a:spcPct val="0"/>
              </a:spcBef>
              <a:spcAft>
                <a:spcPct val="0"/>
              </a:spcAft>
              <a:defRPr>
                <a:solidFill>
                  <a:schemeClr val="tx1"/>
                </a:solidFill>
                <a:latin typeface="Arial" pitchFamily="34" charset="0"/>
                <a:ea typeface="MS PGothic" pitchFamily="34" charset="-128"/>
              </a:defRPr>
            </a:lvl6pPr>
            <a:lvl7pPr marL="2971408" indent="-228570" defTabSz="457139" eaLnBrk="0" fontAlgn="base" hangingPunct="0">
              <a:spcBef>
                <a:spcPct val="0"/>
              </a:spcBef>
              <a:spcAft>
                <a:spcPct val="0"/>
              </a:spcAft>
              <a:defRPr>
                <a:solidFill>
                  <a:schemeClr val="tx1"/>
                </a:solidFill>
                <a:latin typeface="Arial" pitchFamily="34" charset="0"/>
                <a:ea typeface="MS PGothic" pitchFamily="34" charset="-128"/>
              </a:defRPr>
            </a:lvl7pPr>
            <a:lvl8pPr marL="3428547" indent="-228570" defTabSz="457139" eaLnBrk="0" fontAlgn="base" hangingPunct="0">
              <a:spcBef>
                <a:spcPct val="0"/>
              </a:spcBef>
              <a:spcAft>
                <a:spcPct val="0"/>
              </a:spcAft>
              <a:defRPr>
                <a:solidFill>
                  <a:schemeClr val="tx1"/>
                </a:solidFill>
                <a:latin typeface="Arial" pitchFamily="34" charset="0"/>
                <a:ea typeface="MS PGothic" pitchFamily="34" charset="-128"/>
              </a:defRPr>
            </a:lvl8pPr>
            <a:lvl9pPr marL="3885686" indent="-228570" defTabSz="457139"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fld id="{174C1F6E-87DB-4223-9745-AFF768F9451D}" type="slidenum">
              <a:rPr lang="en-US" smtClean="0"/>
              <a:pPr eaLnBrk="1" hangingPunct="1">
                <a:defRPr/>
              </a:pPr>
              <a:t>12</a:t>
            </a:fld>
            <a:endParaRPr 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pPr/>
              <a:t>16</a:t>
            </a:fld>
            <a:endParaRPr lang="en-US"/>
          </a:p>
        </p:txBody>
      </p:sp>
    </p:spTree>
    <p:extLst>
      <p:ext uri="{BB962C8B-B14F-4D97-AF65-F5344CB8AC3E}">
        <p14:creationId xmlns:p14="http://schemas.microsoft.com/office/powerpoint/2010/main" val="336078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BBC453A-6B12-3E4E-8E5B-4BFBFD851DC7}"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
        <p:nvSpPr>
          <p:cNvPr id="8" name="Rectangle 7"/>
          <p:cNvSpPr/>
          <p:nvPr userDrawn="1"/>
        </p:nvSpPr>
        <p:spPr>
          <a:xfrm>
            <a:off x="3077890" y="2671026"/>
            <a:ext cx="5913710" cy="15625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3095170" y="2725320"/>
            <a:ext cx="5867400" cy="1447800"/>
          </a:xfrm>
          <a:prstGeom prst="rect">
            <a:avLst/>
          </a:prstGeom>
          <a:solidFill>
            <a:srgbClr val="0A4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91F1E-3650-EE49-A6CE-A43E76CE8050}"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91F1E-3650-EE49-A6CE-A43E76CE8050}"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CC91F1E-3650-EE49-A6CE-A43E76CE8050}" type="datetimeFigureOut">
              <a:rPr lang="en-US" smtClean="0"/>
              <a:t>6/23/14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F718B-3E4D-D34D-96C6-5AC4A6DE61B1}" type="slidenum">
              <a:rPr lang="en-US" smtClean="0"/>
              <a:t>‹#›</a:t>
            </a:fld>
            <a:endParaRPr lang="en-US"/>
          </a:p>
        </p:txBody>
      </p:sp>
      <p:sp>
        <p:nvSpPr>
          <p:cNvPr id="8" name="TextBox 7"/>
          <p:cNvSpPr txBox="1"/>
          <p:nvPr/>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Rectangle 6"/>
          <p:cNvSpPr/>
          <p:nvPr userDrawn="1"/>
        </p:nvSpPr>
        <p:spPr>
          <a:xfrm>
            <a:off x="3063866" y="2711062"/>
            <a:ext cx="5978534" cy="145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8" name="Rectangle 7"/>
          <p:cNvSpPr/>
          <p:nvPr userDrawn="1"/>
        </p:nvSpPr>
        <p:spPr>
          <a:xfrm>
            <a:off x="3124201" y="2711062"/>
            <a:ext cx="5861065" cy="145011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Tree>
    <p:extLst>
      <p:ext uri="{BB962C8B-B14F-4D97-AF65-F5344CB8AC3E}">
        <p14:creationId xmlns:p14="http://schemas.microsoft.com/office/powerpoint/2010/main" val="2053495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6/23/14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201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733254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6/23/14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601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6/23/14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2586970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6/23/14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1474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6/23/14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138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C91F1E-3650-EE49-A6CE-A43E76CE8050}"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753967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6/23/14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6783708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1692323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6/23/14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5818430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6/23/14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5503143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3108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9761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1209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9281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306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C91F1E-3650-EE49-A6CE-A43E76CE8050}"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0548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446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77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5129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4707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662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1538506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769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3108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976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C91F1E-3650-EE49-A6CE-A43E76CE8050}" type="datetimeFigureOut">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1209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9281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3061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0548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4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77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5129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4707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662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153850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C91F1E-3650-EE49-A6CE-A43E76CE8050}" type="datetimeFigureOut">
              <a:rPr lang="en-US" smtClean="0"/>
              <a:t>6/23/14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769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0481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7134831"/>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568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6/23/14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783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2480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00783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7008953"/>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1434245"/>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56241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8CC91F1E-3650-EE49-A6CE-A43E76CE8050}" type="datetimeFigureOut">
              <a:rPr lang="en-US" smtClean="0"/>
              <a:t>6/23/14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8989874"/>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defTabSz="914400">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163894223"/>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375625843"/>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defTabSz="914400"/>
            <a:r>
              <a:rPr lang="en-US" sz="1100" b="1" dirty="0" smtClean="0">
                <a:solidFill>
                  <a:srgbClr val="1F497D"/>
                </a:solidFill>
                <a:ea typeface="ＭＳ Ｐゴシック" charset="0"/>
              </a:rPr>
              <a:t>For more Information</a:t>
            </a:r>
          </a:p>
          <a:p>
            <a:pPr algn="ctr" defTabSz="914400">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defTabSz="914400"/>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422279888"/>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8120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6/23/14</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4940919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6937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8802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02255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660305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C91F1E-3650-EE49-A6CE-A43E76CE8050}" type="datetimeFigureOut">
              <a:rPr lang="en-US" smtClean="0"/>
              <a:t>6/23/14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4524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6/23/14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67780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2798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865641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665674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7638749"/>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7704329"/>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7553310"/>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defTabSz="914400">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2604199623"/>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115857096"/>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C91F1E-3650-EE49-A6CE-A43E76CE8050}" type="datetimeFigureOut">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defTabSz="914400"/>
            <a:r>
              <a:rPr lang="en-US" sz="1100" b="1" dirty="0" smtClean="0">
                <a:solidFill>
                  <a:srgbClr val="1F497D"/>
                </a:solidFill>
                <a:ea typeface="ＭＳ Ｐゴシック" charset="0"/>
              </a:rPr>
              <a:t>For more Information</a:t>
            </a:r>
          </a:p>
          <a:p>
            <a:pPr algn="ctr" defTabSz="914400">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defTabSz="914400"/>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3105524107"/>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93437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6/23/14</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2851829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9718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424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C91F1E-3650-EE49-A6CE-A43E76CE8050}" type="datetimeFigureOut">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F718B-3E4D-D34D-96C6-5AC4A6DE61B1}" type="slidenum">
              <a:rPr lang="en-US" smtClean="0"/>
              <a:t>‹#›</a:t>
            </a:fld>
            <a:endParaRPr lang="en-US"/>
          </a:p>
        </p:txBody>
      </p:sp>
    </p:spTree>
    <p:extLst>
      <p:ext uri="{BB962C8B-B14F-4D97-AF65-F5344CB8AC3E}">
        <p14:creationId xmlns:p14="http://schemas.microsoft.com/office/powerpoint/2010/main" val="2338695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5"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4.xml"/><Relationship Id="rId15" Type="http://schemas.openxmlformats.org/officeDocument/2006/relationships/image" Target="../media/image1.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slideLayout" Target="../slideLayouts/slideLayout65.xml"/><Relationship Id="rId16" Type="http://schemas.openxmlformats.org/officeDocument/2006/relationships/slideLayout" Target="../slideLayouts/slideLayout66.xml"/><Relationship Id="rId17" Type="http://schemas.openxmlformats.org/officeDocument/2006/relationships/slideLayout" Target="../slideLayouts/slideLayout67.xml"/><Relationship Id="rId18" Type="http://schemas.openxmlformats.org/officeDocument/2006/relationships/theme" Target="../theme/theme5.xml"/><Relationship Id="rId19" Type="http://schemas.openxmlformats.org/officeDocument/2006/relationships/image" Target="../media/image1.pn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slideLayout" Target="../slideLayouts/slideLayout81.xml"/><Relationship Id="rId15" Type="http://schemas.openxmlformats.org/officeDocument/2006/relationships/slideLayout" Target="../slideLayouts/slideLayout82.xml"/><Relationship Id="rId16" Type="http://schemas.openxmlformats.org/officeDocument/2006/relationships/slideLayout" Target="../slideLayouts/slideLayout83.xml"/><Relationship Id="rId17" Type="http://schemas.openxmlformats.org/officeDocument/2006/relationships/slideLayout" Target="../slideLayouts/slideLayout84.xml"/><Relationship Id="rId18" Type="http://schemas.openxmlformats.org/officeDocument/2006/relationships/theme" Target="../theme/theme6.xml"/><Relationship Id="rId19"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C91F1E-3650-EE49-A6CE-A43E76CE8050}" type="datetimeFigureOut">
              <a:rPr lang="en-US" smtClean="0"/>
              <a:t>6/23/14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F718B-3E4D-D34D-96C6-5AC4A6DE61B1}" type="slidenum">
              <a:rPr lang="en-US" smtClean="0"/>
              <a:t>‹#›</a:t>
            </a:fld>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43563C-D9B3-4432-B336-144C997D6215}" type="datetime1">
              <a:rPr lang="en-US" smtClean="0">
                <a:solidFill>
                  <a:prstClr val="black">
                    <a:tint val="75000"/>
                  </a:prstClr>
                </a:solidFill>
                <a:latin typeface="Calibri"/>
              </a:rPr>
              <a:pPr defTabSz="914400"/>
              <a:t>6/23/14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886C9C-DC18-4195-8FD5-A50AA931D419}"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165740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56586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solidFill>
                  <a:prstClr val="black">
                    <a:tint val="75000"/>
                  </a:prstClr>
                </a:solidFill>
              </a:rPr>
              <a:pPr/>
              <a:t>6/23/14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56586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43563C-D9B3-4432-B336-144C997D6215}" type="datetime1">
              <a:rPr lang="en-US" smtClean="0">
                <a:solidFill>
                  <a:prstClr val="black">
                    <a:tint val="75000"/>
                  </a:prstClr>
                </a:solidFill>
                <a:ea typeface="ＭＳ Ｐゴシック" charset="0"/>
              </a:rPr>
              <a:pPr defTabSz="914400"/>
              <a:t>6/23/14</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886C9C-DC18-4195-8FD5-A50AA931D419}" type="slidenum">
              <a:rPr lang="en-US" smtClean="0">
                <a:solidFill>
                  <a:prstClr val="black">
                    <a:tint val="75000"/>
                  </a:prstClr>
                </a:solidFill>
                <a:ea typeface="ＭＳ Ｐゴシック" charset="0"/>
              </a:rPr>
              <a:pPr defTabSz="914400"/>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5870876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43563C-D9B3-4432-B336-144C997D6215}" type="datetime1">
              <a:rPr lang="en-US" smtClean="0">
                <a:solidFill>
                  <a:prstClr val="black">
                    <a:tint val="75000"/>
                  </a:prstClr>
                </a:solidFill>
                <a:ea typeface="ＭＳ Ｐゴシック" charset="0"/>
              </a:rPr>
              <a:pPr defTabSz="914400"/>
              <a:t>6/23/14</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886C9C-DC18-4195-8FD5-A50AA931D419}" type="slidenum">
              <a:rPr lang="en-US" smtClean="0">
                <a:solidFill>
                  <a:prstClr val="black">
                    <a:tint val="75000"/>
                  </a:prstClr>
                </a:solidFill>
                <a:ea typeface="ＭＳ Ｐゴシック" charset="0"/>
              </a:rPr>
              <a:pPr defTabSz="914400"/>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80876825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image" Target="../media/image18.png"/><Relationship Id="rId1" Type="http://schemas.microsoft.com/office/2007/relationships/media" Target="../media/media1.wmv"/><Relationship Id="rId2" Type="http://schemas.openxmlformats.org/officeDocument/2006/relationships/video" Target="../media/media1.wm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19.png"/><Relationship Id="rId1" Type="http://schemas.microsoft.com/office/2007/relationships/media" Target="../media/media2.wmv"/><Relationship Id="rId2" Type="http://schemas.openxmlformats.org/officeDocument/2006/relationships/video" Target="../media/media2.wm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6.xml"/><Relationship Id="rId2" Type="http://schemas.openxmlformats.org/officeDocument/2006/relationships/hyperlink" Target="http://www.headstartinclusion.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7315200" y="6642556"/>
            <a:ext cx="1676400" cy="215444"/>
          </a:xfrm>
          <a:prstGeom prst="rect">
            <a:avLst/>
          </a:prstGeom>
          <a:noFill/>
        </p:spPr>
        <p:txBody>
          <a:bodyPr wrap="square" rtlCol="0">
            <a:spAutoFit/>
          </a:bodyPr>
          <a:lstStyle/>
          <a:p>
            <a:pPr algn="r"/>
            <a:r>
              <a:rPr lang="es-MX" sz="800" dirty="0" smtClean="0">
                <a:solidFill>
                  <a:schemeClr val="tx1">
                    <a:lumMod val="50000"/>
                    <a:lumOff val="50000"/>
                  </a:schemeClr>
                </a:solidFill>
              </a:rPr>
              <a:t>OTOÑO, 2012</a:t>
            </a:r>
            <a:endParaRPr lang="es-MX" sz="800" dirty="0">
              <a:solidFill>
                <a:schemeClr val="tx1">
                  <a:lumMod val="50000"/>
                  <a:lumOff val="50000"/>
                </a:schemeClr>
              </a:solidFill>
            </a:endParaRPr>
          </a:p>
        </p:txBody>
      </p:sp>
      <p:sp>
        <p:nvSpPr>
          <p:cNvPr id="9" name="Rectangle 8"/>
          <p:cNvSpPr/>
          <p:nvPr/>
        </p:nvSpPr>
        <p:spPr>
          <a:xfrm>
            <a:off x="120946" y="4184465"/>
            <a:ext cx="2967410" cy="2599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88357" y="5443057"/>
            <a:ext cx="3059718" cy="1340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eveahClimbingStructure_cropped.jpg"/>
          <p:cNvPicPr>
            <a:picLocks/>
          </p:cNvPicPr>
          <p:nvPr/>
        </p:nvPicPr>
        <p:blipFill>
          <a:blip r:embed="rId3">
            <a:extLst>
              <a:ext uri="{28A0092B-C50C-407E-A947-70E740481C1C}">
                <a14:useLocalDpi xmlns:a14="http://schemas.microsoft.com/office/drawing/2010/main" val="0"/>
              </a:ext>
            </a:extLst>
          </a:blip>
          <a:stretch>
            <a:fillRect/>
          </a:stretch>
        </p:blipFill>
        <p:spPr>
          <a:xfrm>
            <a:off x="3108515" y="5482458"/>
            <a:ext cx="1435608" cy="1210739"/>
          </a:xfrm>
          <a:prstGeom prst="rect">
            <a:avLst/>
          </a:prstGeom>
        </p:spPr>
      </p:pic>
      <p:pic>
        <p:nvPicPr>
          <p:cNvPr id="14" name="Picture 13" descr="MickeyasAnthonyDrawChalkCRP.jpg"/>
          <p:cNvPicPr>
            <a:picLocks/>
          </p:cNvPicPr>
          <p:nvPr/>
        </p:nvPicPr>
        <p:blipFill>
          <a:blip r:embed="rId4">
            <a:extLst>
              <a:ext uri="{28A0092B-C50C-407E-A947-70E740481C1C}">
                <a14:useLocalDpi xmlns:a14="http://schemas.microsoft.com/office/drawing/2010/main" val="0"/>
              </a:ext>
            </a:extLst>
          </a:blip>
          <a:stretch>
            <a:fillRect/>
          </a:stretch>
        </p:blipFill>
        <p:spPr>
          <a:xfrm>
            <a:off x="181051" y="4279830"/>
            <a:ext cx="2827510" cy="2409233"/>
          </a:xfrm>
          <a:prstGeom prst="rect">
            <a:avLst/>
          </a:prstGeom>
        </p:spPr>
      </p:pic>
      <p:pic>
        <p:nvPicPr>
          <p:cNvPr id="15" name="Picture 14" descr="ChildMonkeyBarCROP.jpg"/>
          <p:cNvPicPr>
            <a:picLocks/>
          </p:cNvPicPr>
          <p:nvPr/>
        </p:nvPicPr>
        <p:blipFill>
          <a:blip r:embed="rId5">
            <a:extLst>
              <a:ext uri="{28A0092B-C50C-407E-A947-70E740481C1C}">
                <a14:useLocalDpi xmlns:a14="http://schemas.microsoft.com/office/drawing/2010/main" val="0"/>
              </a:ext>
            </a:extLst>
          </a:blip>
          <a:stretch>
            <a:fillRect/>
          </a:stretch>
        </p:blipFill>
        <p:spPr>
          <a:xfrm>
            <a:off x="4650125" y="5482457"/>
            <a:ext cx="1417320" cy="1206439"/>
          </a:xfrm>
          <a:prstGeom prst="rect">
            <a:avLst/>
          </a:prstGeom>
        </p:spPr>
      </p:pic>
      <p:sp>
        <p:nvSpPr>
          <p:cNvPr id="11" name="Title 2"/>
          <p:cNvSpPr>
            <a:spLocks noGrp="1"/>
          </p:cNvSpPr>
          <p:nvPr>
            <p:ph type="ctrTitle"/>
          </p:nvPr>
        </p:nvSpPr>
        <p:spPr>
          <a:xfrm>
            <a:off x="3124201" y="2722642"/>
            <a:ext cx="5829994" cy="1324435"/>
          </a:xfrm>
        </p:spPr>
        <p:txBody>
          <a:bodyPr>
            <a:normAutofit fontScale="90000"/>
          </a:bodyPr>
          <a:lstStyle/>
          <a:p>
            <a:pPr algn="ctr"/>
            <a:r>
              <a:rPr lang="es-MX" sz="1900" dirty="0" smtClean="0"/>
              <a:t>Manejo del salón de clases:</a:t>
            </a:r>
            <a:r>
              <a:rPr lang="es-MX" sz="2800" dirty="0" smtClean="0"/>
              <a:t/>
            </a:r>
            <a:br>
              <a:rPr lang="es-MX" sz="2800" dirty="0" smtClean="0"/>
            </a:br>
            <a:r>
              <a:rPr lang="es-MX" sz="3300" dirty="0" smtClean="0"/>
              <a:t>transiciones en el salón de clases</a:t>
            </a:r>
            <a:endParaRPr lang="es-MX" sz="3300" dirty="0"/>
          </a:p>
        </p:txBody>
      </p:sp>
      <p:sp>
        <p:nvSpPr>
          <p:cNvPr id="2" name="TextBox 1"/>
          <p:cNvSpPr txBox="1"/>
          <p:nvPr/>
        </p:nvSpPr>
        <p:spPr>
          <a:xfrm>
            <a:off x="7192710" y="3845911"/>
            <a:ext cx="1819729" cy="338554"/>
          </a:xfrm>
          <a:prstGeom prst="rect">
            <a:avLst/>
          </a:prstGeom>
          <a:noFill/>
        </p:spPr>
        <p:txBody>
          <a:bodyPr wrap="none" rtlCol="0">
            <a:spAutoFit/>
          </a:bodyPr>
          <a:lstStyle/>
          <a:p>
            <a:r>
              <a:rPr lang="es-MX" sz="1600" b="1" dirty="0" smtClean="0">
                <a:solidFill>
                  <a:schemeClr val="bg1"/>
                </a:solidFill>
                <a:latin typeface="Century Gothic" panose="020B0502020202020204" pitchFamily="34" charset="0"/>
              </a:rPr>
              <a:t>Español/</a:t>
            </a:r>
            <a:r>
              <a:rPr lang="es-MX" sz="1600" b="1" dirty="0" err="1" smtClean="0">
                <a:solidFill>
                  <a:schemeClr val="bg1"/>
                </a:solidFill>
                <a:latin typeface="Century Gothic" panose="020B0502020202020204" pitchFamily="34" charset="0"/>
              </a:rPr>
              <a:t>Spanish</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53254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Designing early childhood classroom</a:t>
            </a:r>
            <a:endParaRPr lang="en-US" dirty="0"/>
          </a:p>
        </p:txBody>
      </p:sp>
      <p:sp>
        <p:nvSpPr>
          <p:cNvPr id="3" name="Content Placeholder 2"/>
          <p:cNvSpPr>
            <a:spLocks noGrp="1"/>
          </p:cNvSpPr>
          <p:nvPr>
            <p:ph idx="1"/>
          </p:nvPr>
        </p:nvSpPr>
        <p:spPr/>
        <p:txBody>
          <a:bodyPr/>
          <a:lstStyle/>
          <a:p>
            <a:r>
              <a:rPr lang="en-US" dirty="0"/>
              <a:t>The rooms in this video are used everyday with children. </a:t>
            </a:r>
          </a:p>
          <a:p>
            <a:r>
              <a:rPr lang="en-US" dirty="0"/>
              <a:t>As you watch the </a:t>
            </a:r>
            <a:r>
              <a:rPr lang="en-US" dirty="0" smtClean="0"/>
              <a:t>video, </a:t>
            </a:r>
            <a:r>
              <a:rPr lang="en-US" dirty="0"/>
              <a:t>reflect on both the strengths and limitations you see.</a:t>
            </a:r>
          </a:p>
          <a:p>
            <a:endParaRPr lang="en-US" dirty="0"/>
          </a:p>
        </p:txBody>
      </p:sp>
      <p:pic>
        <p:nvPicPr>
          <p:cNvPr id="4" name="Whole Group Transitions Draft 2-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1"/>
          </a:xfrm>
          <a:prstGeom prst="rect">
            <a:avLst/>
          </a:prstGeom>
        </p:spPr>
      </p:pic>
    </p:spTree>
    <p:extLst>
      <p:ext uri="{BB962C8B-B14F-4D97-AF65-F5344CB8AC3E}">
        <p14:creationId xmlns:p14="http://schemas.microsoft.com/office/powerpoint/2010/main" val="19900025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Designing early childhood classroom</a:t>
            </a:r>
            <a:endParaRPr lang="en-US" dirty="0"/>
          </a:p>
        </p:txBody>
      </p:sp>
      <p:sp>
        <p:nvSpPr>
          <p:cNvPr id="3" name="Content Placeholder 2"/>
          <p:cNvSpPr>
            <a:spLocks noGrp="1"/>
          </p:cNvSpPr>
          <p:nvPr>
            <p:ph idx="1"/>
          </p:nvPr>
        </p:nvSpPr>
        <p:spPr/>
        <p:txBody>
          <a:bodyPr/>
          <a:lstStyle/>
          <a:p>
            <a:r>
              <a:rPr lang="en-US" dirty="0"/>
              <a:t>The rooms in this video are used everyday with children. </a:t>
            </a:r>
          </a:p>
          <a:p>
            <a:r>
              <a:rPr lang="en-US" dirty="0"/>
              <a:t>As you watch the </a:t>
            </a:r>
            <a:r>
              <a:rPr lang="en-US" dirty="0" smtClean="0"/>
              <a:t>video, </a:t>
            </a:r>
            <a:r>
              <a:rPr lang="en-US" dirty="0"/>
              <a:t>reflect on both the strengths and limitations you see.</a:t>
            </a:r>
          </a:p>
          <a:p>
            <a:endParaRPr lang="en-US" dirty="0"/>
          </a:p>
        </p:txBody>
      </p:sp>
      <p:pic>
        <p:nvPicPr>
          <p:cNvPr id="4" name="Whole-Group-Transitions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9900025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Modification 035"/>
          <p:cNvPicPr>
            <a:picLocks noChangeAspect="1" noChangeArrowheads="1"/>
          </p:cNvPicPr>
          <p:nvPr/>
        </p:nvPicPr>
        <p:blipFill>
          <a:blip r:embed="rId3"/>
          <a:srcRect/>
          <a:stretch>
            <a:fillRect/>
          </a:stretch>
        </p:blipFill>
        <p:spPr bwMode="auto">
          <a:xfrm>
            <a:off x="2508798" y="2027652"/>
            <a:ext cx="4139739" cy="4329912"/>
          </a:xfrm>
          <a:prstGeom prst="rect">
            <a:avLst/>
          </a:prstGeom>
          <a:ln w="38100" cap="sq" cmpd="sng">
            <a:solidFill>
              <a:srgbClr val="C4D058"/>
            </a:solidFill>
            <a:prstDash val="solid"/>
            <a:miter lim="800000"/>
          </a:ln>
          <a:effectLst/>
        </p:spPr>
      </p:pic>
      <p:sp>
        <p:nvSpPr>
          <p:cNvPr id="2" name="Title 1"/>
          <p:cNvSpPr>
            <a:spLocks noGrp="1"/>
          </p:cNvSpPr>
          <p:nvPr>
            <p:ph type="title"/>
          </p:nvPr>
        </p:nvSpPr>
        <p:spPr/>
        <p:txBody>
          <a:bodyPr>
            <a:normAutofit fontScale="90000"/>
          </a:bodyPr>
          <a:lstStyle/>
          <a:p>
            <a:r>
              <a:rPr lang="es-MX" dirty="0" smtClean="0"/>
              <a:t>TRANSICIONES </a:t>
            </a:r>
            <a:r>
              <a:rPr lang="es-MX" dirty="0"/>
              <a:t>SIN DIFICULTADES: </a:t>
            </a:r>
            <a:br>
              <a:rPr lang="es-MX" dirty="0"/>
            </a:br>
            <a:r>
              <a:rPr lang="es-MX" dirty="0"/>
              <a:t>APOYOS EN EL </a:t>
            </a:r>
            <a:r>
              <a:rPr lang="es-MX" dirty="0" smtClean="0"/>
              <a:t>ENTORNO</a:t>
            </a:r>
            <a:endParaRPr lang="en-US" dirty="0"/>
          </a:p>
        </p:txBody>
      </p:sp>
    </p:spTree>
    <p:extLst>
      <p:ext uri="{BB962C8B-B14F-4D97-AF65-F5344CB8AC3E}">
        <p14:creationId xmlns:p14="http://schemas.microsoft.com/office/powerpoint/2010/main" val="1541052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solidFill>
                  <a:prstClr val="black"/>
                </a:solidFill>
              </a:rPr>
              <a:t>TRANSICIONES </a:t>
            </a:r>
            <a:r>
              <a:rPr lang="es-MX" dirty="0">
                <a:solidFill>
                  <a:prstClr val="black"/>
                </a:solidFill>
              </a:rPr>
              <a:t>SIN DIFICULTADES:</a:t>
            </a:r>
            <a:r>
              <a:rPr lang="es-MX" dirty="0"/>
              <a:t/>
            </a:r>
            <a:br>
              <a:rPr lang="es-MX" dirty="0"/>
            </a:br>
            <a:r>
              <a:rPr lang="es-MX" dirty="0"/>
              <a:t>ADAPTACIONES A LOS </a:t>
            </a:r>
            <a:r>
              <a:rPr lang="es-MX" dirty="0" smtClean="0"/>
              <a:t>MATERIALES</a:t>
            </a:r>
            <a:endParaRPr lang="en-US" dirty="0"/>
          </a:p>
        </p:txBody>
      </p:sp>
      <p:pic>
        <p:nvPicPr>
          <p:cNvPr id="4" name="Picture 4" descr="1"/>
          <p:cNvPicPr>
            <a:picLocks noGrp="1" noChangeAspect="1" noChangeArrowheads="1"/>
          </p:cNvPicPr>
          <p:nvPr>
            <p:ph idx="4294967295"/>
          </p:nvPr>
        </p:nvPicPr>
        <p:blipFill>
          <a:blip r:embed="rId2"/>
          <a:srcRect/>
          <a:stretch>
            <a:fillRect/>
          </a:stretch>
        </p:blipFill>
        <p:spPr bwMode="auto">
          <a:xfrm>
            <a:off x="1751246" y="2086851"/>
            <a:ext cx="5634395" cy="4124168"/>
          </a:xfrm>
          <a:prstGeom prst="rect">
            <a:avLst/>
          </a:prstGeom>
          <a:ln w="38100" cap="sq" cmpd="sng">
            <a:solidFill>
              <a:srgbClr val="C4D058"/>
            </a:solidFill>
            <a:prstDash val="solid"/>
            <a:miter lim="800000"/>
          </a:ln>
          <a:effectLst/>
        </p:spPr>
      </p:pic>
    </p:spTree>
    <p:extLst>
      <p:ext uri="{BB962C8B-B14F-4D97-AF65-F5344CB8AC3E}">
        <p14:creationId xmlns:p14="http://schemas.microsoft.com/office/powerpoint/2010/main" val="1637126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9" t="3436" r="4538" b="5278"/>
          <a:stretch/>
        </p:blipFill>
        <p:spPr bwMode="auto">
          <a:xfrm>
            <a:off x="1526225" y="2048997"/>
            <a:ext cx="6115567" cy="4268742"/>
          </a:xfrm>
          <a:prstGeom prst="rect">
            <a:avLst/>
          </a:prstGeom>
          <a:noFill/>
          <a:ln w="38100" cmpd="sng">
            <a:solidFill>
              <a:srgbClr val="C4D058"/>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fontScale="90000"/>
          </a:bodyPr>
          <a:lstStyle/>
          <a:p>
            <a:r>
              <a:rPr lang="es-MX" dirty="0"/>
              <a:t>TRANSICIONES SIN DIFICULTADES: </a:t>
            </a:r>
            <a:br>
              <a:rPr lang="es-MX" dirty="0"/>
            </a:br>
            <a:r>
              <a:rPr lang="es-MX" dirty="0"/>
              <a:t>APOYOS EN EL ENTORNO</a:t>
            </a:r>
            <a:endParaRPr lang="en-US" dirty="0"/>
          </a:p>
        </p:txBody>
      </p:sp>
    </p:spTree>
    <p:extLst>
      <p:ext uri="{BB962C8B-B14F-4D97-AF65-F5344CB8AC3E}">
        <p14:creationId xmlns:p14="http://schemas.microsoft.com/office/powerpoint/2010/main" val="1133392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solidFill>
                  <a:prstClr val="black"/>
                </a:solidFill>
              </a:rPr>
              <a:t>TRANSICIONES </a:t>
            </a:r>
            <a:r>
              <a:rPr lang="es-MX" dirty="0">
                <a:solidFill>
                  <a:prstClr val="black"/>
                </a:solidFill>
              </a:rPr>
              <a:t>SIN DIFICULTADES: </a:t>
            </a:r>
            <a:r>
              <a:rPr lang="es-MX" dirty="0" smtClean="0">
                <a:solidFill>
                  <a:prstClr val="black"/>
                </a:solidFill>
              </a:rPr>
              <a:t/>
            </a:r>
            <a:br>
              <a:rPr lang="es-MX" dirty="0" smtClean="0">
                <a:solidFill>
                  <a:prstClr val="black"/>
                </a:solidFill>
              </a:rPr>
            </a:br>
            <a:r>
              <a:rPr lang="es-MX" dirty="0" smtClean="0"/>
              <a:t>APOYOS VISUALES</a:t>
            </a:r>
            <a:endParaRPr lang="en-US" dirty="0"/>
          </a:p>
        </p:txBody>
      </p:sp>
      <p:sp>
        <p:nvSpPr>
          <p:cNvPr id="3" name="TextBox 2"/>
          <p:cNvSpPr txBox="1"/>
          <p:nvPr/>
        </p:nvSpPr>
        <p:spPr>
          <a:xfrm>
            <a:off x="331984" y="2018146"/>
            <a:ext cx="8477737" cy="584775"/>
          </a:xfrm>
          <a:prstGeom prst="rect">
            <a:avLst/>
          </a:prstGeom>
          <a:noFill/>
        </p:spPr>
        <p:txBody>
          <a:bodyPr wrap="square" rtlCol="0">
            <a:spAutoFit/>
          </a:bodyPr>
          <a:lstStyle/>
          <a:p>
            <a:pPr algn="ctr"/>
            <a:r>
              <a:rPr lang="es-MX" sz="3200" dirty="0" smtClean="0">
                <a:solidFill>
                  <a:srgbClr val="00AA4F"/>
                </a:solidFill>
                <a:latin typeface="Century Gothic"/>
                <a:cs typeface="Century Gothic"/>
              </a:rPr>
              <a:t>Tarjetas </a:t>
            </a:r>
            <a:r>
              <a:rPr lang="es-MX" sz="3200" dirty="0">
                <a:solidFill>
                  <a:srgbClr val="00AA4F"/>
                </a:solidFill>
                <a:latin typeface="Century Gothic"/>
                <a:cs typeface="Century Gothic"/>
              </a:rPr>
              <a:t>con señales para la </a:t>
            </a:r>
            <a:r>
              <a:rPr lang="es-MX" sz="3200" dirty="0" smtClean="0">
                <a:solidFill>
                  <a:srgbClr val="00AA4F"/>
                </a:solidFill>
                <a:latin typeface="Century Gothic"/>
                <a:cs typeface="Century Gothic"/>
              </a:rPr>
              <a:t>transición</a:t>
            </a:r>
            <a:endParaRPr lang="es-MX" sz="3200" dirty="0">
              <a:solidFill>
                <a:srgbClr val="00AA4F"/>
              </a:solidFill>
              <a:latin typeface="Century Gothic"/>
              <a:cs typeface="Century Gothic"/>
            </a:endParaRPr>
          </a:p>
        </p:txBody>
      </p:sp>
      <p:sp>
        <p:nvSpPr>
          <p:cNvPr id="5" name="TextBox 4"/>
          <p:cNvSpPr txBox="1"/>
          <p:nvPr/>
        </p:nvSpPr>
        <p:spPr>
          <a:xfrm>
            <a:off x="2176423" y="6032824"/>
            <a:ext cx="5161448" cy="523220"/>
          </a:xfrm>
          <a:prstGeom prst="rect">
            <a:avLst/>
          </a:prstGeom>
          <a:noFill/>
        </p:spPr>
        <p:txBody>
          <a:bodyPr wrap="square" rtlCol="0">
            <a:spAutoFit/>
          </a:bodyPr>
          <a:lstStyle/>
          <a:p>
            <a:r>
              <a:rPr lang="es-MX" sz="1400" dirty="0" smtClean="0">
                <a:solidFill>
                  <a:prstClr val="black"/>
                </a:solidFill>
                <a:latin typeface="Century Gothic"/>
                <a:cs typeface="Century Gothic"/>
              </a:rPr>
              <a:t>Vea </a:t>
            </a:r>
            <a:r>
              <a:rPr lang="es-MX" sz="1400" dirty="0">
                <a:solidFill>
                  <a:prstClr val="black"/>
                </a:solidFill>
                <a:latin typeface="Century Gothic"/>
                <a:cs typeface="Century Gothic"/>
              </a:rPr>
              <a:t>el sitio de internet </a:t>
            </a:r>
            <a:r>
              <a:rPr lang="es-MX" sz="1400" dirty="0">
                <a:solidFill>
                  <a:prstClr val="black"/>
                </a:solidFill>
                <a:latin typeface="Century Gothic"/>
                <a:cs typeface="Century Gothic"/>
                <a:hlinkClick r:id="rId2"/>
              </a:rPr>
              <a:t>http://www.HeadStartInclusion.org</a:t>
            </a:r>
            <a:r>
              <a:rPr lang="es-MX" sz="1400" dirty="0">
                <a:solidFill>
                  <a:prstClr val="black"/>
                </a:solidFill>
                <a:latin typeface="Century Gothic"/>
                <a:cs typeface="Century Gothic"/>
              </a:rPr>
              <a:t>  </a:t>
            </a:r>
            <a:r>
              <a:rPr lang="es-MX" sz="1400" dirty="0" smtClean="0">
                <a:solidFill>
                  <a:prstClr val="black"/>
                </a:solidFill>
                <a:latin typeface="Century Gothic"/>
                <a:cs typeface="Century Gothic"/>
              </a:rPr>
              <a:t/>
            </a:r>
            <a:br>
              <a:rPr lang="es-MX" sz="1400" dirty="0" smtClean="0">
                <a:solidFill>
                  <a:prstClr val="black"/>
                </a:solidFill>
                <a:latin typeface="Century Gothic"/>
                <a:cs typeface="Century Gothic"/>
              </a:rPr>
            </a:br>
            <a:r>
              <a:rPr lang="es-MX" sz="1400" dirty="0" smtClean="0">
                <a:solidFill>
                  <a:prstClr val="black"/>
                </a:solidFill>
                <a:latin typeface="Century Gothic"/>
                <a:cs typeface="Century Gothic"/>
              </a:rPr>
              <a:t>para </a:t>
            </a:r>
            <a:r>
              <a:rPr lang="es-MX" sz="1400" dirty="0">
                <a:solidFill>
                  <a:prstClr val="black"/>
                </a:solidFill>
                <a:latin typeface="Century Gothic"/>
                <a:cs typeface="Century Gothic"/>
              </a:rPr>
              <a:t>más tarjetas con </a:t>
            </a:r>
            <a:r>
              <a:rPr lang="es-MX" sz="1400" dirty="0" smtClean="0">
                <a:solidFill>
                  <a:prstClr val="black"/>
                </a:solidFill>
                <a:latin typeface="Century Gothic"/>
                <a:cs typeface="Century Gothic"/>
              </a:rPr>
              <a:t>señales para </a:t>
            </a:r>
            <a:r>
              <a:rPr lang="es-MX" sz="1400" dirty="0">
                <a:solidFill>
                  <a:prstClr val="black"/>
                </a:solidFill>
                <a:latin typeface="Century Gothic"/>
                <a:cs typeface="Century Gothic"/>
              </a:rPr>
              <a:t>la </a:t>
            </a:r>
            <a:r>
              <a:rPr lang="es-MX" sz="1400" dirty="0" smtClean="0">
                <a:solidFill>
                  <a:prstClr val="black"/>
                </a:solidFill>
                <a:latin typeface="Century Gothic"/>
                <a:cs typeface="Century Gothic"/>
              </a:rPr>
              <a:t>transición.</a:t>
            </a:r>
            <a:endParaRPr lang="es-MX" sz="1400" dirty="0">
              <a:solidFill>
                <a:prstClr val="black"/>
              </a:solidFill>
              <a:latin typeface="Century Gothic"/>
              <a:cs typeface="Century Gothic"/>
            </a:endParaRPr>
          </a:p>
        </p:txBody>
      </p:sp>
      <p:pic>
        <p:nvPicPr>
          <p:cNvPr id="7" name="Picture 6" descr="Children in circ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7370">
            <a:off x="1465617" y="3039849"/>
            <a:ext cx="1828800" cy="1828800"/>
          </a:xfrm>
          <a:prstGeom prst="rect">
            <a:avLst/>
          </a:prstGeom>
          <a:ln w="38100" cmpd="sng">
            <a:solidFill>
              <a:srgbClr val="C4D058"/>
            </a:solidFill>
          </a:ln>
          <a:effectLst>
            <a:outerShdw blurRad="50800" dist="38100" dir="2700000" algn="tl" rotWithShape="0">
              <a:prstClr val="black">
                <a:alpha val="40000"/>
              </a:prstClr>
            </a:outerShdw>
          </a:effectLst>
        </p:spPr>
      </p:pic>
      <p:pic>
        <p:nvPicPr>
          <p:cNvPr id="8" name="Picture 7" descr="playground equipme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3053">
            <a:off x="3406722" y="3345376"/>
            <a:ext cx="1828800" cy="1828800"/>
          </a:xfrm>
          <a:prstGeom prst="rect">
            <a:avLst/>
          </a:prstGeom>
          <a:ln w="38100" cmpd="sng">
            <a:solidFill>
              <a:srgbClr val="C4D058"/>
            </a:solidFill>
          </a:ln>
          <a:effectLst>
            <a:outerShdw blurRad="50800" dist="38100" dir="2700000" algn="tl" rotWithShape="0">
              <a:prstClr val="black">
                <a:alpha val="40000"/>
              </a:prstClr>
            </a:outerShdw>
          </a:effectLst>
        </p:spPr>
      </p:pic>
      <p:pic>
        <p:nvPicPr>
          <p:cNvPr id="9" name="Picture 8" descr="school bu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84179">
            <a:off x="5715416" y="3167260"/>
            <a:ext cx="1828800" cy="1828800"/>
          </a:xfrm>
          <a:prstGeom prst="rect">
            <a:avLst/>
          </a:prstGeom>
          <a:ln w="38100" cmpd="sng">
            <a:solidFill>
              <a:srgbClr val="C4D058"/>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62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8537" y="1889257"/>
            <a:ext cx="8038319" cy="4534214"/>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s-MX" dirty="0" smtClean="0"/>
              <a:t>REPASO</a:t>
            </a:r>
            <a:endParaRPr lang="es-MX" dirty="0"/>
          </a:p>
        </p:txBody>
      </p:sp>
      <p:sp>
        <p:nvSpPr>
          <p:cNvPr id="2" name="Content Placeholder 1"/>
          <p:cNvSpPr>
            <a:spLocks noGrp="1"/>
          </p:cNvSpPr>
          <p:nvPr>
            <p:ph idx="1"/>
          </p:nvPr>
        </p:nvSpPr>
        <p:spPr>
          <a:xfrm>
            <a:off x="468537" y="1913860"/>
            <a:ext cx="8090506" cy="4631490"/>
          </a:xfrm>
        </p:spPr>
        <p:txBody>
          <a:bodyPr>
            <a:noAutofit/>
          </a:bodyPr>
          <a:lstStyle/>
          <a:p>
            <a:pPr marL="228600" indent="-182880">
              <a:spcBef>
                <a:spcPts val="2000"/>
              </a:spcBef>
              <a:buSzPct val="80000"/>
            </a:pPr>
            <a:r>
              <a:rPr lang="es-MX" sz="2400" dirty="0" smtClean="0">
                <a:solidFill>
                  <a:schemeClr val="bg1"/>
                </a:solidFill>
              </a:rPr>
              <a:t>Las transiciones sin dificultades pueden reducir el estrés y la frustración tanto para los niños como para los maestros.</a:t>
            </a:r>
          </a:p>
          <a:p>
            <a:pPr marL="228600" indent="-182880">
              <a:spcBef>
                <a:spcPts val="2000"/>
              </a:spcBef>
              <a:buSzPct val="80000"/>
            </a:pPr>
            <a:r>
              <a:rPr lang="es-MX" sz="2400" dirty="0" smtClean="0">
                <a:solidFill>
                  <a:schemeClr val="bg1"/>
                </a:solidFill>
              </a:rPr>
              <a:t>Las transiciones deben planificarse para que incluyan lo que ocurre antes, durante y después de las transiciones.</a:t>
            </a:r>
          </a:p>
          <a:p>
            <a:pPr marL="228600" indent="-182880">
              <a:spcBef>
                <a:spcPts val="2000"/>
              </a:spcBef>
              <a:buSzPct val="80000"/>
            </a:pPr>
            <a:r>
              <a:rPr lang="es-MX" sz="2400" dirty="0" smtClean="0">
                <a:solidFill>
                  <a:schemeClr val="bg1"/>
                </a:solidFill>
              </a:rPr>
              <a:t>Los maestros deben promover la independencia en las transiciones entre actividades.</a:t>
            </a:r>
          </a:p>
          <a:p>
            <a:pPr marL="228600" indent="-182880">
              <a:spcBef>
                <a:spcPts val="2000"/>
              </a:spcBef>
              <a:buSzPct val="80000"/>
            </a:pPr>
            <a:r>
              <a:rPr lang="es-MX" sz="2400" dirty="0" smtClean="0">
                <a:solidFill>
                  <a:schemeClr val="bg1"/>
                </a:solidFill>
              </a:rPr>
              <a:t>Los procedimientos de transición deben individualizarse según sea necesario.</a:t>
            </a:r>
            <a:endParaRPr lang="es-MX" sz="2400" dirty="0">
              <a:solidFill>
                <a:schemeClr val="bg1"/>
              </a:solidFill>
            </a:endParaRPr>
          </a:p>
        </p:txBody>
      </p:sp>
    </p:spTree>
    <p:extLst>
      <p:ext uri="{BB962C8B-B14F-4D97-AF65-F5344CB8AC3E}">
        <p14:creationId xmlns:p14="http://schemas.microsoft.com/office/powerpoint/2010/main" val="1704541100"/>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defTabSz="914400"/>
            <a:r>
              <a:rPr lang="es-MX" sz="800" dirty="0" smtClean="0">
                <a:solidFill>
                  <a:prstClr val="black">
                    <a:lumMod val="50000"/>
                    <a:lumOff val="50000"/>
                  </a:prstClr>
                </a:solidFill>
                <a:ea typeface="ＭＳ Ｐゴシック" charset="0"/>
              </a:rPr>
              <a:t>OTOÑO</a:t>
            </a:r>
            <a:r>
              <a:rPr lang="en-US" sz="800" dirty="0" smtClean="0">
                <a:solidFill>
                  <a:prstClr val="black">
                    <a:lumMod val="50000"/>
                    <a:lumOff val="50000"/>
                  </a:prstClr>
                </a:solidFill>
                <a:ea typeface="ＭＳ Ｐゴシック" charset="0"/>
              </a:rPr>
              <a:t>, 2012</a:t>
            </a:r>
            <a:endParaRPr lang="en-US" sz="800" dirty="0">
              <a:solidFill>
                <a:prstClr val="black">
                  <a:lumMod val="50000"/>
                  <a:lumOff val="50000"/>
                </a:prstClr>
              </a:solidFill>
              <a:ea typeface="ＭＳ Ｐゴシック" charset="0"/>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defTabSz="914400" fontAlgn="base">
              <a:spcBef>
                <a:spcPct val="0"/>
              </a:spcBef>
              <a:spcAft>
                <a:spcPct val="0"/>
              </a:spcAft>
            </a:pPr>
            <a:r>
              <a:rPr lang="es-ES" sz="1300" dirty="0" smtClean="0">
                <a:solidFill>
                  <a:prstClr val="black"/>
                </a:solidFill>
                <a:latin typeface="Century Gothic" pitchFamily="34" charset="0"/>
                <a:ea typeface="ＭＳ Ｐゴシック" charset="0"/>
              </a:rPr>
              <a:t>Si desea más información, por favor escríbanos a: </a:t>
            </a:r>
            <a:r>
              <a:rPr lang="es-ES" sz="1300" b="1" dirty="0" smtClean="0">
                <a:solidFill>
                  <a:prstClr val="black"/>
                </a:solidFill>
                <a:latin typeface="Century Gothic" pitchFamily="34" charset="0"/>
                <a:ea typeface="ＭＳ Ｐゴシック" charset="0"/>
              </a:rPr>
              <a:t>NCQTL@UW.EDU</a:t>
            </a:r>
            <a:r>
              <a:rPr lang="es-ES" sz="1300" dirty="0" smtClean="0">
                <a:solidFill>
                  <a:prstClr val="black"/>
                </a:solidFill>
                <a:latin typeface="Century Gothic" pitchFamily="34" charset="0"/>
                <a:ea typeface="ＭＳ Ｐゴシック" charset="0"/>
              </a:rPr>
              <a:t> o llámenos al 877-731-0764</a:t>
            </a:r>
          </a:p>
          <a:p>
            <a:pPr algn="ctr" defTabSz="914400" fontAlgn="base">
              <a:spcBef>
                <a:spcPct val="0"/>
              </a:spcBef>
              <a:spcAft>
                <a:spcPct val="0"/>
              </a:spcAft>
            </a:pPr>
            <a:endParaRPr lang="es-ES" sz="400" dirty="0" smtClean="0">
              <a:solidFill>
                <a:prstClr val="black"/>
              </a:solidFill>
              <a:latin typeface="Century Gothic" pitchFamily="34" charset="0"/>
              <a:ea typeface="ＭＳ Ｐゴシック" charset="0"/>
            </a:endParaRPr>
          </a:p>
          <a:p>
            <a:pPr algn="ctr" defTabSz="914400" fontAlgn="base">
              <a:spcBef>
                <a:spcPct val="0"/>
              </a:spcBef>
              <a:spcAft>
                <a:spcPct val="0"/>
              </a:spcAft>
            </a:pPr>
            <a:r>
              <a:rPr lang="es-MX" sz="800" dirty="0" smtClean="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smtClean="0">
                <a:solidFill>
                  <a:prstClr val="black"/>
                </a:solidFill>
                <a:latin typeface="Century Gothic" pitchFamily="34" charset="0"/>
                <a:ea typeface="ＭＳ Ｐゴシック" charset="0"/>
              </a:rPr>
            </a:br>
            <a:r>
              <a:rPr lang="es-MX" sz="800" dirty="0" smtClean="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27198563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a:xfrm>
            <a:off x="331984" y="457200"/>
            <a:ext cx="8477737" cy="1143000"/>
          </a:xfrm>
        </p:spPr>
        <p:txBody>
          <a:bodyPr>
            <a:normAutofit fontScale="90000"/>
          </a:bodyPr>
          <a:lstStyle/>
          <a:p>
            <a:pPr>
              <a:lnSpc>
                <a:spcPct val="90000"/>
              </a:lnSpc>
            </a:pPr>
            <a:r>
              <a:rPr lang="es-ES" sz="3200" b="1" dirty="0" smtClean="0"/>
              <a:t>MARCO DE REFERENCIA PARA </a:t>
            </a:r>
            <a:br>
              <a:rPr lang="es-ES" sz="3200" b="1" dirty="0" smtClean="0"/>
            </a:br>
            <a:r>
              <a:rPr lang="es-ES" sz="3200" b="1" dirty="0" smtClean="0"/>
              <a:t>LA PRÁCTICA EFECTIVA </a:t>
            </a:r>
            <a:br>
              <a:rPr lang="es-ES" sz="3200" b="1" dirty="0" smtClean="0"/>
            </a:br>
            <a:r>
              <a:rPr lang="es-ES" sz="2000" dirty="0" smtClean="0"/>
              <a:t>EN APOYO A LA PREPARACIÓN PARA LA ESCUELA PARA TODOS LOS NIÑOS</a:t>
            </a:r>
            <a:endParaRPr lang="en-US"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endParaRPr>
            </a:p>
          </p:txBody>
        </p:sp>
        <p:sp>
          <p:nvSpPr>
            <p:cNvPr id="15" name="TextBox 14"/>
            <p:cNvSpPr txBox="1"/>
            <p:nvPr/>
          </p:nvSpPr>
          <p:spPr>
            <a:xfrm>
              <a:off x="2240678" y="3843654"/>
              <a:ext cx="4640178" cy="1588127"/>
            </a:xfrm>
            <a:prstGeom prst="rect">
              <a:avLst/>
            </a:prstGeom>
            <a:noFill/>
          </p:spPr>
          <p:txBody>
            <a:bodyPr wrap="square" rtlCol="0">
              <a:spAutoFit/>
            </a:bodyPr>
            <a:lstStyle/>
            <a:p>
              <a:pPr algn="ctr" defTabSz="914400"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ENFOCARSE EN</a:t>
              </a:r>
            </a:p>
            <a:p>
              <a:pPr algn="ctr" defTabSz="914400"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LA BASE—LOS CIMIENTOS</a:t>
              </a:r>
              <a:endParaRPr lang="es-MX" sz="3600" dirty="0">
                <a:solidFill>
                  <a:srgbClr val="005DAA"/>
                </a:solidFill>
                <a:latin typeface="Century Gothic"/>
                <a:ea typeface="ＭＳ Ｐゴシック" charset="0"/>
                <a:cs typeface="Century Gothic"/>
              </a:endParaRP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Apoyo social y emocional</a:t>
              </a:r>
              <a:endParaRPr lang="es-MX" sz="1600" dirty="0">
                <a:solidFill>
                  <a:prstClr val="white"/>
                </a:solidFill>
                <a:latin typeface="Century Gothic" pitchFamily="34" charset="0"/>
                <a:ea typeface="ＭＳ Ｐゴシック" charset="0"/>
              </a:endParaRP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Aulas bien organizadas</a:t>
              </a:r>
              <a:endParaRPr lang="es-MX" sz="1600" dirty="0">
                <a:solidFill>
                  <a:prstClr val="white"/>
                </a:solidFill>
                <a:latin typeface="Century Gothic" pitchFamily="34" charset="0"/>
                <a:ea typeface="ＭＳ Ｐゴシック" charset="0"/>
              </a:endParaRP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Interacciones didácticas</a:t>
              </a:r>
              <a:endParaRPr lang="es-MX" sz="1600" dirty="0">
                <a:solidFill>
                  <a:prstClr val="white"/>
                </a:solidFill>
                <a:latin typeface="Century Gothic" pitchFamily="34" charset="0"/>
                <a:ea typeface="ＭＳ Ｐゴシック" charset="0"/>
              </a:endParaRPr>
            </a:p>
          </p:txBody>
        </p:sp>
      </p:grpSp>
    </p:spTree>
    <p:extLst>
      <p:ext uri="{BB962C8B-B14F-4D97-AF65-F5344CB8AC3E}">
        <p14:creationId xmlns:p14="http://schemas.microsoft.com/office/powerpoint/2010/main" val="4059576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446528"/>
            <a:ext cx="8477737" cy="1143000"/>
          </a:xfrm>
        </p:spPr>
        <p:txBody>
          <a:bodyPr/>
          <a:lstStyle/>
          <a:p>
            <a:r>
              <a:rPr lang="es-MX" dirty="0" smtClean="0"/>
              <a:t>Objetivos</a:t>
            </a:r>
            <a:endParaRPr lang="es-MX" dirty="0"/>
          </a:p>
        </p:txBody>
      </p:sp>
      <p:sp>
        <p:nvSpPr>
          <p:cNvPr id="4" name="Rectangle 3"/>
          <p:cNvSpPr/>
          <p:nvPr/>
        </p:nvSpPr>
        <p:spPr>
          <a:xfrm>
            <a:off x="964651" y="2193500"/>
            <a:ext cx="7342091" cy="1589617"/>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1"/>
          <p:cNvSpPr txBox="1">
            <a:spLocks/>
          </p:cNvSpPr>
          <p:nvPr/>
        </p:nvSpPr>
        <p:spPr>
          <a:xfrm>
            <a:off x="1059556" y="2381197"/>
            <a:ext cx="6690685" cy="13833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064"/>
              </a:spcBef>
              <a:buFont typeface="Arial"/>
              <a:buNone/>
            </a:pPr>
            <a:r>
              <a:rPr lang="es-MX" dirty="0" smtClean="0">
                <a:solidFill>
                  <a:schemeClr val="bg1"/>
                </a:solidFill>
              </a:rPr>
              <a:t>Analizar la importancia de las transiciones sin dificultades</a:t>
            </a:r>
          </a:p>
        </p:txBody>
      </p:sp>
      <p:sp>
        <p:nvSpPr>
          <p:cNvPr id="8" name="Rectangle 7"/>
          <p:cNvSpPr/>
          <p:nvPr/>
        </p:nvSpPr>
        <p:spPr>
          <a:xfrm>
            <a:off x="964652" y="4045087"/>
            <a:ext cx="7342091" cy="1288914"/>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1120012" y="4139788"/>
            <a:ext cx="7186731" cy="1400212"/>
          </a:xfrm>
        </p:spPr>
        <p:txBody>
          <a:bodyPr>
            <a:noAutofit/>
          </a:bodyPr>
          <a:lstStyle/>
          <a:p>
            <a:pPr marL="0" indent="0">
              <a:spcBef>
                <a:spcPts val="2064"/>
              </a:spcBef>
              <a:buNone/>
            </a:pPr>
            <a:r>
              <a:rPr lang="es-MX" dirty="0" smtClean="0">
                <a:solidFill>
                  <a:schemeClr val="bg1"/>
                </a:solidFill>
              </a:rPr>
              <a:t>Delinear estrategias efectivas para las transiciones sin dificultades </a:t>
            </a:r>
          </a:p>
        </p:txBody>
      </p:sp>
    </p:spTree>
    <p:extLst>
      <p:ext uri="{BB962C8B-B14F-4D97-AF65-F5344CB8AC3E}">
        <p14:creationId xmlns:p14="http://schemas.microsoft.com/office/powerpoint/2010/main" val="175022811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s-MX" dirty="0" smtClean="0"/>
              <a:t>LAS </a:t>
            </a:r>
            <a:r>
              <a:rPr lang="es-MX" dirty="0"/>
              <a:t>TRANSICIONES ENTRE </a:t>
            </a:r>
            <a:r>
              <a:rPr lang="es-MX" dirty="0" smtClean="0"/>
              <a:t>ACTIVIDADES</a:t>
            </a:r>
            <a:endParaRPr lang="en-US" dirty="0"/>
          </a:p>
        </p:txBody>
      </p:sp>
      <p:sp>
        <p:nvSpPr>
          <p:cNvPr id="2" name="Content Placeholder 1"/>
          <p:cNvSpPr>
            <a:spLocks noGrp="1"/>
          </p:cNvSpPr>
          <p:nvPr>
            <p:ph idx="1"/>
          </p:nvPr>
        </p:nvSpPr>
        <p:spPr>
          <a:xfrm>
            <a:off x="443653" y="2101269"/>
            <a:ext cx="8276593" cy="4105205"/>
          </a:xfrm>
        </p:spPr>
        <p:txBody>
          <a:bodyPr>
            <a:normAutofit/>
          </a:bodyPr>
          <a:lstStyle/>
          <a:p>
            <a:pPr marL="45720" indent="0">
              <a:lnSpc>
                <a:spcPct val="110000"/>
              </a:lnSpc>
              <a:buNone/>
            </a:pPr>
            <a:r>
              <a:rPr lang="es-MX" sz="3400" dirty="0" smtClean="0"/>
              <a:t>La </a:t>
            </a:r>
            <a:r>
              <a:rPr lang="es-MX" sz="3400" dirty="0"/>
              <a:t>transición se refiere a un cambio entre:</a:t>
            </a:r>
          </a:p>
          <a:p>
            <a:pPr marL="228600" indent="-228600">
              <a:lnSpc>
                <a:spcPct val="110000"/>
              </a:lnSpc>
              <a:spcBef>
                <a:spcPts val="1272"/>
              </a:spcBef>
              <a:buSzPct val="80000"/>
            </a:pPr>
            <a:r>
              <a:rPr lang="es-MX" sz="3000" dirty="0"/>
              <a:t>Actividades </a:t>
            </a:r>
          </a:p>
          <a:p>
            <a:pPr marL="228600" indent="-228600">
              <a:lnSpc>
                <a:spcPct val="110000"/>
              </a:lnSpc>
              <a:spcBef>
                <a:spcPts val="1272"/>
              </a:spcBef>
              <a:buSzPct val="80000"/>
            </a:pPr>
            <a:r>
              <a:rPr lang="es-MX" sz="3000" dirty="0"/>
              <a:t>Entornos múltiples</a:t>
            </a:r>
          </a:p>
          <a:p>
            <a:pPr marL="228600" indent="-228600">
              <a:lnSpc>
                <a:spcPct val="110000"/>
              </a:lnSpc>
              <a:spcBef>
                <a:spcPts val="1272"/>
              </a:spcBef>
              <a:buSzPct val="80000"/>
            </a:pPr>
            <a:r>
              <a:rPr lang="es-MX" sz="3000" dirty="0" smtClean="0"/>
              <a:t>Programas</a:t>
            </a:r>
            <a:endParaRPr lang="en-US" sz="3400" dirty="0"/>
          </a:p>
          <a:p>
            <a:pPr marL="45720" indent="0">
              <a:buNone/>
            </a:pPr>
            <a:endParaRPr lang="en-US" sz="3400" dirty="0"/>
          </a:p>
        </p:txBody>
      </p:sp>
      <p:pic>
        <p:nvPicPr>
          <p:cNvPr id="4" name="Picture 3" descr="Class_transitioning_to_outside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965" y="3191199"/>
            <a:ext cx="4507281" cy="2535346"/>
          </a:xfrm>
          <a:prstGeom prst="rect">
            <a:avLst/>
          </a:prstGeom>
          <a:ln w="38100" cmpd="sng">
            <a:solidFill>
              <a:srgbClr val="C4D058"/>
            </a:solidFill>
          </a:ln>
        </p:spPr>
      </p:pic>
    </p:spTree>
    <p:extLst>
      <p:ext uri="{BB962C8B-B14F-4D97-AF65-F5344CB8AC3E}">
        <p14:creationId xmlns:p14="http://schemas.microsoft.com/office/powerpoint/2010/main" val="12746382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MX" sz="3200" dirty="0" smtClean="0"/>
              <a:t>¿Por qué son importantes?</a:t>
            </a:r>
            <a:endParaRPr lang="es-MX" sz="3200" dirty="0"/>
          </a:p>
        </p:txBody>
      </p:sp>
      <p:sp>
        <p:nvSpPr>
          <p:cNvPr id="5" name="Content Placeholder 4"/>
          <p:cNvSpPr>
            <a:spLocks noGrp="1"/>
          </p:cNvSpPr>
          <p:nvPr>
            <p:ph idx="1"/>
          </p:nvPr>
        </p:nvSpPr>
        <p:spPr>
          <a:xfrm>
            <a:off x="473363" y="1890847"/>
            <a:ext cx="8314175" cy="4684340"/>
          </a:xfrm>
        </p:spPr>
        <p:txBody>
          <a:bodyPr>
            <a:noAutofit/>
          </a:bodyPr>
          <a:lstStyle/>
          <a:p>
            <a:pPr marL="228600" indent="-228600">
              <a:spcBef>
                <a:spcPts val="1128"/>
              </a:spcBef>
              <a:spcAft>
                <a:spcPts val="1200"/>
              </a:spcAft>
              <a:buSzPct val="80000"/>
            </a:pPr>
            <a:r>
              <a:rPr lang="es-MX" sz="2200" dirty="0" smtClean="0"/>
              <a:t>Las transiciones consumen </a:t>
            </a:r>
            <a:br>
              <a:rPr lang="es-MX" sz="2200" dirty="0" smtClean="0"/>
            </a:br>
            <a:r>
              <a:rPr lang="es-MX" sz="2200" dirty="0" smtClean="0"/>
              <a:t>mucho tiempo.</a:t>
            </a:r>
          </a:p>
          <a:p>
            <a:pPr marL="228600" indent="-228600">
              <a:spcBef>
                <a:spcPts val="1128"/>
              </a:spcBef>
              <a:spcAft>
                <a:spcPts val="1200"/>
              </a:spcAft>
              <a:buSzPct val="80000"/>
            </a:pPr>
            <a:r>
              <a:rPr lang="es-MX" sz="2200" dirty="0" smtClean="0"/>
              <a:t>Esperar sin hacer nada = </a:t>
            </a:r>
            <a:br>
              <a:rPr lang="es-MX" sz="2200" dirty="0" smtClean="0"/>
            </a:br>
            <a:r>
              <a:rPr lang="es-MX" sz="2200" dirty="0" smtClean="0"/>
              <a:t>conductas que presentan retos.</a:t>
            </a:r>
          </a:p>
          <a:p>
            <a:pPr marL="228600" indent="-228600">
              <a:spcBef>
                <a:spcPts val="1128"/>
              </a:spcBef>
              <a:spcAft>
                <a:spcPts val="1200"/>
              </a:spcAft>
              <a:buSzPct val="80000"/>
            </a:pPr>
            <a:r>
              <a:rPr lang="es-MX" sz="2200" dirty="0" smtClean="0"/>
              <a:t>Pueden ser estresantes</a:t>
            </a:r>
            <a:br>
              <a:rPr lang="es-MX" sz="2200" dirty="0" smtClean="0"/>
            </a:br>
            <a:r>
              <a:rPr lang="es-MX" sz="2200" dirty="0" smtClean="0"/>
              <a:t>y frustrantes.</a:t>
            </a:r>
          </a:p>
          <a:p>
            <a:pPr marL="228600" indent="-228600">
              <a:spcBef>
                <a:spcPts val="1128"/>
              </a:spcBef>
              <a:spcAft>
                <a:spcPts val="1200"/>
              </a:spcAft>
              <a:buSzPct val="80000"/>
            </a:pPr>
            <a:r>
              <a:rPr lang="es-MX" sz="2200" dirty="0" smtClean="0"/>
              <a:t>La capacidad para hacer </a:t>
            </a:r>
            <a:br>
              <a:rPr lang="es-MX" sz="2200" dirty="0" smtClean="0"/>
            </a:br>
            <a:r>
              <a:rPr lang="es-MX" sz="2200" dirty="0" smtClean="0"/>
              <a:t>transiciones es una </a:t>
            </a:r>
            <a:br>
              <a:rPr lang="es-MX" sz="2200" dirty="0" smtClean="0"/>
            </a:br>
            <a:r>
              <a:rPr lang="es-MX" sz="2200" dirty="0" smtClean="0"/>
              <a:t>habilidad crítica.</a:t>
            </a:r>
            <a:endParaRPr lang="es-MX" sz="2200" dirty="0"/>
          </a:p>
        </p:txBody>
      </p:sp>
      <p:pic>
        <p:nvPicPr>
          <p:cNvPr id="4" name="Picture 3" descr="Viet_and_a_basket_of_books.JPG"/>
          <p:cNvPicPr>
            <a:picLocks noChangeAspect="1"/>
          </p:cNvPicPr>
          <p:nvPr/>
        </p:nvPicPr>
        <p:blipFill rotWithShape="1">
          <a:blip r:embed="rId3">
            <a:extLst>
              <a:ext uri="{28A0092B-C50C-407E-A947-70E740481C1C}">
                <a14:useLocalDpi xmlns:a14="http://schemas.microsoft.com/office/drawing/2010/main" val="0"/>
              </a:ext>
            </a:extLst>
          </a:blip>
          <a:srcRect l="27610" r="8945"/>
          <a:stretch/>
        </p:blipFill>
        <p:spPr>
          <a:xfrm>
            <a:off x="5348825" y="2144890"/>
            <a:ext cx="3298699" cy="3466201"/>
          </a:xfrm>
          <a:prstGeom prst="rect">
            <a:avLst/>
          </a:prstGeom>
          <a:ln w="38100" cmpd="sng">
            <a:solidFill>
              <a:srgbClr val="C4D058"/>
            </a:solidFill>
          </a:ln>
        </p:spPr>
      </p:pic>
    </p:spTree>
    <p:extLst>
      <p:ext uri="{BB962C8B-B14F-4D97-AF65-F5344CB8AC3E}">
        <p14:creationId xmlns:p14="http://schemas.microsoft.com/office/powerpoint/2010/main" val="651044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MX" sz="2800" dirty="0" smtClean="0"/>
              <a:t>Estrategias para apoyar las transiciones: </a:t>
            </a:r>
            <a:r>
              <a:rPr lang="es-MX" sz="3200" dirty="0" smtClean="0"/>
              <a:t>Antes de la transición</a:t>
            </a:r>
            <a:endParaRPr lang="es-MX" sz="3200" dirty="0"/>
          </a:p>
        </p:txBody>
      </p:sp>
      <p:sp>
        <p:nvSpPr>
          <p:cNvPr id="4" name="Content Placeholder 3"/>
          <p:cNvSpPr>
            <a:spLocks noGrp="1"/>
          </p:cNvSpPr>
          <p:nvPr>
            <p:ph idx="1"/>
          </p:nvPr>
        </p:nvSpPr>
        <p:spPr>
          <a:xfrm>
            <a:off x="4186933" y="1796876"/>
            <a:ext cx="4622788" cy="4525963"/>
          </a:xfrm>
        </p:spPr>
        <p:txBody>
          <a:bodyPr>
            <a:noAutofit/>
          </a:bodyPr>
          <a:lstStyle/>
          <a:p>
            <a:pPr marL="228600" indent="-228600">
              <a:spcBef>
                <a:spcPts val="0"/>
              </a:spcBef>
              <a:spcAft>
                <a:spcPts val="2400"/>
              </a:spcAft>
              <a:buSzPct val="80000"/>
            </a:pPr>
            <a:r>
              <a:rPr lang="es-MX" sz="2500" dirty="0" smtClean="0"/>
              <a:t>Minimice el número de </a:t>
            </a:r>
            <a:br>
              <a:rPr lang="es-MX" sz="2500" dirty="0" smtClean="0"/>
            </a:br>
            <a:r>
              <a:rPr lang="es-MX" sz="2500" dirty="0" smtClean="0"/>
              <a:t>transiciones.</a:t>
            </a:r>
          </a:p>
          <a:p>
            <a:pPr marL="228600" indent="-228600">
              <a:spcBef>
                <a:spcPts val="0"/>
              </a:spcBef>
              <a:spcAft>
                <a:spcPts val="2400"/>
              </a:spcAft>
              <a:buSzPct val="80000"/>
            </a:pPr>
            <a:r>
              <a:rPr lang="es-MX" sz="2500" dirty="0" smtClean="0"/>
              <a:t>Planifique qué van a </a:t>
            </a:r>
            <a:br>
              <a:rPr lang="es-MX" sz="2500" dirty="0" smtClean="0"/>
            </a:br>
            <a:r>
              <a:rPr lang="es-MX" sz="2500" dirty="0" smtClean="0"/>
              <a:t>hacer los adultos durante</a:t>
            </a:r>
            <a:br>
              <a:rPr lang="es-MX" sz="2500" dirty="0" smtClean="0"/>
            </a:br>
            <a:r>
              <a:rPr lang="es-MX" sz="2500" dirty="0" smtClean="0"/>
              <a:t>los tiempos de transición.</a:t>
            </a:r>
          </a:p>
          <a:p>
            <a:pPr marL="228600" indent="-228600">
              <a:spcBef>
                <a:spcPts val="0"/>
              </a:spcBef>
              <a:spcAft>
                <a:spcPts val="2400"/>
              </a:spcAft>
              <a:buSzPct val="80000"/>
            </a:pPr>
            <a:r>
              <a:rPr lang="es-MX" sz="2500" dirty="0" smtClean="0"/>
              <a:t>Enseñe las expectativas</a:t>
            </a:r>
            <a:br>
              <a:rPr lang="es-MX" sz="2500" dirty="0" smtClean="0"/>
            </a:br>
            <a:r>
              <a:rPr lang="es-MX" sz="2500" dirty="0" smtClean="0"/>
              <a:t>a los niños.</a:t>
            </a:r>
          </a:p>
          <a:p>
            <a:pPr marL="228600" indent="-228600">
              <a:spcBef>
                <a:spcPts val="0"/>
              </a:spcBef>
              <a:spcAft>
                <a:spcPts val="2400"/>
              </a:spcAft>
              <a:buSzPct val="80000"/>
            </a:pPr>
            <a:r>
              <a:rPr lang="es-MX" sz="2500" dirty="0" smtClean="0"/>
              <a:t>Dé señales verbales y no </a:t>
            </a:r>
            <a:br>
              <a:rPr lang="es-MX" sz="2500" dirty="0" smtClean="0"/>
            </a:br>
            <a:r>
              <a:rPr lang="es-MX" sz="2500" dirty="0" smtClean="0"/>
              <a:t>verbales.</a:t>
            </a:r>
            <a:endParaRPr lang="es-MX" sz="2500" dirty="0"/>
          </a:p>
        </p:txBody>
      </p:sp>
      <p:pic>
        <p:nvPicPr>
          <p:cNvPr id="5" name="Picture 4" descr="Children_in_circle_time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64" y="4114806"/>
            <a:ext cx="3496107" cy="1966561"/>
          </a:xfrm>
          <a:prstGeom prst="rect">
            <a:avLst/>
          </a:prstGeom>
          <a:ln w="38100" cmpd="sng">
            <a:solidFill>
              <a:srgbClr val="C4D058"/>
            </a:solidFill>
          </a:ln>
        </p:spPr>
      </p:pic>
      <p:pic>
        <p:nvPicPr>
          <p:cNvPr id="6" name="Picture 5" descr="Class_getting_preparing_to_go_outside_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65" y="1987448"/>
            <a:ext cx="3496107" cy="1966560"/>
          </a:xfrm>
          <a:prstGeom prst="rect">
            <a:avLst/>
          </a:prstGeom>
          <a:ln w="38100" cmpd="sng">
            <a:solidFill>
              <a:srgbClr val="C4D058"/>
            </a:solidFill>
          </a:ln>
        </p:spPr>
      </p:pic>
    </p:spTree>
    <p:extLst>
      <p:ext uri="{BB962C8B-B14F-4D97-AF65-F5344CB8AC3E}">
        <p14:creationId xmlns:p14="http://schemas.microsoft.com/office/powerpoint/2010/main" val="19140956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MX" sz="2800" dirty="0">
                <a:solidFill>
                  <a:prstClr val="black"/>
                </a:solidFill>
              </a:rPr>
              <a:t>Estrategias para apoyar las transiciones: </a:t>
            </a:r>
            <a:r>
              <a:rPr lang="es-MX" sz="3200" dirty="0" smtClean="0"/>
              <a:t>Durante la transición</a:t>
            </a:r>
            <a:endParaRPr lang="es-MX" sz="3200" dirty="0"/>
          </a:p>
        </p:txBody>
      </p:sp>
      <p:sp>
        <p:nvSpPr>
          <p:cNvPr id="4" name="Content Placeholder 3"/>
          <p:cNvSpPr>
            <a:spLocks noGrp="1"/>
          </p:cNvSpPr>
          <p:nvPr>
            <p:ph idx="1"/>
          </p:nvPr>
        </p:nvSpPr>
        <p:spPr>
          <a:xfrm>
            <a:off x="317715" y="1851243"/>
            <a:ext cx="8369085" cy="4490611"/>
          </a:xfrm>
        </p:spPr>
        <p:txBody>
          <a:bodyPr>
            <a:normAutofit/>
          </a:bodyPr>
          <a:lstStyle/>
          <a:p>
            <a:pPr marL="228600" indent="-228600">
              <a:spcAft>
                <a:spcPts val="2400"/>
              </a:spcAft>
              <a:buSzPct val="80000"/>
            </a:pPr>
            <a:r>
              <a:rPr lang="es-MX" sz="2800" dirty="0" smtClean="0"/>
              <a:t>Involucre a los niños. </a:t>
            </a:r>
          </a:p>
          <a:p>
            <a:pPr marL="228600" indent="-228600">
              <a:spcAft>
                <a:spcPts val="2400"/>
              </a:spcAft>
              <a:buSzPct val="80000"/>
            </a:pPr>
            <a:r>
              <a:rPr lang="es-MX" sz="2800" dirty="0" smtClean="0"/>
              <a:t>Dé tiempo para terminar</a:t>
            </a:r>
            <a:br>
              <a:rPr lang="es-MX" sz="2800" dirty="0" smtClean="0"/>
            </a:br>
            <a:r>
              <a:rPr lang="es-MX" sz="2800" dirty="0" smtClean="0"/>
              <a:t>los proyectos. </a:t>
            </a:r>
          </a:p>
          <a:p>
            <a:pPr marL="228600" indent="-228600">
              <a:spcAft>
                <a:spcPts val="2400"/>
              </a:spcAft>
              <a:buSzPct val="80000"/>
            </a:pPr>
            <a:r>
              <a:rPr lang="es-MX" sz="2800" dirty="0" smtClean="0"/>
              <a:t>Planifique para los que</a:t>
            </a:r>
            <a:br>
              <a:rPr lang="es-MX" sz="2800" dirty="0" smtClean="0"/>
            </a:br>
            <a:r>
              <a:rPr lang="es-MX" sz="2800" dirty="0" smtClean="0"/>
              <a:t>“terminen rápido”. </a:t>
            </a:r>
          </a:p>
          <a:p>
            <a:pPr marL="228600" indent="-228600">
              <a:spcAft>
                <a:spcPts val="2400"/>
              </a:spcAft>
              <a:buSzPct val="80000"/>
            </a:pPr>
            <a:r>
              <a:rPr lang="es-MX" sz="2800" dirty="0" smtClean="0"/>
              <a:t>Individualice el apoyo.</a:t>
            </a:r>
          </a:p>
        </p:txBody>
      </p:sp>
      <p:pic>
        <p:nvPicPr>
          <p:cNvPr id="5" name="Picture 4" descr="Cleaning_up_after_lunch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047" y="2048372"/>
            <a:ext cx="2859243" cy="4288420"/>
          </a:xfrm>
          <a:prstGeom prst="rect">
            <a:avLst/>
          </a:prstGeom>
          <a:ln w="38100" cmpd="sng">
            <a:solidFill>
              <a:srgbClr val="C4D058"/>
            </a:solidFill>
          </a:ln>
        </p:spPr>
      </p:pic>
    </p:spTree>
    <p:extLst>
      <p:ext uri="{BB962C8B-B14F-4D97-AF65-F5344CB8AC3E}">
        <p14:creationId xmlns:p14="http://schemas.microsoft.com/office/powerpoint/2010/main" val="1217806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6795" y="1993426"/>
            <a:ext cx="7850475" cy="3495584"/>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31984" y="304800"/>
            <a:ext cx="8477737" cy="1295400"/>
          </a:xfrm>
        </p:spPr>
        <p:txBody>
          <a:bodyPr>
            <a:noAutofit/>
          </a:bodyPr>
          <a:lstStyle/>
          <a:p>
            <a:r>
              <a:rPr lang="es-MX" sz="2800" dirty="0">
                <a:solidFill>
                  <a:prstClr val="black"/>
                </a:solidFill>
              </a:rPr>
              <a:t>Estrategias para apoyar las transiciones:</a:t>
            </a:r>
            <a:r>
              <a:rPr lang="es-MX" sz="3100" dirty="0" smtClean="0">
                <a:solidFill>
                  <a:prstClr val="black"/>
                </a:solidFill>
              </a:rPr>
              <a:t/>
            </a:r>
            <a:br>
              <a:rPr lang="es-MX" sz="3100" dirty="0" smtClean="0">
                <a:solidFill>
                  <a:prstClr val="black"/>
                </a:solidFill>
              </a:rPr>
            </a:br>
            <a:r>
              <a:rPr lang="es-MX" sz="3100" dirty="0" smtClean="0">
                <a:solidFill>
                  <a:prstClr val="black"/>
                </a:solidFill>
              </a:rPr>
              <a:t>Después </a:t>
            </a:r>
            <a:r>
              <a:rPr lang="es-MX" sz="3100" dirty="0">
                <a:solidFill>
                  <a:prstClr val="black"/>
                </a:solidFill>
              </a:rPr>
              <a:t>de la </a:t>
            </a:r>
            <a:r>
              <a:rPr lang="es-MX" sz="3100" dirty="0" smtClean="0"/>
              <a:t>transición</a:t>
            </a:r>
            <a:endParaRPr lang="en-US" sz="3100" dirty="0"/>
          </a:p>
        </p:txBody>
      </p:sp>
      <p:pic>
        <p:nvPicPr>
          <p:cNvPr id="5" name="Picture 4" descr="Gabi_giving_students_thumbs_up_in_lin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083" y="2391390"/>
            <a:ext cx="3977144" cy="2651429"/>
          </a:xfrm>
          <a:prstGeom prst="rect">
            <a:avLst/>
          </a:prstGeom>
          <a:ln w="38100" cmpd="sng">
            <a:solidFill>
              <a:schemeClr val="bg1"/>
            </a:solidFill>
          </a:ln>
        </p:spPr>
      </p:pic>
      <p:sp>
        <p:nvSpPr>
          <p:cNvPr id="4" name="Content Placeholder 3"/>
          <p:cNvSpPr>
            <a:spLocks noGrp="1"/>
          </p:cNvSpPr>
          <p:nvPr>
            <p:ph idx="1"/>
          </p:nvPr>
        </p:nvSpPr>
        <p:spPr>
          <a:xfrm>
            <a:off x="586795" y="2373989"/>
            <a:ext cx="3666227" cy="2497398"/>
          </a:xfrm>
        </p:spPr>
        <p:txBody>
          <a:bodyPr>
            <a:normAutofit lnSpcReduction="10000"/>
          </a:bodyPr>
          <a:lstStyle/>
          <a:p>
            <a:pPr marL="0" indent="0">
              <a:spcBef>
                <a:spcPts val="1968"/>
              </a:spcBef>
              <a:buNone/>
            </a:pPr>
            <a:r>
              <a:rPr lang="es-MX" dirty="0" smtClean="0">
                <a:solidFill>
                  <a:schemeClr val="bg1"/>
                </a:solidFill>
              </a:rPr>
              <a:t>Bríndeles atenciones </a:t>
            </a:r>
            <a:r>
              <a:rPr lang="es-MX" dirty="0">
                <a:solidFill>
                  <a:schemeClr val="bg1"/>
                </a:solidFill>
              </a:rPr>
              <a:t>y comentarios </a:t>
            </a:r>
            <a:r>
              <a:rPr lang="es-MX" dirty="0" smtClean="0">
                <a:solidFill>
                  <a:schemeClr val="bg1"/>
                </a:solidFill>
              </a:rPr>
              <a:t>positivos a </a:t>
            </a:r>
            <a:r>
              <a:rPr lang="es-MX" dirty="0">
                <a:solidFill>
                  <a:schemeClr val="bg1"/>
                </a:solidFill>
              </a:rPr>
              <a:t>los niños.</a:t>
            </a:r>
          </a:p>
          <a:p>
            <a:pPr marL="0" indent="0">
              <a:spcBef>
                <a:spcPts val="1968"/>
              </a:spcBef>
              <a:buNone/>
            </a:pPr>
            <a:endParaRPr lang="en-US" dirty="0">
              <a:solidFill>
                <a:schemeClr val="bg1"/>
              </a:solidFill>
            </a:endParaRPr>
          </a:p>
        </p:txBody>
      </p:sp>
    </p:spTree>
    <p:extLst>
      <p:ext uri="{BB962C8B-B14F-4D97-AF65-F5344CB8AC3E}">
        <p14:creationId xmlns:p14="http://schemas.microsoft.com/office/powerpoint/2010/main" val="427418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s-MX" dirty="0" smtClean="0"/>
              <a:t>Promover LA independencia</a:t>
            </a:r>
            <a:br>
              <a:rPr lang="es-MX" dirty="0" smtClean="0"/>
            </a:br>
            <a:r>
              <a:rPr lang="es-MX" dirty="0" smtClean="0"/>
              <a:t>durante LAS transiciones</a:t>
            </a:r>
            <a:endParaRPr lang="es-MX" dirty="0"/>
          </a:p>
        </p:txBody>
      </p:sp>
      <p:sp>
        <p:nvSpPr>
          <p:cNvPr id="4" name="Content Placeholder 3"/>
          <p:cNvSpPr>
            <a:spLocks noGrp="1"/>
          </p:cNvSpPr>
          <p:nvPr>
            <p:ph idx="1"/>
          </p:nvPr>
        </p:nvSpPr>
        <p:spPr>
          <a:xfrm>
            <a:off x="469608" y="1910262"/>
            <a:ext cx="5827902" cy="4446088"/>
          </a:xfrm>
        </p:spPr>
        <p:txBody>
          <a:bodyPr>
            <a:normAutofit/>
          </a:bodyPr>
          <a:lstStyle/>
          <a:p>
            <a:pPr marL="228600" indent="-228600">
              <a:spcBef>
                <a:spcPts val="1968"/>
              </a:spcBef>
              <a:buSzPct val="80000"/>
            </a:pPr>
            <a:r>
              <a:rPr lang="es-MX" sz="3100" dirty="0" smtClean="0"/>
              <a:t>Deje a los niños hacer</a:t>
            </a:r>
            <a:br>
              <a:rPr lang="es-MX" sz="3100" dirty="0" smtClean="0"/>
            </a:br>
            <a:r>
              <a:rPr lang="es-MX" sz="3100" dirty="0" smtClean="0"/>
              <a:t>las transiciones en forma independiente. </a:t>
            </a:r>
          </a:p>
          <a:p>
            <a:pPr marL="228600" indent="-228600">
              <a:spcBef>
                <a:spcPts val="1968"/>
              </a:spcBef>
              <a:buSzPct val="80000"/>
            </a:pPr>
            <a:r>
              <a:rPr lang="es-MX" sz="3100" dirty="0" smtClean="0"/>
              <a:t>Enseñe a los niños a ayudarse unos a otros.</a:t>
            </a:r>
          </a:p>
          <a:p>
            <a:pPr marL="228600" indent="-228600">
              <a:spcBef>
                <a:spcPts val="1968"/>
              </a:spcBef>
              <a:buSzPct val="80000"/>
            </a:pPr>
            <a:r>
              <a:rPr lang="es-MX" sz="3100" dirty="0" smtClean="0"/>
              <a:t>Ayude a los niños a monitorearse a sí mismos durante las transiciones.</a:t>
            </a:r>
          </a:p>
        </p:txBody>
      </p:sp>
      <p:pic>
        <p:nvPicPr>
          <p:cNvPr id="5" name="Picture 4" descr="girl_with_paper_towels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484" y="1979854"/>
            <a:ext cx="2797579" cy="4196369"/>
          </a:xfrm>
          <a:prstGeom prst="rect">
            <a:avLst/>
          </a:prstGeom>
          <a:ln w="38100" cmpd="sng">
            <a:solidFill>
              <a:srgbClr val="C4D058"/>
            </a:solidFill>
          </a:ln>
        </p:spPr>
      </p:pic>
    </p:spTree>
    <p:extLst>
      <p:ext uri="{BB962C8B-B14F-4D97-AF65-F5344CB8AC3E}">
        <p14:creationId xmlns:p14="http://schemas.microsoft.com/office/powerpoint/2010/main" val="31942558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owerpoint_template NCQTL_12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Powerpoint_template NCQTL_122011.thmx</Template>
  <TotalTime>1317</TotalTime>
  <Words>344</Words>
  <Application>Microsoft Macintosh PowerPoint</Application>
  <PresentationFormat>On-screen Show (4:3)</PresentationFormat>
  <Paragraphs>69</Paragraphs>
  <Slides>17</Slides>
  <Notes>10</Notes>
  <HiddenSlides>0</HiddenSlides>
  <MMClips>2</MMClips>
  <ScaleCrop>false</ScaleCrop>
  <HeadingPairs>
    <vt:vector size="4" baseType="variant">
      <vt:variant>
        <vt:lpstr>Theme</vt:lpstr>
      </vt:variant>
      <vt:variant>
        <vt:i4>6</vt:i4>
      </vt:variant>
      <vt:variant>
        <vt:lpstr>Slide Titles</vt:lpstr>
      </vt:variant>
      <vt:variant>
        <vt:i4>17</vt:i4>
      </vt:variant>
    </vt:vector>
  </HeadingPairs>
  <TitlesOfParts>
    <vt:vector size="23" baseType="lpstr">
      <vt:lpstr>Powerpoint_template NCQTL_122011</vt:lpstr>
      <vt:lpstr>Default Theme</vt:lpstr>
      <vt:lpstr>Office Theme</vt:lpstr>
      <vt:lpstr>1_Office Theme</vt:lpstr>
      <vt:lpstr>4_Powerpoint_template</vt:lpstr>
      <vt:lpstr>1_Powerpoint_template</vt:lpstr>
      <vt:lpstr>Manejo del salón de clases: transiciones en el salón de clases</vt:lpstr>
      <vt:lpstr>MARCO DE REFERENCIA PARA  LA PRÁCTICA EFECTIVA  EN APOYO A LA PREPARACIÓN PARA LA ESCUELA PARA TODOS LOS NIÑOS</vt:lpstr>
      <vt:lpstr>Objetivos</vt:lpstr>
      <vt:lpstr>LAS TRANSICIONES ENTRE ACTIVIDADES</vt:lpstr>
      <vt:lpstr>¿Por qué son importantes?</vt:lpstr>
      <vt:lpstr>Estrategias para apoyar las transiciones: Antes de la transición</vt:lpstr>
      <vt:lpstr>Estrategias para apoyar las transiciones: Durante la transición</vt:lpstr>
      <vt:lpstr>Estrategias para apoyar las transiciones: Después de la transición</vt:lpstr>
      <vt:lpstr>Promover LA independencia durante LAS transiciones</vt:lpstr>
      <vt:lpstr>Designing early childhood classroom</vt:lpstr>
      <vt:lpstr>Designing early childhood classroom</vt:lpstr>
      <vt:lpstr>TRANSICIONES SIN DIFICULTADES:  APOYOS EN EL ENTORNO</vt:lpstr>
      <vt:lpstr>TRANSICIONES SIN DIFICULTADES: ADAPTACIONES A LOS MATERIALES</vt:lpstr>
      <vt:lpstr>TRANSICIONES SIN DIFICULTADES:  APOYOS EN EL ENTORNO</vt:lpstr>
      <vt:lpstr>TRANSICIONES SIN DIFICULTADES:  APOYOS VISUALES</vt:lpstr>
      <vt:lpstr>REPASO</vt:lpstr>
      <vt:lpstr>PowerPoint Presentation</vt:lpstr>
    </vt:vector>
  </TitlesOfParts>
  <Company>NCQTL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Positive Behaviors During CLASSROOM transitions</dc:title>
  <dc:creator>Joan M. Davis</dc:creator>
  <cp:lastModifiedBy>Prakarn</cp:lastModifiedBy>
  <cp:revision>111</cp:revision>
  <dcterms:created xsi:type="dcterms:W3CDTF">2011-09-23T19:02:02Z</dcterms:created>
  <dcterms:modified xsi:type="dcterms:W3CDTF">2014-06-23T22:30:05Z</dcterms:modified>
</cp:coreProperties>
</file>