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handoutMasterIdLst>
    <p:handoutMasterId r:id="rId19"/>
  </p:handoutMasterIdLst>
  <p:sldIdLst>
    <p:sldId id="258" r:id="rId3"/>
    <p:sldId id="274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ggie" initials="" lastIdx="4" clrIdx="0"/>
  <p:cmAuthor id="1" name="Tamarack O'Donnell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88" autoAdjust="0"/>
  </p:normalViewPr>
  <p:slideViewPr>
    <p:cSldViewPr snapToGrid="0" snapToObjects="1">
      <p:cViewPr varScale="1">
        <p:scale>
          <a:sx n="67" d="100"/>
          <a:sy n="67" d="100"/>
        </p:scale>
        <p:origin x="-84" y="-3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3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653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006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597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93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813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05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474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122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114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317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243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337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851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84A37A-AFC2-4A01-80A1-FC20F2C0D5BB}" type="slidenum">
              <a:rPr lang="en-US" smtClean="0">
                <a:solidFill>
                  <a:srgbClr val="4F81BD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4F81B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210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9/10/2012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3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900" dirty="0" smtClean="0"/>
              <a:t>Managing </a:t>
            </a:r>
            <a:r>
              <a:rPr lang="en-US" sz="1900" smtClean="0"/>
              <a:t>the classroom: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300" dirty="0" smtClean="0"/>
              <a:t>Designing Environments</a:t>
            </a:r>
            <a:endParaRPr lang="en-US" sz="33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21" y="2114867"/>
            <a:ext cx="4884110" cy="4062413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Pentagon 4"/>
          <p:cNvSpPr/>
          <p:nvPr/>
        </p:nvSpPr>
        <p:spPr>
          <a:xfrm>
            <a:off x="508000" y="2590800"/>
            <a:ext cx="2265680" cy="863600"/>
          </a:xfrm>
          <a:prstGeom prst="homePlate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Books &amp; Music</a:t>
            </a:r>
          </a:p>
        </p:txBody>
      </p:sp>
      <p:sp>
        <p:nvSpPr>
          <p:cNvPr id="6" name="Pentagon 5"/>
          <p:cNvSpPr/>
          <p:nvPr/>
        </p:nvSpPr>
        <p:spPr>
          <a:xfrm>
            <a:off x="508000" y="5029200"/>
            <a:ext cx="2265680" cy="863600"/>
          </a:xfrm>
          <a:prstGeom prst="homePlate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Props</a:t>
            </a:r>
          </a:p>
        </p:txBody>
      </p:sp>
      <p:sp>
        <p:nvSpPr>
          <p:cNvPr id="10" name="Pentagon 9"/>
          <p:cNvSpPr/>
          <p:nvPr/>
        </p:nvSpPr>
        <p:spPr>
          <a:xfrm flipH="1">
            <a:off x="6441440" y="2001520"/>
            <a:ext cx="2255520" cy="863600"/>
          </a:xfrm>
          <a:prstGeom prst="homePlate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Visual Displays</a:t>
            </a:r>
          </a:p>
        </p:txBody>
      </p:sp>
      <p:sp>
        <p:nvSpPr>
          <p:cNvPr id="11" name="Pentagon 10"/>
          <p:cNvSpPr/>
          <p:nvPr/>
        </p:nvSpPr>
        <p:spPr>
          <a:xfrm flipH="1">
            <a:off x="5884871" y="4464667"/>
            <a:ext cx="2255520" cy="863600"/>
          </a:xfrm>
          <a:prstGeom prst="homePlate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Toys</a:t>
            </a:r>
          </a:p>
        </p:txBody>
      </p:sp>
      <p:sp>
        <p:nvSpPr>
          <p:cNvPr id="12" name="Pentagon 11"/>
          <p:cNvSpPr/>
          <p:nvPr/>
        </p:nvSpPr>
        <p:spPr>
          <a:xfrm flipH="1">
            <a:off x="6554201" y="5461000"/>
            <a:ext cx="2255520" cy="863600"/>
          </a:xfrm>
          <a:prstGeom prst="homePlate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Materials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5280" y="3881120"/>
            <a:ext cx="2682240" cy="1148080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/>
                <a:cs typeface="Century Gothic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26256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the learning being guided?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32" y="1853712"/>
            <a:ext cx="3828988" cy="45856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537" y="1853713"/>
            <a:ext cx="4224773" cy="250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455537" y="4476569"/>
            <a:ext cx="4224773" cy="1962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32" y="3670703"/>
            <a:ext cx="5089090" cy="2768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750" y="1853712"/>
            <a:ext cx="4232560" cy="28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-1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855" b="39383"/>
          <a:stretch/>
        </p:blipFill>
        <p:spPr>
          <a:xfrm>
            <a:off x="4648144" y="3258155"/>
            <a:ext cx="3989529" cy="1256322"/>
          </a:xfrm>
          <a:prstGeom prst="rect">
            <a:avLst/>
          </a:prstGeom>
        </p:spPr>
      </p:pic>
      <p:pic>
        <p:nvPicPr>
          <p:cNvPr id="8" name="Picture 7" descr="Untitled-1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876"/>
          <a:stretch/>
        </p:blipFill>
        <p:spPr>
          <a:xfrm>
            <a:off x="4648144" y="4514477"/>
            <a:ext cx="3989529" cy="1651466"/>
          </a:xfrm>
          <a:prstGeom prst="rect">
            <a:avLst/>
          </a:prstGeom>
        </p:spPr>
      </p:pic>
      <p:pic>
        <p:nvPicPr>
          <p:cNvPr id="7" name="Picture 6" descr="Untitled-1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065"/>
          <a:stretch/>
        </p:blipFill>
        <p:spPr>
          <a:xfrm>
            <a:off x="4648144" y="1910135"/>
            <a:ext cx="3989529" cy="1348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the groupings</a:t>
            </a:r>
            <a:endParaRPr lang="en-US" dirty="0"/>
          </a:p>
        </p:txBody>
      </p:sp>
      <p:pic>
        <p:nvPicPr>
          <p:cNvPr id="4" name="Picture 3" descr="Design-the-Grouping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79" y="1910134"/>
            <a:ext cx="4027389" cy="248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esign-the-Groupin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4" t="2504" r="1445" b="26252"/>
          <a:stretch/>
        </p:blipFill>
        <p:spPr>
          <a:xfrm rot="20756339">
            <a:off x="1656585" y="3959894"/>
            <a:ext cx="1849853" cy="22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2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04720" y="4966969"/>
            <a:ext cx="6471385" cy="1311911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One-on-one: </a:t>
            </a:r>
            <a:r>
              <a:rPr lang="en-US" sz="2800" dirty="0" smtClean="0">
                <a:latin typeface="Century Gothic"/>
                <a:cs typeface="Century Gothic"/>
              </a:rPr>
              <a:t>Provide individually </a:t>
            </a:r>
            <a:br>
              <a:rPr lang="en-US" sz="2800" dirty="0" smtClean="0">
                <a:latin typeface="Century Gothic"/>
                <a:cs typeface="Century Gothic"/>
              </a:rPr>
            </a:br>
            <a:r>
              <a:rPr lang="en-US" sz="2800" smtClean="0">
                <a:latin typeface="Century Gothic"/>
                <a:cs typeface="Century Gothic"/>
              </a:rPr>
              <a:t>focused </a:t>
            </a:r>
            <a:r>
              <a:rPr lang="en-US" sz="2800" smtClean="0">
                <a:latin typeface="Century Gothic"/>
                <a:cs typeface="Century Gothic"/>
              </a:rPr>
              <a:t>instruction.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4720" y="3419641"/>
            <a:ext cx="6471385" cy="1396199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Small groups: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800" b="1" dirty="0" smtClean="0">
                <a:latin typeface="Century Gothic"/>
                <a:cs typeface="Century Gothic"/>
              </a:rPr>
              <a:t>↑</a:t>
            </a:r>
            <a:r>
              <a:rPr lang="en-US" sz="2800" dirty="0" smtClean="0">
                <a:latin typeface="Century Gothic"/>
                <a:cs typeface="Century Gothic"/>
              </a:rPr>
              <a:t>opportunities </a:t>
            </a:r>
            <a:r>
              <a:rPr lang="en-US" sz="2800" dirty="0">
                <a:latin typeface="Century Gothic"/>
                <a:cs typeface="Century Gothic"/>
              </a:rPr>
              <a:t>for interactions and scaffolding.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4720" y="1952625"/>
            <a:ext cx="6471385" cy="132520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</a:pPr>
            <a:r>
              <a:rPr lang="en-US" sz="2800" dirty="0">
                <a:latin typeface="Century Gothic"/>
                <a:cs typeface="Century Gothic"/>
              </a:rPr>
              <a:t>Large groups: Build </a:t>
            </a:r>
            <a:r>
              <a:rPr lang="en-US" sz="2800" dirty="0" smtClean="0">
                <a:latin typeface="Century Gothic"/>
                <a:cs typeface="Century Gothic"/>
              </a:rPr>
              <a:t>community, </a:t>
            </a:r>
            <a:r>
              <a:rPr lang="en-US" sz="2800" dirty="0">
                <a:latin typeface="Century Gothic"/>
                <a:cs typeface="Century Gothic"/>
              </a:rPr>
              <a:t>do routine activities</a:t>
            </a:r>
            <a:r>
              <a:rPr lang="en-US" sz="2800" dirty="0" smtClean="0">
                <a:latin typeface="Century Gothic"/>
                <a:cs typeface="Century Gothic"/>
              </a:rPr>
              <a:t>, and </a:t>
            </a:r>
            <a:r>
              <a:rPr lang="en-US" sz="2800" dirty="0">
                <a:latin typeface="Century Gothic"/>
                <a:cs typeface="Century Gothic"/>
              </a:rPr>
              <a:t>introduce concepts.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Maximize learning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52" y="3427411"/>
            <a:ext cx="1892268" cy="1388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52" y="1952626"/>
            <a:ext cx="1892268" cy="1325204"/>
          </a:xfrm>
          <a:prstGeom prst="rect">
            <a:avLst/>
          </a:prstGeom>
        </p:spPr>
      </p:pic>
      <p:pic>
        <p:nvPicPr>
          <p:cNvPr id="10" name="Picture 9" descr="Carmen_and_student_reading_book_1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5" b="14686"/>
          <a:stretch/>
        </p:blipFill>
        <p:spPr>
          <a:xfrm>
            <a:off x="483006" y="4966969"/>
            <a:ext cx="1892808" cy="13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considerations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3587" y="1948866"/>
            <a:ext cx="8166927" cy="92353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>
                <a:latin typeface="Century Gothic"/>
                <a:cs typeface="Century Gothic"/>
              </a:rPr>
              <a:t>Rotating </a:t>
            </a:r>
            <a:r>
              <a:rPr lang="en-US" sz="2800" smtClean="0">
                <a:latin typeface="Century Gothic"/>
                <a:cs typeface="Century Gothic"/>
              </a:rPr>
              <a:t>Children </a:t>
            </a:r>
            <a:r>
              <a:rPr lang="en-US" sz="2800" dirty="0">
                <a:latin typeface="Century Gothic"/>
                <a:cs typeface="Century Gothic"/>
              </a:rPr>
              <a:t>&amp; Toys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587" y="2966214"/>
            <a:ext cx="8166927" cy="92353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Tailor Instruction in Small Groups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587" y="4024270"/>
            <a:ext cx="8166927" cy="92353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Cooperative Toys &amp; Activities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3587" y="5089779"/>
            <a:ext cx="8166927" cy="92353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Simple &amp; Quick</a:t>
            </a:r>
          </a:p>
        </p:txBody>
      </p:sp>
    </p:spTree>
    <p:extLst>
      <p:ext uri="{BB962C8B-B14F-4D97-AF65-F5344CB8AC3E}">
        <p14:creationId xmlns:p14="http://schemas.microsoft.com/office/powerpoint/2010/main" val="36001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1650" indent="-457200">
              <a:spcAft>
                <a:spcPts val="1200"/>
              </a:spcAft>
              <a:buFont typeface="Century Gothic" pitchFamily="34" charset="0"/>
              <a:buAutoNum type="arabicPeriod"/>
              <a:defRPr/>
            </a:pPr>
            <a:r>
              <a:rPr lang="en-US" dirty="0">
                <a:latin typeface="Century Gothic" pitchFamily="34" charset="0"/>
                <a:ea typeface="ＭＳ Ｐゴシック" pitchFamily="34" charset="-128"/>
              </a:rPr>
              <a:t>What did you learn today about early childhood environments?</a:t>
            </a:r>
          </a:p>
          <a:p>
            <a:pPr marL="501650" indent="-457200">
              <a:spcAft>
                <a:spcPts val="1200"/>
              </a:spcAft>
              <a:buFont typeface="Century Gothic" pitchFamily="34" charset="0"/>
              <a:buAutoNum type="arabicPeriod"/>
              <a:defRPr/>
            </a:pPr>
            <a:r>
              <a:rPr lang="en-US" dirty="0">
                <a:latin typeface="Century Gothic" pitchFamily="34" charset="0"/>
                <a:ea typeface="ＭＳ Ｐゴシック" pitchFamily="34" charset="-128"/>
              </a:rPr>
              <a:t>Reflect on the actions you will take in the coming weeks to increase the effectiveness of your classroom environment</a:t>
            </a:r>
            <a:r>
              <a:rPr lang="en-US" dirty="0" smtClean="0">
                <a:latin typeface="Century Gothic" pitchFamily="34" charset="0"/>
                <a:ea typeface="ＭＳ Ｐゴシック" pitchFamily="34" charset="-128"/>
              </a:rPr>
              <a:t>.</a:t>
            </a:r>
            <a:endParaRPr lang="en-U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2155" y="622936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742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632" y="2138948"/>
            <a:ext cx="8154736" cy="1644316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dirty="0" smtClean="0">
                <a:solidFill>
                  <a:srgbClr val="02499D"/>
                </a:solidFill>
                <a:latin typeface="Century Gothic" pitchFamily="34" charset="0"/>
              </a:rPr>
              <a:t>CLASSROOM ENVIRONMENTS THAT PROMOTE CHILDREN’S DEVELOPMENT AND LEARNING</a:t>
            </a:r>
            <a:endParaRPr lang="en-US" dirty="0">
              <a:solidFill>
                <a:srgbClr val="02499D"/>
              </a:solidFill>
              <a:latin typeface="Century Gothic" pitchFamily="34" charset="0"/>
            </a:endParaRPr>
          </a:p>
        </p:txBody>
      </p:sp>
      <p:pic>
        <p:nvPicPr>
          <p:cNvPr id="4" name="Picture 3" descr="P10204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020552"/>
            <a:ext cx="3556000" cy="2000250"/>
          </a:xfrm>
          <a:prstGeom prst="rect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 descr="P10203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26" y="4020552"/>
            <a:ext cx="3556000" cy="2000250"/>
          </a:xfrm>
          <a:prstGeom prst="rect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Describe the effects and identify components of effective environments.</a:t>
            </a:r>
          </a:p>
          <a:p>
            <a:r>
              <a:rPr lang="en-US" sz="3000" dirty="0"/>
              <a:t>Discuss approaches to designing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the </a:t>
            </a:r>
            <a:r>
              <a:rPr lang="en-US" sz="3000" dirty="0"/>
              <a:t>physical space,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the contents, </a:t>
            </a:r>
            <a:br>
              <a:rPr lang="en-US" sz="3000" dirty="0" smtClean="0"/>
            </a:br>
            <a:r>
              <a:rPr lang="en-US" sz="3000" dirty="0" smtClean="0"/>
              <a:t>and grouping </a:t>
            </a:r>
            <a:br>
              <a:rPr lang="en-US" sz="3000" dirty="0" smtClean="0"/>
            </a:br>
            <a:r>
              <a:rPr lang="en-US" sz="3000" dirty="0" smtClean="0"/>
              <a:t>arrangements </a:t>
            </a:r>
            <a:br>
              <a:rPr lang="en-US" sz="3000" dirty="0" smtClean="0"/>
            </a:br>
            <a:r>
              <a:rPr lang="en-US" sz="3000" dirty="0" smtClean="0"/>
              <a:t>in </a:t>
            </a:r>
            <a:r>
              <a:rPr lang="en-US" sz="3000" dirty="0"/>
              <a:t>a well-organized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classroom.</a:t>
            </a:r>
            <a:endParaRPr lang="en-US" sz="3000" dirty="0"/>
          </a:p>
        </p:txBody>
      </p:sp>
      <p:pic>
        <p:nvPicPr>
          <p:cNvPr id="5" name="Picture 4" descr="Jaclyn and Christian with drum circle time 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488" y="3659230"/>
            <a:ext cx="3595652" cy="2397101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glow rad="101600">
              <a:schemeClr val="tx1">
                <a:alpha val="2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123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environments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1263" y="1911684"/>
            <a:ext cx="2606842" cy="44650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600" dirty="0">
                <a:latin typeface="Century Gothic"/>
                <a:cs typeface="Century Gothic"/>
              </a:rPr>
              <a:t>Support Children’s Engagement</a:t>
            </a:r>
          </a:p>
        </p:txBody>
      </p:sp>
      <p:sp>
        <p:nvSpPr>
          <p:cNvPr id="3" name="Pentagon 2"/>
          <p:cNvSpPr/>
          <p:nvPr/>
        </p:nvSpPr>
        <p:spPr>
          <a:xfrm flipH="1">
            <a:off x="2638377" y="1909767"/>
            <a:ext cx="6037728" cy="1443789"/>
          </a:xfrm>
          <a:prstGeom prst="homePlate">
            <a:avLst>
              <a:gd name="adj" fmla="val 30285"/>
            </a:avLst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 smtClean="0">
                <a:latin typeface="Century Gothic"/>
                <a:cs typeface="Century Gothic"/>
              </a:rPr>
              <a:t>Well-Designed </a:t>
            </a:r>
            <a:r>
              <a:rPr lang="en-US" sz="2800" dirty="0">
                <a:latin typeface="Century Gothic"/>
                <a:cs typeface="Century Gothic"/>
              </a:rPr>
              <a:t/>
            </a:r>
            <a:br>
              <a:rPr lang="en-US" sz="2800" dirty="0">
                <a:latin typeface="Century Gothic"/>
                <a:cs typeface="Century Gothic"/>
              </a:rPr>
            </a:br>
            <a:r>
              <a:rPr lang="en-US" sz="2800" dirty="0">
                <a:latin typeface="Century Gothic"/>
                <a:cs typeface="Century Gothic"/>
              </a:rPr>
              <a:t>Physical Space</a:t>
            </a:r>
          </a:p>
        </p:txBody>
      </p:sp>
      <p:sp>
        <p:nvSpPr>
          <p:cNvPr id="13" name="Pentagon 12"/>
          <p:cNvSpPr/>
          <p:nvPr/>
        </p:nvSpPr>
        <p:spPr>
          <a:xfrm flipH="1">
            <a:off x="2638377" y="3423221"/>
            <a:ext cx="6037728" cy="1443789"/>
          </a:xfrm>
          <a:prstGeom prst="homePlate">
            <a:avLst>
              <a:gd name="adj" fmla="val 30285"/>
            </a:avLst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Relevant </a:t>
            </a:r>
            <a:br>
              <a:rPr lang="en-US" sz="2800" dirty="0">
                <a:latin typeface="Century Gothic"/>
                <a:cs typeface="Century Gothic"/>
              </a:rPr>
            </a:br>
            <a:r>
              <a:rPr lang="en-US" sz="2800" dirty="0">
                <a:latin typeface="Century Gothic"/>
                <a:cs typeface="Century Gothic"/>
              </a:rPr>
              <a:t>Contents</a:t>
            </a:r>
          </a:p>
        </p:txBody>
      </p:sp>
      <p:sp>
        <p:nvSpPr>
          <p:cNvPr id="14" name="Pentagon 13"/>
          <p:cNvSpPr/>
          <p:nvPr/>
        </p:nvSpPr>
        <p:spPr>
          <a:xfrm flipH="1">
            <a:off x="2638377" y="4932948"/>
            <a:ext cx="6037728" cy="1443789"/>
          </a:xfrm>
          <a:prstGeom prst="homePlate">
            <a:avLst>
              <a:gd name="adj" fmla="val 30285"/>
            </a:avLst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Intentional </a:t>
            </a:r>
            <a:br>
              <a:rPr lang="en-US" sz="2800" dirty="0">
                <a:latin typeface="Century Gothic"/>
                <a:cs typeface="Century Gothic"/>
              </a:rPr>
            </a:br>
            <a:r>
              <a:rPr lang="en-US" sz="2800" dirty="0">
                <a:latin typeface="Century Gothic"/>
                <a:cs typeface="Century Gothic"/>
              </a:rPr>
              <a:t>Groupings</a:t>
            </a:r>
          </a:p>
        </p:txBody>
      </p:sp>
      <p:pic>
        <p:nvPicPr>
          <p:cNvPr id="12" name="Picture 11" descr="Design-the-Physical-Spac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68520">
            <a:off x="6588879" y="1908530"/>
            <a:ext cx="1755843" cy="1387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esign-the-classroom-cont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1929">
            <a:off x="7058699" y="3419358"/>
            <a:ext cx="1459002" cy="155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esign-the-Groupin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7"/>
          <a:stretch/>
        </p:blipFill>
        <p:spPr>
          <a:xfrm rot="21276008">
            <a:off x="5608426" y="5084297"/>
            <a:ext cx="3037321" cy="122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3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-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026"/>
          <a:stretch/>
        </p:blipFill>
        <p:spPr>
          <a:xfrm>
            <a:off x="4995823" y="4753596"/>
            <a:ext cx="3696588" cy="1323367"/>
          </a:xfrm>
          <a:prstGeom prst="rect">
            <a:avLst/>
          </a:prstGeom>
        </p:spPr>
      </p:pic>
      <p:pic>
        <p:nvPicPr>
          <p:cNvPr id="5" name="Picture 4" descr="Untitled-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63" b="32426"/>
          <a:stretch/>
        </p:blipFill>
        <p:spPr>
          <a:xfrm>
            <a:off x="4995823" y="3903580"/>
            <a:ext cx="3696588" cy="761999"/>
          </a:xfrm>
          <a:prstGeom prst="rect">
            <a:avLst/>
          </a:prstGeom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85"/>
          <a:stretch/>
        </p:blipFill>
        <p:spPr>
          <a:xfrm>
            <a:off x="4995823" y="1850086"/>
            <a:ext cx="3696588" cy="2053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the physical spaces</a:t>
            </a:r>
            <a:endParaRPr lang="en-US" dirty="0"/>
          </a:p>
        </p:txBody>
      </p:sp>
      <p:pic>
        <p:nvPicPr>
          <p:cNvPr id="4" name="Picture 3" descr="Design-the-Physical-Spac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71" y="1950386"/>
            <a:ext cx="4383847" cy="346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5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Child’s </a:t>
            </a:r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944" y="2350031"/>
            <a:ext cx="4237976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3000" dirty="0" smtClean="0">
                <a:latin typeface="Century Gothic" pitchFamily="34" charset="0"/>
                <a:ea typeface="CatholicSchoolGirls Intl BB" pitchFamily="2" charset="0"/>
                <a:cs typeface="Meiryo UI" pitchFamily="34" charset="-128"/>
              </a:rPr>
              <a:t>Welcoming?</a:t>
            </a:r>
            <a:endParaRPr lang="en-US" sz="3000" dirty="0">
              <a:latin typeface="Century Gothic" pitchFamily="34" charset="0"/>
              <a:ea typeface="CatholicSchoolGirls Intl BB" pitchFamily="2" charset="0"/>
              <a:cs typeface="Meiryo UI" pitchFamily="34" charset="-128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4888426" y="2378492"/>
            <a:ext cx="3746248" cy="6397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Century Gothic" pitchFamily="34" charset="0"/>
                <a:ea typeface="CatholicSchoolGirls Intl BB" pitchFamily="2" charset="0"/>
                <a:cs typeface="Meiryo UI" pitchFamily="34" charset="-128"/>
              </a:rPr>
              <a:t>Adequate Space?</a:t>
            </a:r>
            <a:endParaRPr lang="en-US" dirty="0">
              <a:latin typeface="Century Gothic" pitchFamily="34" charset="0"/>
              <a:ea typeface="CatholicSchoolGirls Intl BB" pitchFamily="2" charset="0"/>
              <a:cs typeface="Meiryo UI" pitchFamily="34" charset="-128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3160513"/>
            <a:ext cx="4081618" cy="210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325" y="3160513"/>
            <a:ext cx="3746248" cy="21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early childhood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rooms in this video are used everyday with children. </a:t>
            </a:r>
          </a:p>
          <a:p>
            <a:r>
              <a:rPr lang="en-US" dirty="0"/>
              <a:t>As you watch the </a:t>
            </a:r>
            <a:r>
              <a:rPr lang="en-US" dirty="0" smtClean="0"/>
              <a:t>video, </a:t>
            </a:r>
            <a:r>
              <a:rPr lang="en-US" dirty="0"/>
              <a:t>reflect on both the strengths and limitations you see.</a:t>
            </a:r>
          </a:p>
          <a:p>
            <a:endParaRPr lang="en-US" dirty="0"/>
          </a:p>
        </p:txBody>
      </p:sp>
      <p:pic>
        <p:nvPicPr>
          <p:cNvPr id="6" name="Environment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51"/>
          <a:stretch/>
        </p:blipFill>
        <p:spPr>
          <a:xfrm>
            <a:off x="4512041" y="4390224"/>
            <a:ext cx="4169422" cy="2018309"/>
          </a:xfrm>
          <a:prstGeom prst="rect">
            <a:avLst/>
          </a:prstGeom>
        </p:spPr>
      </p:pic>
      <p:pic>
        <p:nvPicPr>
          <p:cNvPr id="7" name="Picture 6" descr="Untitled-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68" b="44528"/>
          <a:stretch/>
        </p:blipFill>
        <p:spPr>
          <a:xfrm>
            <a:off x="4512041" y="3161514"/>
            <a:ext cx="4169422" cy="1228710"/>
          </a:xfrm>
          <a:prstGeom prst="rect">
            <a:avLst/>
          </a:prstGeom>
        </p:spPr>
      </p:pic>
      <p:pic>
        <p:nvPicPr>
          <p:cNvPr id="6" name="Picture 5" descr="Untitled-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831"/>
          <a:stretch/>
        </p:blipFill>
        <p:spPr>
          <a:xfrm>
            <a:off x="4512041" y="1893881"/>
            <a:ext cx="4169422" cy="1267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the classroom contents</a:t>
            </a:r>
            <a:endParaRPr lang="en-US" dirty="0"/>
          </a:p>
        </p:txBody>
      </p:sp>
      <p:pic>
        <p:nvPicPr>
          <p:cNvPr id="4" name="Picture 3" descr="Design-the-classroom-cont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22" y="2023427"/>
            <a:ext cx="3951387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8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6880</TotalTime>
  <Words>195</Words>
  <Application>Microsoft Office PowerPoint</Application>
  <PresentationFormat>On-screen Show (4:3)</PresentationFormat>
  <Paragraphs>45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Powerpoint_template</vt:lpstr>
      <vt:lpstr>Managing the classroom: Designing Environments</vt:lpstr>
      <vt:lpstr>FRAMEWORK FOR EFFECTIVE PRACTICE  SUPPORTING SCHOOL READINESS FOR ALL CHILDREN</vt:lpstr>
      <vt:lpstr>The focus</vt:lpstr>
      <vt:lpstr>objectives</vt:lpstr>
      <vt:lpstr>Effective environments</vt:lpstr>
      <vt:lpstr>Design the physical spaces</vt:lpstr>
      <vt:lpstr>THE Child’s perspective</vt:lpstr>
      <vt:lpstr>Designing early childhood classroom</vt:lpstr>
      <vt:lpstr>Design the classroom contents</vt:lpstr>
      <vt:lpstr>Guide learning</vt:lpstr>
      <vt:lpstr>How is the learning being guided?</vt:lpstr>
      <vt:lpstr>Design the groupings</vt:lpstr>
      <vt:lpstr>Maximize learning</vt:lpstr>
      <vt:lpstr>Other considerations</vt:lpstr>
      <vt:lpstr>review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D. Letterman</cp:lastModifiedBy>
  <cp:revision>87</cp:revision>
  <dcterms:created xsi:type="dcterms:W3CDTF">2011-10-14T22:50:22Z</dcterms:created>
  <dcterms:modified xsi:type="dcterms:W3CDTF">2012-09-10T21:58:41Z</dcterms:modified>
</cp:coreProperties>
</file>