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6"/>
  </p:notesMasterIdLst>
  <p:sldIdLst>
    <p:sldId id="256" r:id="rId2"/>
    <p:sldId id="257" r:id="rId3"/>
    <p:sldId id="258" r:id="rId4"/>
    <p:sldId id="259"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989" autoAdjust="0"/>
  </p:normalViewPr>
  <p:slideViewPr>
    <p:cSldViewPr snapToGrid="0" snapToObjects="1">
      <p:cViewPr varScale="1">
        <p:scale>
          <a:sx n="87" d="100"/>
          <a:sy n="87" d="100"/>
        </p:scale>
        <p:origin x="-46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04FC99-FB9B-054F-8CCE-8BCCFA668762}" type="datetimeFigureOut">
              <a:rPr lang="en-US" smtClean="0"/>
              <a:t>10/20/2014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88C341-BD3B-CD43-A033-F0480B4DA342}" type="slidenum">
              <a:rPr lang="en-US" smtClean="0"/>
              <a:t>‹#›</a:t>
            </a:fld>
            <a:endParaRPr lang="en-US"/>
          </a:p>
        </p:txBody>
      </p:sp>
    </p:spTree>
    <p:extLst>
      <p:ext uri="{BB962C8B-B14F-4D97-AF65-F5344CB8AC3E}">
        <p14:creationId xmlns:p14="http://schemas.microsoft.com/office/powerpoint/2010/main" val="21004822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Groupings by Language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Intentional groupings; home language development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talks about how she supports home language development by gathering Spanish-speaking children into a small group for certain activities during the day.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 30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Series name:</a:t>
            </a:r>
            <a:r>
              <a:rPr lang="en-US" sz="1200" kern="1200" dirty="0" smtClean="0">
                <a:solidFill>
                  <a:schemeClr val="tx1"/>
                </a:solidFill>
                <a:effectLst/>
                <a:latin typeface="+mn-lt"/>
                <a:ea typeface="+mn-ea"/>
                <a:cs typeface="+mn-cs"/>
              </a:rPr>
              <a:t> Managing the Classroom</a:t>
            </a:r>
          </a:p>
          <a:p>
            <a:endParaRPr lang="en-US" dirty="0"/>
          </a:p>
        </p:txBody>
      </p:sp>
      <p:sp>
        <p:nvSpPr>
          <p:cNvPr id="4" name="Slide Number Placeholder 3"/>
          <p:cNvSpPr>
            <a:spLocks noGrp="1"/>
          </p:cNvSpPr>
          <p:nvPr>
            <p:ph type="sldNum" sz="quarter" idx="10"/>
          </p:nvPr>
        </p:nvSpPr>
        <p:spPr/>
        <p:txBody>
          <a:bodyPr/>
          <a:lstStyle/>
          <a:p>
            <a:fld id="{3188C341-BD3B-CD43-A033-F0480B4DA342}" type="slidenum">
              <a:rPr lang="en-US" smtClean="0"/>
              <a:t>1</a:t>
            </a:fld>
            <a:endParaRPr lang="en-US"/>
          </a:p>
        </p:txBody>
      </p:sp>
    </p:spTree>
    <p:extLst>
      <p:ext uri="{BB962C8B-B14F-4D97-AF65-F5344CB8AC3E}">
        <p14:creationId xmlns:p14="http://schemas.microsoft.com/office/powerpoint/2010/main" val="274627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Numbers Chinese Spanish English</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Environmental print in home languages; children’s prior knowledge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This visual display with names of numbers in Chinese, Spanish, and English is an example of bridging children’s prior knowledge of concepts in their home language to words in the languages they are learning</a:t>
            </a:r>
            <a:r>
              <a:rPr lang="en-US" sz="1200" kern="1200" dirty="0" smtClean="0">
                <a:solidFill>
                  <a:schemeClr val="tx1"/>
                </a:solidFill>
                <a:effectLst/>
                <a:latin typeface="+mn-lt"/>
                <a:ea typeface="+mn-ea"/>
                <a:cs typeface="+mn-cs"/>
              </a:rPr>
              <a:t>. This</a:t>
            </a:r>
            <a:r>
              <a:rPr lang="en-US" sz="1200" kern="1200" baseline="0" dirty="0" smtClean="0">
                <a:solidFill>
                  <a:schemeClr val="tx1"/>
                </a:solidFill>
                <a:effectLst/>
                <a:latin typeface="+mn-lt"/>
                <a:ea typeface="+mn-ea"/>
                <a:cs typeface="+mn-cs"/>
              </a:rPr>
              <a:t> video is silent.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 15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Series name:</a:t>
            </a:r>
            <a:r>
              <a:rPr lang="en-US" sz="1200" kern="1200" dirty="0" smtClean="0">
                <a:solidFill>
                  <a:schemeClr val="tx1"/>
                </a:solidFill>
                <a:effectLst/>
                <a:latin typeface="+mn-lt"/>
                <a:ea typeface="+mn-ea"/>
                <a:cs typeface="+mn-cs"/>
              </a:rPr>
              <a:t> Managing the Classroom</a:t>
            </a:r>
          </a:p>
          <a:p>
            <a:endParaRPr lang="en-US" dirty="0"/>
          </a:p>
        </p:txBody>
      </p:sp>
      <p:sp>
        <p:nvSpPr>
          <p:cNvPr id="4" name="Slide Number Placeholder 3"/>
          <p:cNvSpPr>
            <a:spLocks noGrp="1"/>
          </p:cNvSpPr>
          <p:nvPr>
            <p:ph type="sldNum" sz="quarter" idx="10"/>
          </p:nvPr>
        </p:nvSpPr>
        <p:spPr/>
        <p:txBody>
          <a:bodyPr/>
          <a:lstStyle/>
          <a:p>
            <a:fld id="{3188C341-BD3B-CD43-A033-F0480B4DA342}" type="slidenum">
              <a:rPr lang="en-US" smtClean="0"/>
              <a:t>2</a:t>
            </a:fld>
            <a:endParaRPr lang="en-US"/>
          </a:p>
        </p:txBody>
      </p:sp>
    </p:spTree>
    <p:extLst>
      <p:ext uri="{BB962C8B-B14F-4D97-AF65-F5344CB8AC3E}">
        <p14:creationId xmlns:p14="http://schemas.microsoft.com/office/powerpoint/2010/main" val="57903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Routines: Visual Outerwear</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Visual </a:t>
            </a:r>
            <a:r>
              <a:rPr lang="en-US" sz="1200" kern="1200" dirty="0" smtClean="0">
                <a:solidFill>
                  <a:schemeClr val="tx1"/>
                </a:solidFill>
                <a:effectLst/>
                <a:latin typeface="+mn-lt"/>
                <a:ea typeface="+mn-ea"/>
                <a:cs typeface="+mn-cs"/>
              </a:rPr>
              <a:t>supports; receptive language skills; heritage language revitalization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teacher points to a series of pictures to help a child remember which outerwear to put on first. This is an example of providing picture support and previewing steps in a routine in a dual language setting.</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a:t>
            </a:r>
            <a:r>
              <a:rPr lang="en-US" sz="1200" b="1" kern="1200" dirty="0" smtClean="0">
                <a:solidFill>
                  <a:schemeClr val="tx1"/>
                </a:solidFill>
                <a:effectLst/>
                <a:latin typeface="+mn-lt"/>
                <a:ea typeface="+mn-ea"/>
                <a:cs typeface="+mn-cs"/>
              </a:rPr>
              <a:t>video:</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18 </a:t>
            </a:r>
            <a:r>
              <a:rPr lang="en-US" sz="1200" kern="1200" dirty="0" smtClean="0">
                <a:solidFill>
                  <a:schemeClr val="tx1"/>
                </a:solidFill>
                <a:effectLst/>
                <a:latin typeface="+mn-lt"/>
                <a:ea typeface="+mn-ea"/>
                <a:cs typeface="+mn-cs"/>
              </a:rPr>
              <a:t>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Series name:</a:t>
            </a:r>
            <a:r>
              <a:rPr lang="en-US" sz="1200" kern="1200" dirty="0" smtClean="0">
                <a:solidFill>
                  <a:schemeClr val="tx1"/>
                </a:solidFill>
                <a:effectLst/>
                <a:latin typeface="+mn-lt"/>
                <a:ea typeface="+mn-ea"/>
                <a:cs typeface="+mn-cs"/>
              </a:rPr>
              <a:t> Managing the Classroom</a:t>
            </a:r>
          </a:p>
          <a:p>
            <a:endParaRPr lang="en-US" dirty="0"/>
          </a:p>
        </p:txBody>
      </p:sp>
      <p:sp>
        <p:nvSpPr>
          <p:cNvPr id="4" name="Slide Number Placeholder 3"/>
          <p:cNvSpPr>
            <a:spLocks noGrp="1"/>
          </p:cNvSpPr>
          <p:nvPr>
            <p:ph type="sldNum" sz="quarter" idx="10"/>
          </p:nvPr>
        </p:nvSpPr>
        <p:spPr/>
        <p:txBody>
          <a:bodyPr/>
          <a:lstStyle/>
          <a:p>
            <a:fld id="{3188C341-BD3B-CD43-A033-F0480B4DA342}" type="slidenum">
              <a:rPr lang="en-US" smtClean="0"/>
              <a:t>3</a:t>
            </a:fld>
            <a:endParaRPr lang="en-US"/>
          </a:p>
        </p:txBody>
      </p:sp>
    </p:spTree>
    <p:extLst>
      <p:ext uri="{BB962C8B-B14F-4D97-AF65-F5344CB8AC3E}">
        <p14:creationId xmlns:p14="http://schemas.microsoft.com/office/powerpoint/2010/main" val="1788611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Visuals Oneida English</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Environmental </a:t>
            </a:r>
            <a:r>
              <a:rPr lang="en-US" sz="1200" kern="1200" dirty="0" smtClean="0">
                <a:solidFill>
                  <a:schemeClr val="tx1"/>
                </a:solidFill>
                <a:effectLst/>
                <a:latin typeface="+mn-lt"/>
                <a:ea typeface="+mn-ea"/>
                <a:cs typeface="+mn-cs"/>
              </a:rPr>
              <a:t>print in home languages and English; heritage language revitalization; children’s prior knowledge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These </a:t>
            </a:r>
            <a:r>
              <a:rPr lang="en-US" sz="1200" kern="1200" dirty="0" smtClean="0">
                <a:solidFill>
                  <a:schemeClr val="tx1"/>
                </a:solidFill>
                <a:effectLst/>
                <a:latin typeface="+mn-lt"/>
                <a:ea typeface="+mn-ea"/>
                <a:cs typeface="+mn-cs"/>
              </a:rPr>
              <a:t>visual displays of “girl,” “boy,”  “my mother,” and a weather wheel in Oneida and English are examples of bridging from children’s prior knowledge to words in the language they are learning</a:t>
            </a:r>
            <a:r>
              <a:rPr lang="en-US" sz="1200" kern="1200" dirty="0" smtClean="0">
                <a:solidFill>
                  <a:schemeClr val="tx1"/>
                </a:solidFill>
                <a:effectLst/>
                <a:latin typeface="+mn-lt"/>
                <a:ea typeface="+mn-ea"/>
                <a:cs typeface="+mn-cs"/>
              </a:rPr>
              <a:t>. This video is silent.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19 </a:t>
            </a:r>
            <a:r>
              <a:rPr lang="en-US" sz="1200" kern="1200" dirty="0" smtClean="0">
                <a:solidFill>
                  <a:schemeClr val="tx1"/>
                </a:solidFill>
                <a:effectLst/>
                <a:latin typeface="+mn-lt"/>
                <a:ea typeface="+mn-ea"/>
                <a:cs typeface="+mn-cs"/>
              </a:rPr>
              <a:t>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Series name:</a:t>
            </a:r>
            <a:r>
              <a:rPr lang="en-US" sz="1200" kern="1200" dirty="0" smtClean="0">
                <a:solidFill>
                  <a:schemeClr val="tx1"/>
                </a:solidFill>
                <a:effectLst/>
                <a:latin typeface="+mn-lt"/>
                <a:ea typeface="+mn-ea"/>
                <a:cs typeface="+mn-cs"/>
              </a:rPr>
              <a:t> Managing the Classroom</a:t>
            </a:r>
          </a:p>
          <a:p>
            <a:endParaRPr lang="en-US" dirty="0"/>
          </a:p>
        </p:txBody>
      </p:sp>
      <p:sp>
        <p:nvSpPr>
          <p:cNvPr id="4" name="Slide Number Placeholder 3"/>
          <p:cNvSpPr>
            <a:spLocks noGrp="1"/>
          </p:cNvSpPr>
          <p:nvPr>
            <p:ph type="sldNum" sz="quarter" idx="10"/>
          </p:nvPr>
        </p:nvSpPr>
        <p:spPr/>
        <p:txBody>
          <a:bodyPr/>
          <a:lstStyle/>
          <a:p>
            <a:fld id="{3188C341-BD3B-CD43-A033-F0480B4DA342}" type="slidenum">
              <a:rPr lang="en-US" smtClean="0"/>
              <a:t>4</a:t>
            </a:fld>
            <a:endParaRPr lang="en-US"/>
          </a:p>
        </p:txBody>
      </p:sp>
    </p:spTree>
    <p:extLst>
      <p:ext uri="{BB962C8B-B14F-4D97-AF65-F5344CB8AC3E}">
        <p14:creationId xmlns:p14="http://schemas.microsoft.com/office/powerpoint/2010/main" val="42362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71038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238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t>10/20/2014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BC453A-6B12-3E4E-8E5B-4BFBFD851DC7}"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t>10/20/2014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t>10/20/2014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6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oupings By Language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8730343" cy="6547757"/>
          </a:xfrm>
          <a:prstGeom prst="rect">
            <a:avLst/>
          </a:prstGeom>
        </p:spPr>
      </p:pic>
    </p:spTree>
    <p:extLst>
      <p:ext uri="{BB962C8B-B14F-4D97-AF65-F5344CB8AC3E}">
        <p14:creationId xmlns:p14="http://schemas.microsoft.com/office/powerpoint/2010/main" val="1264519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umbers Chinese Spanish English-6.25.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44000" cy="6858000"/>
          </a:xfrm>
          <a:prstGeom prst="rect">
            <a:avLst/>
          </a:prstGeom>
        </p:spPr>
      </p:pic>
    </p:spTree>
    <p:extLst>
      <p:ext uri="{BB962C8B-B14F-4D97-AF65-F5344CB8AC3E}">
        <p14:creationId xmlns:p14="http://schemas.microsoft.com/office/powerpoint/2010/main" val="1997851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utines Visual Outerwear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4543" y="0"/>
            <a:ext cx="8436429" cy="6327323"/>
          </a:xfrm>
          <a:prstGeom prst="rect">
            <a:avLst/>
          </a:prstGeom>
        </p:spPr>
      </p:pic>
    </p:spTree>
    <p:extLst>
      <p:ext uri="{BB962C8B-B14F-4D97-AF65-F5344CB8AC3E}">
        <p14:creationId xmlns:p14="http://schemas.microsoft.com/office/powerpoint/2010/main" val="1282095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suals Oneida Englis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433791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25</TotalTime>
  <Words>293</Words>
  <Application>Microsoft Office PowerPoint</Application>
  <PresentationFormat>On-screen Show (4:3)</PresentationFormat>
  <Paragraphs>40</Paragraphs>
  <Slides>4</Slides>
  <Notes>4</Notes>
  <HiddenSlides>0</HiddenSlides>
  <MMClips>4</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Black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Prakarn</dc:creator>
  <cp:lastModifiedBy>E. Wimmer</cp:lastModifiedBy>
  <cp:revision>9</cp:revision>
  <dcterms:created xsi:type="dcterms:W3CDTF">2014-05-30T21:11:25Z</dcterms:created>
  <dcterms:modified xsi:type="dcterms:W3CDTF">2014-10-20T20:34:51Z</dcterms:modified>
</cp:coreProperties>
</file>