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1" r:id="rId1"/>
    <p:sldMasterId id="2147483714" r:id="rId2"/>
  </p:sldMasterIdLst>
  <p:notesMasterIdLst>
    <p:notesMasterId r:id="rId19"/>
  </p:notesMasterIdLst>
  <p:handoutMasterIdLst>
    <p:handoutMasterId r:id="rId20"/>
  </p:handoutMasterIdLst>
  <p:sldIdLst>
    <p:sldId id="312" r:id="rId3"/>
    <p:sldId id="311" r:id="rId4"/>
    <p:sldId id="317" r:id="rId5"/>
    <p:sldId id="274" r:id="rId6"/>
    <p:sldId id="313" r:id="rId7"/>
    <p:sldId id="314" r:id="rId8"/>
    <p:sldId id="315" r:id="rId9"/>
    <p:sldId id="281" r:id="rId10"/>
    <p:sldId id="320" r:id="rId11"/>
    <p:sldId id="316" r:id="rId12"/>
    <p:sldId id="283" r:id="rId13"/>
    <p:sldId id="318" r:id="rId14"/>
    <p:sldId id="287" r:id="rId15"/>
    <p:sldId id="288" r:id="rId16"/>
    <p:sldId id="319" r:id="rId17"/>
    <p:sldId id="31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4F"/>
    <a:srgbClr val="852A61"/>
    <a:srgbClr val="9A3668"/>
    <a:srgbClr val="F4BE56"/>
    <a:srgbClr val="FFA72C"/>
    <a:srgbClr val="0249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58" autoAdjust="0"/>
    <p:restoredTop sz="98703" autoAdjust="0"/>
  </p:normalViewPr>
  <p:slideViewPr>
    <p:cSldViewPr snapToGrid="0">
      <p:cViewPr varScale="1">
        <p:scale>
          <a:sx n="112" d="100"/>
          <a:sy n="112" d="100"/>
        </p:scale>
        <p:origin x="159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F5C7C-7DAB-8743-8255-A921E45FF0F7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F9751-C692-8C4E-83A0-B94324BD00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178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91F5C-D8AB-4B47-BD8D-39E6ADB2DB69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6BC18-DAB5-451D-A1A4-979297D257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12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851520C-7CEC-464E-B481-78123B9078A5}" type="slidenum">
              <a:rPr lang="en-US" sz="1200"/>
              <a:pPr eaLnBrk="1" hangingPunct="1"/>
              <a:t>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83908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A279922-73A9-694F-A0F0-4738C16BD04B}" type="slidenum">
              <a:rPr lang="en-US" sz="1200"/>
              <a:pPr eaLnBrk="1" hangingPunct="1"/>
              <a:t>12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8137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6BC18-DAB5-451D-A1A4-979297D257D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36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6BC18-DAB5-451D-A1A4-979297D257D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3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8F98AE72-E38F-1345-8E1A-7F4FD2D57BF1}" type="slidenum">
              <a:rPr lang="en-US" sz="1200"/>
              <a:pPr eaLnBrk="1" hangingPunct="1"/>
              <a:t>15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38330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AA2B6F5-F340-F543-9819-D41ADD371974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20449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8AEC374A-EC79-E14F-B236-5776E1CBF13E}" type="slidenum">
              <a:rPr lang="en-US" sz="1200"/>
              <a:pPr eaLnBrk="1" hangingPunct="1"/>
              <a:t>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82414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8EE3266A-81D9-C840-B028-DFB7FFCF6A87}" type="slidenum">
              <a:rPr lang="en-US" sz="1200"/>
              <a:pPr eaLnBrk="1" hangingPunct="1"/>
              <a:t>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54800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C1910B9-A2E9-A34C-AD45-A4B4A6C3EE32}" type="slidenum">
              <a:rPr lang="en-US" sz="1200"/>
              <a:pPr eaLnBrk="1" hangingPunct="1"/>
              <a:t>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81467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6BC18-DAB5-451D-A1A4-979297D257D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44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CBE29CE-483F-734E-985B-ECC4EB935970}" type="slidenum">
              <a:rPr lang="en-US" sz="1200"/>
              <a:pPr eaLnBrk="1" hangingPunct="1"/>
              <a:t>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54553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738283B-686B-694E-A0B7-5111A2758AC7}" type="slidenum">
              <a:rPr lang="en-US" sz="1200"/>
              <a:pPr eaLnBrk="1" hangingPunct="1"/>
              <a:t>10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62376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6BC18-DAB5-451D-A1A4-979297D257D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25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3/20/2014</a:t>
            </a:fld>
            <a:endParaRPr lang="en-US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17575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3/20/2014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6218520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3/20/2014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6342761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3/20/2014</a:t>
            </a:fld>
            <a:endParaRPr lang="en-US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94730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EEDAE7-E26B-EE44-8C4B-F26137572B79}" type="datetimeFigureOut">
              <a:rPr lang="en-US" smtClean="0">
                <a:solidFill>
                  <a:srgbClr val="005DAA"/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3/20/2014</a:t>
            </a:fld>
            <a:endParaRPr lang="en-US">
              <a:solidFill>
                <a:srgbClr val="005DA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5DA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E53508-F60E-9449-8DA4-643631CE1139}" type="slidenum">
              <a:rPr lang="en-US" smtClean="0">
                <a:solidFill>
                  <a:srgbClr val="005DAA"/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5DA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16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7BCA50-106C-6644-88FD-7EB5C7BF4DA4}" type="datetimeFigureOut">
              <a:rPr lang="en-US" smtClean="0">
                <a:solidFill>
                  <a:srgbClr val="005DAA"/>
                </a:solidFill>
                <a:latin typeface="Calibri"/>
              </a:rPr>
              <a:pPr>
                <a:defRPr/>
              </a:pPr>
              <a:t>3/20/2014</a:t>
            </a:fld>
            <a:endParaRPr lang="en-US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B4ADF5-F659-8942-84FF-94FF3BE6F618}" type="slidenum">
              <a:rPr lang="en-US" smtClean="0">
                <a:solidFill>
                  <a:srgbClr val="005DAA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5DA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7009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681038-AFC6-274B-A2DB-63A799E7F6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3/20/2014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25C4D-0B41-1D45-B68E-227375629129}" type="slidenum">
              <a:rPr lang="en-US" smtClean="0">
                <a:solidFill>
                  <a:srgbClr val="D4D4D4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D4D4D4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9238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864BB0-D65B-3F4D-B3C2-8590CD1D9DA8}" type="datetimeFigureOut">
              <a:rPr lang="en-US" smtClean="0">
                <a:solidFill>
                  <a:srgbClr val="005DAA"/>
                </a:solidFill>
                <a:latin typeface="Calibri"/>
              </a:rPr>
              <a:pPr>
                <a:defRPr/>
              </a:pPr>
              <a:t>3/20/2014</a:t>
            </a:fld>
            <a:endParaRPr lang="en-US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AAAA4-2D55-A64D-8133-C99AF9A2344D}" type="slidenum">
              <a:rPr lang="en-US" smtClean="0">
                <a:solidFill>
                  <a:srgbClr val="005DAA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5DA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4662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  <a:latin typeface="Calibri"/>
              </a:rPr>
              <a:pPr/>
              <a:t>3/20/2014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srgbClr val="005DAA"/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6041842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06B1CD-03C9-C540-94D5-6DE218095403}" type="datetimeFigureOut">
              <a:rPr lang="en-US" smtClean="0">
                <a:solidFill>
                  <a:srgbClr val="005DAA"/>
                </a:solidFill>
                <a:latin typeface="Calibri"/>
              </a:rPr>
              <a:pPr>
                <a:defRPr/>
              </a:pPr>
              <a:t>3/20/2014</a:t>
            </a:fld>
            <a:endParaRPr lang="en-US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B8B39-DD8C-FD4E-8BDE-E27FB80AF5EA}" type="slidenum">
              <a:rPr lang="en-US" smtClean="0">
                <a:solidFill>
                  <a:srgbClr val="005DAA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5DA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7433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  <a:latin typeface="Calibri"/>
              </a:rPr>
              <a:pPr/>
              <a:t>3/20/2014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srgbClr val="005DAA"/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115336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3/20/2014</a:t>
            </a:fld>
            <a:endParaRPr lang="en-US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68948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  <a:latin typeface="Calibri"/>
              </a:rPr>
              <a:pPr/>
              <a:t>3/20/2014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srgbClr val="005DAA"/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3470846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  <a:latin typeface="Calibri"/>
              </a:rPr>
              <a:pPr/>
              <a:t>3/20/2014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srgbClr val="005DAA"/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7173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  <a:latin typeface="Calibri"/>
              </a:rPr>
              <a:pPr/>
              <a:t>3/20/2014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srgbClr val="005DAA"/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270104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  <a:latin typeface="Calibri"/>
              </a:rPr>
              <a:pPr/>
              <a:t>3/20/2014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srgbClr val="005DAA"/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005DA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991563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1675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BBF0-342D-409A-9C0A-B1B451E9288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3/20/2014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12007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190-4BDC-4D39-B5BB-A14B3E8B1B3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3/20/2014</a:t>
            </a:fld>
            <a:endParaRPr lang="en-US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60655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3/20/2014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1918978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3/20/2014</a:t>
            </a:fld>
            <a:endParaRPr lang="en-US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08773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3/20/2014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2734446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3/20/2014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4885863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3/20/2014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654254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3/20/2014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60825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EEDAE7-E26B-EE44-8C4B-F26137572B79}" type="datetimeFigureOut">
              <a:rPr lang="en-US" smtClean="0">
                <a:solidFill>
                  <a:srgbClr val="005DAA"/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3/20/2014</a:t>
            </a:fld>
            <a:endParaRPr lang="en-US">
              <a:solidFill>
                <a:srgbClr val="005DA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5DA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E53508-F60E-9449-8DA4-643631CE1139}" type="slidenum">
              <a:rPr lang="en-US" smtClean="0">
                <a:solidFill>
                  <a:srgbClr val="005DAA"/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5DA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210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88356" y="2722643"/>
            <a:ext cx="5884322" cy="1461822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0946" y="4184465"/>
            <a:ext cx="2967410" cy="2599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88357" y="5443057"/>
            <a:ext cx="3059718" cy="13406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eveahClimbingStructure_cropped.jpg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515" y="5482458"/>
            <a:ext cx="1435608" cy="1210739"/>
          </a:xfrm>
          <a:prstGeom prst="rect">
            <a:avLst/>
          </a:prstGeom>
        </p:spPr>
      </p:pic>
      <p:pic>
        <p:nvPicPr>
          <p:cNvPr id="14" name="Picture 13" descr="MickeyasAnthonyDrawChalkCRP.jpg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1" y="4279830"/>
            <a:ext cx="2827510" cy="2409233"/>
          </a:xfrm>
          <a:prstGeom prst="rect">
            <a:avLst/>
          </a:prstGeom>
        </p:spPr>
      </p:pic>
      <p:pic>
        <p:nvPicPr>
          <p:cNvPr id="15" name="Picture 14" descr="ChildMonkeyBarCROP.jpg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125" y="5482457"/>
            <a:ext cx="1417320" cy="1206439"/>
          </a:xfrm>
          <a:prstGeom prst="rect">
            <a:avLst/>
          </a:prstGeom>
        </p:spPr>
      </p:pic>
      <p:sp>
        <p:nvSpPr>
          <p:cNvPr id="11" name="Title 2"/>
          <p:cNvSpPr>
            <a:spLocks noGrp="1"/>
          </p:cNvSpPr>
          <p:nvPr>
            <p:ph type="ctrTitle"/>
          </p:nvPr>
        </p:nvSpPr>
        <p:spPr>
          <a:xfrm>
            <a:off x="3085171" y="2710313"/>
            <a:ext cx="5869024" cy="14742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100" dirty="0" smtClean="0"/>
              <a:t>STAFFING: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700" dirty="0" smtClean="0"/>
              <a:t>TEACHER-TO-TEACHER TALK</a:t>
            </a:r>
            <a:endParaRPr lang="en-US" sz="3700" dirty="0"/>
          </a:p>
        </p:txBody>
      </p:sp>
      <p:sp>
        <p:nvSpPr>
          <p:cNvPr id="12" name="TextBox 11"/>
          <p:cNvSpPr txBox="1"/>
          <p:nvPr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68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b="1" dirty="0" smtClean="0">
                <a:latin typeface="+mj-lt"/>
                <a:ea typeface="MS PGothic" charset="0"/>
              </a:rPr>
              <a:t>WHAT</a:t>
            </a:r>
            <a:r>
              <a:rPr lang="en-US" dirty="0" smtClean="0">
                <a:latin typeface="+mj-lt"/>
                <a:ea typeface="MS PGothic" charset="0"/>
              </a:rPr>
              <a:t> ELSE DO TEACHERS TALK ABOUT?</a:t>
            </a:r>
            <a:endParaRPr lang="en-US" dirty="0">
              <a:latin typeface="+mj-lt"/>
              <a:ea typeface="MS PGothic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9017" y="2278230"/>
            <a:ext cx="8066819" cy="1677240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7"/>
            <a:endParaRPr lang="en-US" sz="3000" dirty="0"/>
          </a:p>
        </p:txBody>
      </p:sp>
      <p:sp>
        <p:nvSpPr>
          <p:cNvPr id="9" name="Rectangle 8"/>
          <p:cNvSpPr/>
          <p:nvPr/>
        </p:nvSpPr>
        <p:spPr>
          <a:xfrm>
            <a:off x="489017" y="4547401"/>
            <a:ext cx="8066819" cy="1677240"/>
          </a:xfrm>
          <a:prstGeom prst="rect">
            <a:avLst/>
          </a:prstGeom>
          <a:solidFill>
            <a:srgbClr val="852A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7"/>
            <a:endParaRPr lang="en-US" sz="3000" dirty="0"/>
          </a:p>
        </p:txBody>
      </p:sp>
      <p:pic>
        <p:nvPicPr>
          <p:cNvPr id="12" name="Picture 11" descr="Teachers_planning_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t="10462" r="6145" b="6945"/>
          <a:stretch/>
        </p:blipFill>
        <p:spPr>
          <a:xfrm>
            <a:off x="5876878" y="2274969"/>
            <a:ext cx="2686426" cy="167648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65401" y="2063767"/>
            <a:ext cx="5229412" cy="612588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02499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2273" y="2134506"/>
            <a:ext cx="5169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300" b="1" dirty="0">
                <a:solidFill>
                  <a:srgbClr val="02499D"/>
                </a:solidFill>
              </a:rPr>
              <a:t>Coordinating classroom </a:t>
            </a:r>
            <a:r>
              <a:rPr lang="en-US" sz="2300" b="1" dirty="0" smtClean="0">
                <a:solidFill>
                  <a:srgbClr val="02499D"/>
                </a:solidFill>
              </a:rPr>
              <a:t>activities</a:t>
            </a:r>
            <a:endParaRPr lang="en-US" sz="2300" b="1" dirty="0">
              <a:solidFill>
                <a:srgbClr val="02499D"/>
              </a:solidFill>
            </a:endParaRPr>
          </a:p>
        </p:txBody>
      </p:sp>
      <p:pic>
        <p:nvPicPr>
          <p:cNvPr id="14" name="Picture 13" descr="Lesson Planning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" t="3992" r="3264" b="9449"/>
          <a:stretch/>
        </p:blipFill>
        <p:spPr>
          <a:xfrm>
            <a:off x="5856171" y="4549100"/>
            <a:ext cx="2703419" cy="16785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83180" y="2721298"/>
            <a:ext cx="5556349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Transitions  </a:t>
            </a:r>
          </a:p>
          <a:p>
            <a:pPr marL="800100" lvl="1" indent="-34290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Materials  </a:t>
            </a:r>
          </a:p>
          <a:p>
            <a:pPr marL="800100" lvl="1" indent="-34290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Work </a:t>
            </a:r>
            <a:r>
              <a:rPr lang="en-US" sz="2200" dirty="0">
                <a:solidFill>
                  <a:schemeClr val="bg1"/>
                </a:solidFill>
              </a:rPr>
              <a:t>loads</a:t>
            </a:r>
          </a:p>
          <a:p>
            <a:endParaRPr lang="en-US" sz="2300" dirty="0"/>
          </a:p>
        </p:txBody>
      </p:sp>
      <p:sp>
        <p:nvSpPr>
          <p:cNvPr id="18" name="TextBox 17"/>
          <p:cNvSpPr txBox="1"/>
          <p:nvPr/>
        </p:nvSpPr>
        <p:spPr>
          <a:xfrm>
            <a:off x="984643" y="5040554"/>
            <a:ext cx="524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lvl="0" indent="-182880">
              <a:buSzPct val="80000"/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Child observations</a:t>
            </a:r>
          </a:p>
          <a:p>
            <a:pPr marL="182880" lvl="0" indent="-182880">
              <a:buSzPct val="80000"/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Required forms such as attendance</a:t>
            </a:r>
          </a:p>
          <a:p>
            <a:pPr marL="182880" lvl="0" indent="-182880">
              <a:buSzPct val="80000"/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Lesson </a:t>
            </a:r>
            <a:r>
              <a:rPr lang="en-US" sz="2000" dirty="0" smtClean="0">
                <a:solidFill>
                  <a:schemeClr val="bg1"/>
                </a:solidFill>
              </a:rPr>
              <a:t>planning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65401" y="4303248"/>
            <a:ext cx="5229412" cy="612588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852A6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02751" y="4373987"/>
            <a:ext cx="5169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300" b="1" smtClean="0">
                <a:solidFill>
                  <a:srgbClr val="852A61"/>
                </a:solidFill>
              </a:rPr>
              <a:t>Paperwork </a:t>
            </a:r>
            <a:r>
              <a:rPr lang="en-US" sz="2300" b="1" dirty="0" smtClean="0">
                <a:solidFill>
                  <a:srgbClr val="852A61"/>
                </a:solidFill>
              </a:rPr>
              <a:t>and documentation</a:t>
            </a:r>
            <a:endParaRPr lang="en-US" sz="2300" b="1" dirty="0">
              <a:solidFill>
                <a:srgbClr val="852A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53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6" grpId="0" animBg="1"/>
      <p:bldP spid="10" grpId="0"/>
      <p:bldP spid="17" grpId="0"/>
      <p:bldP spid="18" grpId="0"/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MS PGothic" charset="0"/>
              </a:rPr>
              <a:t>SHARING TEACHING PRACTICE</a:t>
            </a:r>
            <a:endParaRPr lang="en-US" dirty="0">
              <a:latin typeface="Calibri" charset="0"/>
              <a:ea typeface="MS PGothic" charset="0"/>
            </a:endParaRPr>
          </a:p>
        </p:txBody>
      </p:sp>
      <p:pic>
        <p:nvPicPr>
          <p:cNvPr id="2" name="Sharing-Teaching-Practice_subs.wm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/>
          <p:cNvCxnSpPr/>
          <p:nvPr/>
        </p:nvCxnSpPr>
        <p:spPr>
          <a:xfrm>
            <a:off x="4276632" y="3343680"/>
            <a:ext cx="17279" cy="596160"/>
          </a:xfrm>
          <a:prstGeom prst="straightConnector1">
            <a:avLst/>
          </a:prstGeom>
          <a:ln w="133350" cmpd="sng">
            <a:solidFill>
              <a:srgbClr val="852A6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000" b="1" dirty="0" smtClean="0">
                <a:latin typeface="+mj-lt"/>
                <a:ea typeface="MS PGothic" charset="0"/>
              </a:rPr>
              <a:t>HOW </a:t>
            </a:r>
            <a:r>
              <a:rPr lang="en-US" sz="3000" dirty="0" smtClean="0">
                <a:latin typeface="+mj-lt"/>
                <a:ea typeface="MS PGothic" charset="0"/>
              </a:rPr>
              <a:t>DO TEACHERS TALK TO EACH OTHER?</a:t>
            </a:r>
            <a:endParaRPr lang="en-US" sz="3000" dirty="0">
              <a:latin typeface="+mj-lt"/>
              <a:ea typeface="MS PGothic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237048" y="4025088"/>
            <a:ext cx="2308410" cy="2308410"/>
          </a:xfrm>
          <a:prstGeom prst="ellipse">
            <a:avLst/>
          </a:prstGeom>
          <a:solidFill>
            <a:srgbClr val="FFA72C"/>
          </a:solidFill>
          <a:ln w="19050" cmpd="sng">
            <a:solidFill>
              <a:schemeClr val="bg1"/>
            </a:solidFill>
          </a:ln>
          <a:effectLst>
            <a:outerShdw blurRad="371475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42501" y="4322084"/>
            <a:ext cx="2317899" cy="1639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700" b="1" dirty="0" smtClean="0">
                <a:solidFill>
                  <a:schemeClr val="bg1"/>
                </a:solidFill>
              </a:rPr>
              <a:t>It’s </a:t>
            </a:r>
          </a:p>
          <a:p>
            <a:pPr algn="ctr">
              <a:lnSpc>
                <a:spcPct val="90000"/>
              </a:lnSpc>
            </a:pPr>
            <a:r>
              <a:rPr lang="en-US" sz="3700" b="1" dirty="0" smtClean="0">
                <a:solidFill>
                  <a:schemeClr val="bg1"/>
                </a:solidFill>
              </a:rPr>
              <a:t>how you say it!</a:t>
            </a:r>
            <a:endParaRPr lang="en-US" sz="37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4299" y="2730240"/>
            <a:ext cx="2125356" cy="1581120"/>
          </a:xfrm>
          <a:prstGeom prst="round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200" dirty="0" smtClean="0"/>
              <a:t>Bring awareness of </a:t>
            </a:r>
            <a:r>
              <a:rPr lang="en-US" sz="2200" dirty="0"/>
              <a:t>non-verbal </a:t>
            </a:r>
            <a:r>
              <a:rPr lang="en-US" sz="2200" dirty="0" smtClean="0"/>
              <a:t>cues.</a:t>
            </a:r>
            <a:endParaRPr lang="en-US" sz="2200" dirty="0"/>
          </a:p>
        </p:txBody>
      </p:sp>
      <p:sp>
        <p:nvSpPr>
          <p:cNvPr id="8" name="Rounded Rectangle 7"/>
          <p:cNvSpPr/>
          <p:nvPr/>
        </p:nvSpPr>
        <p:spPr>
          <a:xfrm>
            <a:off x="3058441" y="1944000"/>
            <a:ext cx="2410464" cy="1434240"/>
          </a:xfrm>
          <a:prstGeom prst="roundRect">
            <a:avLst/>
          </a:prstGeom>
          <a:solidFill>
            <a:srgbClr val="852A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200" dirty="0" smtClean="0"/>
              <a:t>Use language </a:t>
            </a:r>
            <a:r>
              <a:rPr lang="en-US" sz="2200" dirty="0"/>
              <a:t>that implies teamwork.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961369" y="2540160"/>
            <a:ext cx="2557340" cy="2030400"/>
          </a:xfrm>
          <a:prstGeom prst="roundRect">
            <a:avLst/>
          </a:prstGeom>
          <a:solidFill>
            <a:srgbClr val="00AA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200" dirty="0" smtClean="0"/>
              <a:t>Express warmth, </a:t>
            </a:r>
            <a:r>
              <a:rPr lang="en-US" sz="2200" dirty="0"/>
              <a:t>caring and </a:t>
            </a:r>
            <a:r>
              <a:rPr lang="en-US" sz="2200" dirty="0" smtClean="0"/>
              <a:t>respect in your interactions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546663" y="4380480"/>
            <a:ext cx="587495" cy="509760"/>
          </a:xfrm>
          <a:prstGeom prst="straightConnector1">
            <a:avLst/>
          </a:prstGeom>
          <a:ln w="133350" cmpd="sng">
            <a:solidFill>
              <a:srgbClr val="00AA4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591898" y="3896640"/>
            <a:ext cx="846687" cy="466560"/>
          </a:xfrm>
          <a:prstGeom prst="straightConnector1">
            <a:avLst/>
          </a:prstGeom>
          <a:ln w="133350" cmpd="sng">
            <a:solidFill>
              <a:srgbClr val="02499D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47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libri" charset="0"/>
                <a:ea typeface="MS PGothic" charset="0"/>
              </a:rPr>
              <a:t>Complimenting another </a:t>
            </a:r>
            <a:r>
              <a:rPr lang="en-US" dirty="0" smtClean="0">
                <a:latin typeface="Calibri" charset="0"/>
                <a:ea typeface="MS PGothic" charset="0"/>
              </a:rPr>
              <a:t>teacher VIDEO!!</a:t>
            </a:r>
            <a:endParaRPr lang="en-US" dirty="0">
              <a:latin typeface="Calibri" charset="0"/>
              <a:ea typeface="MS PGothic" charset="0"/>
            </a:endParaRPr>
          </a:p>
        </p:txBody>
      </p:sp>
      <p:pic>
        <p:nvPicPr>
          <p:cNvPr id="3" name="Complimenting-Another-Teacher_subs.wm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5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Friendly </a:t>
            </a:r>
            <a:r>
              <a:rPr lang="en-US" smtClean="0">
                <a:latin typeface="Calibri" charset="0"/>
                <a:ea typeface="MS PGothic" charset="0"/>
              </a:rPr>
              <a:t>direction VIDEO!!</a:t>
            </a:r>
            <a:endParaRPr lang="en-US">
              <a:latin typeface="Calibri" charset="0"/>
              <a:ea typeface="MS PGothic" charset="0"/>
            </a:endParaRPr>
          </a:p>
        </p:txBody>
      </p:sp>
      <p:pic>
        <p:nvPicPr>
          <p:cNvPr id="3" name="Friendly-Direction_subs.wm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2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+mj-lt"/>
                <a:ea typeface="MS PGothic" charset="0"/>
              </a:rPr>
              <a:t>REVIEW: TEACHER-TO-TEACHER TALK</a:t>
            </a:r>
            <a:endParaRPr lang="en-US" dirty="0">
              <a:latin typeface="+mj-lt"/>
              <a:ea typeface="MS PGothic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7810" y="1928240"/>
            <a:ext cx="8074094" cy="4448079"/>
          </a:xfrm>
          <a:prstGeom prst="rect">
            <a:avLst/>
          </a:prstGeom>
          <a:solidFill>
            <a:srgbClr val="852A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/>
          </a:p>
        </p:txBody>
      </p:sp>
      <p:pic>
        <p:nvPicPr>
          <p:cNvPr id="5" name="Picture 4" descr="Review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147" y="2946240"/>
            <a:ext cx="4255805" cy="3196800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99812" y="2116800"/>
            <a:ext cx="7706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chemeClr val="bg1"/>
                </a:solidFill>
              </a:rPr>
              <a:t>Teachers purposely use </a:t>
            </a:r>
            <a:r>
              <a:rPr lang="en-US" sz="2400" dirty="0" smtClean="0">
                <a:solidFill>
                  <a:schemeClr val="bg1"/>
                </a:solidFill>
              </a:rPr>
              <a:t>Teacher-to-Teacher </a:t>
            </a:r>
            <a:r>
              <a:rPr lang="en-US" sz="2400" dirty="0">
                <a:solidFill>
                  <a:schemeClr val="bg1"/>
                </a:solidFill>
              </a:rPr>
              <a:t>Talk </a:t>
            </a:r>
            <a:r>
              <a:rPr lang="en-US" sz="2400" dirty="0" smtClean="0">
                <a:solidFill>
                  <a:schemeClr val="bg1"/>
                </a:solidFill>
              </a:rPr>
              <a:t>to: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8460" y="2934480"/>
            <a:ext cx="362313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4592" lvl="0" indent="-164592">
              <a:spcBef>
                <a:spcPts val="1200"/>
              </a:spcBef>
              <a:buSzPct val="80000"/>
              <a:buFont typeface="Arial"/>
              <a:buChar char="•"/>
            </a:pPr>
            <a:r>
              <a:rPr lang="en-US" sz="2400" b="1" dirty="0" smtClean="0">
                <a:solidFill>
                  <a:srgbClr val="F4BE56"/>
                </a:solidFill>
              </a:rPr>
              <a:t>Ensure</a:t>
            </a:r>
            <a:r>
              <a:rPr lang="en-US" sz="2400" dirty="0" smtClean="0">
                <a:solidFill>
                  <a:srgbClr val="F4BE56"/>
                </a:solidFill>
              </a:rPr>
              <a:t> </a:t>
            </a:r>
            <a:r>
              <a:rPr lang="en-US" sz="2400" b="1" dirty="0" smtClean="0">
                <a:solidFill>
                  <a:srgbClr val="F4BE56"/>
                </a:solidFill>
              </a:rPr>
              <a:t>consistency.</a:t>
            </a:r>
          </a:p>
          <a:p>
            <a:pPr marL="164592" lvl="0" indent="-164592">
              <a:spcBef>
                <a:spcPts val="1200"/>
              </a:spcBef>
              <a:buSzPct val="80000"/>
              <a:buFont typeface="Arial"/>
              <a:buChar char="•"/>
            </a:pPr>
            <a:r>
              <a:rPr lang="en-US" sz="2400" b="1" dirty="0" smtClean="0">
                <a:solidFill>
                  <a:srgbClr val="F4BE56"/>
                </a:solidFill>
              </a:rPr>
              <a:t>Share information</a:t>
            </a:r>
            <a:r>
              <a:rPr lang="en-US" sz="2400" dirty="0">
                <a:solidFill>
                  <a:srgbClr val="F4BE56"/>
                </a:solidFill>
              </a:rPr>
              <a:t>.</a:t>
            </a:r>
            <a:endParaRPr lang="en-US" sz="2400" dirty="0" smtClean="0">
              <a:solidFill>
                <a:srgbClr val="F4BE56"/>
              </a:solidFill>
            </a:endParaRPr>
          </a:p>
          <a:p>
            <a:pPr marL="164592" lvl="0" indent="-164592">
              <a:spcBef>
                <a:spcPts val="1200"/>
              </a:spcBef>
              <a:buSzPct val="80000"/>
              <a:buFont typeface="Arial"/>
              <a:buChar char="•"/>
            </a:pPr>
            <a:r>
              <a:rPr lang="en-US" sz="2400" b="1" dirty="0" smtClean="0">
                <a:solidFill>
                  <a:srgbClr val="F4BE56"/>
                </a:solidFill>
              </a:rPr>
              <a:t>Maintain </a:t>
            </a:r>
            <a:r>
              <a:rPr lang="en-US" sz="2400" b="1" dirty="0">
                <a:solidFill>
                  <a:srgbClr val="F4BE56"/>
                </a:solidFill>
              </a:rPr>
              <a:t>a sense of </a:t>
            </a:r>
            <a:r>
              <a:rPr lang="en-US" sz="2400" b="1" dirty="0" smtClean="0">
                <a:solidFill>
                  <a:srgbClr val="F4BE56"/>
                </a:solidFill>
              </a:rPr>
              <a:t/>
            </a:r>
            <a:br>
              <a:rPr lang="en-US" sz="2400" b="1" dirty="0" smtClean="0">
                <a:solidFill>
                  <a:srgbClr val="F4BE56"/>
                </a:solidFill>
              </a:rPr>
            </a:br>
            <a:r>
              <a:rPr lang="en-US" sz="2400" b="1" dirty="0" smtClean="0">
                <a:solidFill>
                  <a:srgbClr val="F4BE56"/>
                </a:solidFill>
              </a:rPr>
              <a:t>teamwork.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8142" y="5056800"/>
            <a:ext cx="315970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500" i="1" dirty="0" smtClean="0">
                <a:solidFill>
                  <a:schemeClr val="bg1"/>
                </a:solidFill>
              </a:rPr>
              <a:t>What you say and </a:t>
            </a:r>
            <a:br>
              <a:rPr lang="en-US" sz="2500" i="1" dirty="0" smtClean="0">
                <a:solidFill>
                  <a:schemeClr val="bg1"/>
                </a:solidFill>
              </a:rPr>
            </a:br>
            <a:r>
              <a:rPr lang="en-US" sz="2500" i="1" dirty="0" smtClean="0">
                <a:solidFill>
                  <a:schemeClr val="bg1"/>
                </a:solidFill>
              </a:rPr>
              <a:t>how you </a:t>
            </a:r>
            <a:r>
              <a:rPr lang="en-US" sz="2500" i="1" dirty="0">
                <a:solidFill>
                  <a:schemeClr val="bg1"/>
                </a:solidFill>
              </a:rPr>
              <a:t>s</a:t>
            </a:r>
            <a:r>
              <a:rPr lang="en-US" sz="2500" i="1" dirty="0" smtClean="0">
                <a:solidFill>
                  <a:schemeClr val="bg1"/>
                </a:solidFill>
              </a:rPr>
              <a:t>ay it </a:t>
            </a:r>
            <a:br>
              <a:rPr lang="en-US" sz="2500" i="1" dirty="0" smtClean="0">
                <a:solidFill>
                  <a:schemeClr val="bg1"/>
                </a:solidFill>
              </a:rPr>
            </a:br>
            <a:r>
              <a:rPr lang="en-US" sz="2500" i="1" dirty="0" smtClean="0">
                <a:solidFill>
                  <a:schemeClr val="bg1"/>
                </a:solidFill>
              </a:rPr>
              <a:t>are both </a:t>
            </a:r>
            <a:r>
              <a:rPr lang="en-US" sz="2500" i="1" dirty="0">
                <a:solidFill>
                  <a:schemeClr val="bg1"/>
                </a:solidFill>
              </a:rPr>
              <a:t>important</a:t>
            </a:r>
            <a:r>
              <a:rPr lang="en-US" sz="2500" i="1" dirty="0" smtClean="0">
                <a:solidFill>
                  <a:schemeClr val="bg1"/>
                </a:solidFill>
              </a:rPr>
              <a:t>!</a:t>
            </a:r>
            <a:endParaRPr lang="en-US" sz="25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55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0311" y="6233482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7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use-Graphic_outline-3foundations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" b="1"/>
          <a:stretch/>
        </p:blipFill>
        <p:spPr>
          <a:xfrm>
            <a:off x="818445" y="1600200"/>
            <a:ext cx="7323666" cy="5339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FRAMEWORK FOR EFFECTIVE PRACTICE </a:t>
            </a:r>
            <a:br>
              <a:rPr lang="en-US" dirty="0"/>
            </a:br>
            <a:r>
              <a:rPr lang="en-US" sz="2200" dirty="0"/>
              <a:t>SUPPORTING SCHOOL READINESS FOR ALL CHILDREN</a:t>
            </a:r>
          </a:p>
        </p:txBody>
      </p:sp>
      <p:pic>
        <p:nvPicPr>
          <p:cNvPr id="4" name="Content Placeholder 3" descr="House-Framework-10-23-2011-2.pn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3" b="2181"/>
          <a:stretch/>
        </p:blipFill>
        <p:spPr>
          <a:xfrm>
            <a:off x="1817979" y="1840941"/>
            <a:ext cx="5592525" cy="4646655"/>
          </a:xfrm>
        </p:spPr>
      </p:pic>
      <p:sp>
        <p:nvSpPr>
          <p:cNvPr id="3" name="Rectangle 2"/>
          <p:cNvSpPr/>
          <p:nvPr/>
        </p:nvSpPr>
        <p:spPr>
          <a:xfrm>
            <a:off x="1072444" y="1840941"/>
            <a:ext cx="6985000" cy="37047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6889" y="4331227"/>
            <a:ext cx="5773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FOCUS ON</a:t>
            </a:r>
          </a:p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FOUNDATION</a:t>
            </a:r>
            <a:endParaRPr lang="en-US" sz="3600" dirty="0">
              <a:solidFill>
                <a:srgbClr val="3366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8323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13424" y="2194561"/>
            <a:ext cx="3680640" cy="3680640"/>
          </a:xfrm>
          <a:prstGeom prst="ellipse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777741" y="2194561"/>
            <a:ext cx="3680640" cy="3680640"/>
          </a:xfrm>
          <a:prstGeom prst="ellipse">
            <a:avLst/>
          </a:prstGeom>
          <a:solidFill>
            <a:srgbClr val="852A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+mj-lt"/>
                <a:ea typeface="MS PGothic" charset="0"/>
              </a:rPr>
              <a:t>OBJECTIVES</a:t>
            </a:r>
            <a:endParaRPr lang="en-US" dirty="0">
              <a:latin typeface="+mj-lt"/>
              <a:ea typeface="MS PGothic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35599" y="2851200"/>
            <a:ext cx="3547421" cy="2475857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To discuss the </a:t>
            </a:r>
            <a:r>
              <a:rPr lang="en-US" sz="2800" b="1" dirty="0" smtClean="0">
                <a:solidFill>
                  <a:srgbClr val="F4BE56"/>
                </a:solidFill>
              </a:rPr>
              <a:t>purposes</a:t>
            </a:r>
            <a:r>
              <a:rPr lang="en-US" sz="2800" dirty="0" smtClean="0">
                <a:solidFill>
                  <a:schemeClr val="bg1"/>
                </a:solidFill>
              </a:rPr>
              <a:t> of communication </a:t>
            </a:r>
            <a:r>
              <a:rPr lang="en-US" sz="2800" dirty="0" smtClean="0">
                <a:solidFill>
                  <a:schemeClr val="bg1"/>
                </a:solidFill>
                <a:ea typeface="+mn-ea"/>
                <a:cs typeface="+mn-cs"/>
              </a:rPr>
              <a:t>among the teaching team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77738" y="2851200"/>
            <a:ext cx="3688884" cy="2749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To understand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rgbClr val="F4BE56"/>
                </a:solidFill>
              </a:rPr>
              <a:t>h</a:t>
            </a:r>
            <a:r>
              <a:rPr lang="en-US" sz="2800" b="1" dirty="0" smtClean="0">
                <a:solidFill>
                  <a:srgbClr val="F4BE56"/>
                </a:solidFill>
                <a:cs typeface="+mn-cs"/>
              </a:rPr>
              <a:t>ow</a:t>
            </a:r>
            <a:r>
              <a:rPr lang="en-US" sz="2800" dirty="0" smtClean="0">
                <a:solidFill>
                  <a:schemeClr val="bg1"/>
                </a:solidFill>
                <a:cs typeface="+mn-cs"/>
              </a:rPr>
              <a:t> teachers talk with each other to support teaching and learning</a:t>
            </a:r>
            <a:endParaRPr lang="en-US" sz="3000" dirty="0" smtClean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18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MS PGothic" charset="0"/>
              </a:rPr>
              <a:t>Teacher-to-Teacher Talk VIDEO!!</a:t>
            </a:r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415925" y="2755900"/>
            <a:ext cx="8308975" cy="3492500"/>
          </a:xfrm>
        </p:spPr>
        <p:txBody>
          <a:bodyPr/>
          <a:lstStyle/>
          <a:p>
            <a:pPr marL="0" indent="0" algn="ctr">
              <a:buFont typeface="Wingdings" charset="0"/>
              <a:buNone/>
            </a:pPr>
            <a:endParaRPr lang="en-US" dirty="0">
              <a:latin typeface="Calibri" charset="0"/>
              <a:ea typeface="MS PGothic" charset="0"/>
            </a:endParaRPr>
          </a:p>
          <a:p>
            <a:pPr marL="0" indent="0" algn="ctr">
              <a:buFont typeface="Wingdings" charset="0"/>
              <a:buNone/>
            </a:pPr>
            <a:endParaRPr lang="en-US" dirty="0">
              <a:latin typeface="Calibri" charset="0"/>
              <a:ea typeface="MS PGothic" charset="0"/>
            </a:endParaRPr>
          </a:p>
          <a:p>
            <a:pPr marL="0" indent="0" algn="ctr">
              <a:buFont typeface="Wingdings" charset="0"/>
              <a:buNone/>
            </a:pPr>
            <a:r>
              <a:rPr lang="en-US" sz="2800" dirty="0">
                <a:latin typeface="Calibri" charset="0"/>
                <a:ea typeface="MS PGothic" charset="0"/>
              </a:rPr>
              <a:t>What does teacher-to-teacher talk look like?</a:t>
            </a:r>
          </a:p>
        </p:txBody>
      </p:sp>
      <p:pic>
        <p:nvPicPr>
          <p:cNvPr id="3" name="What-Does-T2T-Look-Like_subs.wm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9144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4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69700" y="3991366"/>
            <a:ext cx="7644780" cy="2370015"/>
          </a:xfrm>
          <a:prstGeom prst="rect">
            <a:avLst/>
          </a:prstGeom>
          <a:solidFill>
            <a:srgbClr val="852A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400" dirty="0"/>
          </a:p>
        </p:txBody>
      </p:sp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+mj-lt"/>
                <a:ea typeface="MS PGothic" charset="0"/>
              </a:rPr>
              <a:t>DEFINITION: TEACHER-TO-TEACHER TALK</a:t>
            </a:r>
            <a:endParaRPr lang="en-US" dirty="0">
              <a:solidFill>
                <a:srgbClr val="000000"/>
              </a:solidFill>
              <a:latin typeface="+mj-lt"/>
              <a:ea typeface="MS PGothic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9919" y="4322479"/>
            <a:ext cx="7644780" cy="20039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400" b="1" dirty="0" smtClean="0">
                <a:solidFill>
                  <a:srgbClr val="F4BE56"/>
                </a:solidFill>
              </a:rPr>
              <a:t>the daily</a:t>
            </a:r>
            <a:r>
              <a:rPr lang="en-US" sz="2400" dirty="0">
                <a:solidFill>
                  <a:srgbClr val="F4BE56"/>
                </a:solidFill>
              </a:rPr>
              <a:t>, </a:t>
            </a:r>
            <a:r>
              <a:rPr lang="en-US" sz="2400" b="1" dirty="0">
                <a:solidFill>
                  <a:srgbClr val="F4BE56"/>
                </a:solidFill>
              </a:rPr>
              <a:t>purposeful</a:t>
            </a:r>
            <a:r>
              <a:rPr lang="en-US" sz="2400" dirty="0">
                <a:solidFill>
                  <a:srgbClr val="F4BE56"/>
                </a:solidFill>
              </a:rPr>
              <a:t> </a:t>
            </a:r>
            <a:r>
              <a:rPr lang="en-US" sz="2400" b="1" dirty="0">
                <a:solidFill>
                  <a:srgbClr val="F4BE56"/>
                </a:solidFill>
              </a:rPr>
              <a:t>communication</a:t>
            </a:r>
            <a:r>
              <a:rPr lang="en-US" sz="2400" dirty="0">
                <a:solidFill>
                  <a:srgbClr val="F4BE56"/>
                </a:solidFill>
              </a:rPr>
              <a:t> </a:t>
            </a:r>
            <a:r>
              <a:rPr lang="en-US" sz="2400" dirty="0"/>
              <a:t>between adults in a learning environment that occurs to ensure teaching and learning are provided in an effective and efficient manner.</a:t>
            </a:r>
          </a:p>
        </p:txBody>
      </p:sp>
      <p:pic>
        <p:nvPicPr>
          <p:cNvPr id="9" name="Picture 8" descr="Objectives _2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9"/>
          <a:stretch/>
        </p:blipFill>
        <p:spPr>
          <a:xfrm>
            <a:off x="576734" y="2347350"/>
            <a:ext cx="4854759" cy="1998437"/>
          </a:xfrm>
          <a:prstGeom prst="rect">
            <a:avLst/>
          </a:prstGeom>
          <a:ln w="50800" cmpd="sng">
            <a:solidFill>
              <a:srgbClr val="02499D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2606289" y="2017171"/>
            <a:ext cx="4553368" cy="575156"/>
          </a:xfrm>
          <a:prstGeom prst="roundRect">
            <a:avLst/>
          </a:prstGeom>
          <a:solidFill>
            <a:srgbClr val="02499D"/>
          </a:solidFill>
          <a:ln w="57150" cmpd="sng">
            <a:solidFill>
              <a:srgbClr val="02499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83160" y="2035485"/>
            <a:ext cx="46056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500" b="1" dirty="0" smtClean="0">
                <a:solidFill>
                  <a:schemeClr val="bg1"/>
                </a:solidFill>
              </a:rPr>
              <a:t>Teacher</a:t>
            </a:r>
            <a:r>
              <a:rPr lang="en-US" sz="2700" b="1" dirty="0" smtClean="0">
                <a:solidFill>
                  <a:schemeClr val="bg1"/>
                </a:solidFill>
              </a:rPr>
              <a:t>-to-teacher </a:t>
            </a:r>
            <a:r>
              <a:rPr lang="en-US" sz="2500" b="1" dirty="0" smtClean="0">
                <a:solidFill>
                  <a:schemeClr val="bg1"/>
                </a:solidFill>
              </a:rPr>
              <a:t>talk is</a:t>
            </a:r>
            <a:endParaRPr lang="en-US" sz="2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83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  <p:bldP spid="8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542530" y="2076824"/>
            <a:ext cx="2987823" cy="197223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67765" y="2039471"/>
            <a:ext cx="3055470" cy="2286000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+mj-lt"/>
                <a:ea typeface="MS PGothic" charset="0"/>
              </a:rPr>
              <a:t>TEACHER-TO-TEACHER TALK DURING THE DAY</a:t>
            </a:r>
            <a:endParaRPr lang="en-US" sz="2800" dirty="0">
              <a:latin typeface="+mj-lt"/>
              <a:ea typeface="MS PGothic" charset="0"/>
            </a:endParaRPr>
          </a:p>
        </p:txBody>
      </p:sp>
      <p:pic>
        <p:nvPicPr>
          <p:cNvPr id="8" name="Picture 7" descr="Inside actvityRE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8" t="18846" r="14420"/>
          <a:stretch/>
        </p:blipFill>
        <p:spPr>
          <a:xfrm>
            <a:off x="676901" y="2528403"/>
            <a:ext cx="2829790" cy="1649544"/>
          </a:xfrm>
          <a:prstGeom prst="rect">
            <a:avLst/>
          </a:prstGeom>
          <a:ln w="19050" cmpd="sng">
            <a:solidFill>
              <a:schemeClr val="bg1"/>
            </a:solidFill>
            <a:round/>
          </a:ln>
        </p:spPr>
      </p:pic>
      <p:pic>
        <p:nvPicPr>
          <p:cNvPr id="12" name="Picture 11" descr="Teacher_Talk_Meals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7" r="3643"/>
          <a:stretch/>
        </p:blipFill>
        <p:spPr>
          <a:xfrm>
            <a:off x="4657503" y="2498397"/>
            <a:ext cx="2733728" cy="1410277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563439" y="2072618"/>
            <a:ext cx="30428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schemeClr val="bg1"/>
                </a:solidFill>
              </a:rPr>
              <a:t>Inside the classroom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33337" y="2064701"/>
            <a:ext cx="29372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schemeClr val="bg1"/>
                </a:solidFill>
              </a:rPr>
              <a:t>Meal times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03294" y="3697942"/>
            <a:ext cx="2091765" cy="2681940"/>
          </a:xfrm>
          <a:prstGeom prst="rect">
            <a:avLst/>
          </a:prstGeom>
          <a:solidFill>
            <a:srgbClr val="00AA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outside time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7" b="13272"/>
          <a:stretch/>
        </p:blipFill>
        <p:spPr>
          <a:xfrm>
            <a:off x="1832395" y="4160846"/>
            <a:ext cx="1834195" cy="2083854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1725703" y="3700797"/>
            <a:ext cx="20544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schemeClr val="bg1"/>
                </a:solidFill>
              </a:rPr>
              <a:t>Outdoor times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20766" y="3713382"/>
            <a:ext cx="3003176" cy="2046441"/>
          </a:xfrm>
          <a:prstGeom prst="rect">
            <a:avLst/>
          </a:prstGeom>
          <a:solidFill>
            <a:srgbClr val="852A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Transition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3" t="26658" r="2990"/>
          <a:stretch/>
        </p:blipFill>
        <p:spPr>
          <a:xfrm>
            <a:off x="5645776" y="4187350"/>
            <a:ext cx="2765547" cy="1439346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5544858" y="3721901"/>
            <a:ext cx="29483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schemeClr val="bg1"/>
                </a:solidFill>
              </a:rPr>
              <a:t>Transitions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496233" y="3705408"/>
            <a:ext cx="2308410" cy="2308410"/>
          </a:xfrm>
          <a:prstGeom prst="ellipse">
            <a:avLst/>
          </a:prstGeom>
          <a:solidFill>
            <a:srgbClr val="FFA72C"/>
          </a:solidFill>
          <a:ln w="19050" cmpd="sng">
            <a:solidFill>
              <a:schemeClr val="bg1"/>
            </a:solidFill>
          </a:ln>
          <a:effectLst>
            <a:outerShdw blurRad="371475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501686" y="4391204"/>
            <a:ext cx="231789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>
                <a:solidFill>
                  <a:schemeClr val="bg1"/>
                </a:solidFill>
              </a:rPr>
              <a:t>Throughout </a:t>
            </a:r>
            <a:br>
              <a:rPr lang="en-US" sz="2900" b="1" dirty="0" smtClean="0">
                <a:solidFill>
                  <a:schemeClr val="bg1"/>
                </a:solidFill>
              </a:rPr>
            </a:br>
            <a:r>
              <a:rPr lang="en-US" sz="2900" b="1" dirty="0" smtClean="0">
                <a:solidFill>
                  <a:schemeClr val="bg1"/>
                </a:solidFill>
              </a:rPr>
              <a:t>the day!</a:t>
            </a:r>
            <a:endParaRPr lang="en-US" sz="2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5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16" grpId="0"/>
      <p:bldP spid="19" grpId="0"/>
      <p:bldP spid="20" grpId="0" animBg="1"/>
      <p:bldP spid="21" grpId="0"/>
      <p:bldP spid="22" grpId="0" animBg="1"/>
      <p:bldP spid="23" grpId="0"/>
      <p:bldP spid="18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b="1" dirty="0" smtClean="0">
                <a:latin typeface="+mj-lt"/>
                <a:ea typeface="MS PGothic" charset="0"/>
              </a:rPr>
              <a:t>WHY</a:t>
            </a:r>
            <a:r>
              <a:rPr lang="en-US" sz="3100" dirty="0" smtClean="0">
                <a:latin typeface="+mj-lt"/>
                <a:ea typeface="MS PGothic" charset="0"/>
              </a:rPr>
              <a:t> DO TEACHERS TALK TO EACH OTHER?</a:t>
            </a:r>
            <a:endParaRPr lang="en-US" sz="3100" dirty="0">
              <a:latin typeface="+mj-lt"/>
              <a:ea typeface="MS PGothic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9017" y="1970048"/>
            <a:ext cx="8066819" cy="1677240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7"/>
            <a:r>
              <a:rPr lang="en-US" sz="3000" dirty="0"/>
              <a:t>To ensure </a:t>
            </a:r>
            <a:r>
              <a:rPr lang="en-US" sz="3000" b="1" dirty="0">
                <a:solidFill>
                  <a:srgbClr val="F4BE56"/>
                </a:solidFill>
              </a:rPr>
              <a:t>consistency</a:t>
            </a:r>
            <a:r>
              <a:rPr lang="en-US" sz="3000" dirty="0"/>
              <a:t>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with classroom </a:t>
            </a:r>
            <a:r>
              <a:rPr lang="en-US" sz="3000" dirty="0"/>
              <a:t>routines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and </a:t>
            </a:r>
            <a:r>
              <a:rPr lang="en-US" sz="3000" dirty="0"/>
              <a:t>expectations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489017" y="3744630"/>
            <a:ext cx="8066819" cy="1155950"/>
          </a:xfrm>
          <a:prstGeom prst="rect">
            <a:avLst/>
          </a:prstGeom>
          <a:solidFill>
            <a:srgbClr val="852A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7"/>
            <a:r>
              <a:rPr lang="en-US" sz="3100" dirty="0"/>
              <a:t>To </a:t>
            </a:r>
            <a:r>
              <a:rPr lang="en-US" sz="3100" b="1" dirty="0">
                <a:solidFill>
                  <a:srgbClr val="F4BE56"/>
                </a:solidFill>
              </a:rPr>
              <a:t>share</a:t>
            </a:r>
            <a:r>
              <a:rPr lang="en-US" sz="3100" b="1" dirty="0"/>
              <a:t> </a:t>
            </a:r>
            <a:r>
              <a:rPr lang="en-US" sz="3100" dirty="0"/>
              <a:t>information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9017" y="5011200"/>
            <a:ext cx="8066819" cy="1428533"/>
          </a:xfrm>
          <a:prstGeom prst="rect">
            <a:avLst/>
          </a:prstGeom>
          <a:solidFill>
            <a:srgbClr val="00AA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7"/>
            <a:r>
              <a:rPr lang="en-US" sz="3100" dirty="0"/>
              <a:t>To </a:t>
            </a:r>
            <a:r>
              <a:rPr lang="en-US" sz="3100" b="1" dirty="0">
                <a:solidFill>
                  <a:srgbClr val="F4BE56"/>
                </a:solidFill>
              </a:rPr>
              <a:t>develop/maintain 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3100" dirty="0" smtClean="0"/>
              <a:t>a sense </a:t>
            </a:r>
            <a:r>
              <a:rPr lang="en-US" sz="3100" dirty="0"/>
              <a:t>of teamwork</a:t>
            </a:r>
          </a:p>
        </p:txBody>
      </p:sp>
      <p:pic>
        <p:nvPicPr>
          <p:cNvPr id="16" name="Picture 15" descr="ConsistencyRE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7" t="411" r="9174" b="4689"/>
          <a:stretch/>
        </p:blipFill>
        <p:spPr>
          <a:xfrm>
            <a:off x="486777" y="1961781"/>
            <a:ext cx="2499766" cy="1684259"/>
          </a:xfrm>
          <a:prstGeom prst="rect">
            <a:avLst/>
          </a:prstGeom>
        </p:spPr>
      </p:pic>
      <p:pic>
        <p:nvPicPr>
          <p:cNvPr id="17" name="Picture 16" descr="Sharing infoRE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0" t="10580" b="28404"/>
          <a:stretch/>
        </p:blipFill>
        <p:spPr>
          <a:xfrm>
            <a:off x="488462" y="3740537"/>
            <a:ext cx="2477687" cy="1160585"/>
          </a:xfrm>
          <a:prstGeom prst="rect">
            <a:avLst/>
          </a:prstGeom>
        </p:spPr>
      </p:pic>
      <p:pic>
        <p:nvPicPr>
          <p:cNvPr id="19" name="Picture 18" descr="TeamworkRE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2" b="4185"/>
          <a:stretch/>
        </p:blipFill>
        <p:spPr>
          <a:xfrm>
            <a:off x="488719" y="5013568"/>
            <a:ext cx="2473312" cy="142630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2971120" y="1945763"/>
            <a:ext cx="0" cy="4534686"/>
          </a:xfrm>
          <a:prstGeom prst="line">
            <a:avLst/>
          </a:prstGeom>
          <a:ln w="571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10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MS PGothic" charset="0"/>
              </a:rPr>
              <a:t>Supporting each </a:t>
            </a:r>
            <a:r>
              <a:rPr lang="en-US" dirty="0" smtClean="0">
                <a:latin typeface="Calibri" charset="0"/>
                <a:ea typeface="MS PGothic" charset="0"/>
              </a:rPr>
              <a:t>other VIDEO!!</a:t>
            </a:r>
            <a:endParaRPr lang="en-US" dirty="0">
              <a:latin typeface="Calibri" charset="0"/>
              <a:ea typeface="MS PGothic" charset="0"/>
            </a:endParaRPr>
          </a:p>
        </p:txBody>
      </p:sp>
      <p:pic>
        <p:nvPicPr>
          <p:cNvPr id="2" name="Getting-Materials_subs.wm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6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2847528XSmal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911" y="3881368"/>
            <a:ext cx="4005434" cy="2657724"/>
          </a:xfrm>
          <a:prstGeom prst="rect">
            <a:avLst/>
          </a:prstGeom>
        </p:spPr>
      </p:pic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latin typeface="+mj-lt"/>
                <a:ea typeface="MS PGothic" charset="0"/>
              </a:rPr>
              <a:t>WHAT</a:t>
            </a:r>
            <a:r>
              <a:rPr lang="en-US" dirty="0" smtClean="0">
                <a:latin typeface="+mj-lt"/>
                <a:ea typeface="MS PGothic" charset="0"/>
              </a:rPr>
              <a:t> DO TEACHERS TALK ABOUT?</a:t>
            </a:r>
            <a:endParaRPr lang="en-US" dirty="0">
              <a:latin typeface="+mj-lt"/>
              <a:ea typeface="MS PGothic" charset="0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5362030" y="2304473"/>
            <a:ext cx="3015785" cy="1999933"/>
          </a:xfrm>
          <a:prstGeom prst="wedgeEllipseCallout">
            <a:avLst>
              <a:gd name="adj1" fmla="val -41197"/>
              <a:gd name="adj2" fmla="val 57229"/>
            </a:avLst>
          </a:prstGeom>
          <a:solidFill>
            <a:srgbClr val="00AA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Facilitating children’s positive behavior</a:t>
            </a:r>
            <a:endParaRPr lang="en-US" sz="2400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667374" y="4036881"/>
            <a:ext cx="2336008" cy="1702913"/>
          </a:xfrm>
          <a:prstGeom prst="wedgeRoundRectCallout">
            <a:avLst>
              <a:gd name="adj1" fmla="val 68746"/>
              <a:gd name="adj2" fmla="val 23492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Children’s learning objectives </a:t>
            </a:r>
            <a:endParaRPr lang="en-US" sz="2400" dirty="0"/>
          </a:p>
        </p:txBody>
      </p:sp>
      <p:sp>
        <p:nvSpPr>
          <p:cNvPr id="4" name="Oval Callout 3"/>
          <p:cNvSpPr/>
          <p:nvPr/>
        </p:nvSpPr>
        <p:spPr>
          <a:xfrm>
            <a:off x="501062" y="2003529"/>
            <a:ext cx="2777496" cy="1704723"/>
          </a:xfrm>
          <a:prstGeom prst="wedgeEllipseCallout">
            <a:avLst>
              <a:gd name="adj1" fmla="val 42141"/>
              <a:gd name="adj2" fmla="val 52066"/>
            </a:avLst>
          </a:prstGeom>
          <a:solidFill>
            <a:srgbClr val="02499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Children’s interests</a:t>
            </a:r>
            <a:endParaRPr lang="en-US" sz="2400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5854505" y="4693219"/>
            <a:ext cx="2710173" cy="1203350"/>
          </a:xfrm>
          <a:prstGeom prst="wedgeRoundRectCallout">
            <a:avLst>
              <a:gd name="adj1" fmla="val -61778"/>
              <a:gd name="adj2" fmla="val 10121"/>
              <a:gd name="adj3" fmla="val 16667"/>
            </a:avLst>
          </a:prstGeom>
          <a:solidFill>
            <a:srgbClr val="FFA7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Adaptations </a:t>
            </a:r>
            <a:br>
              <a:rPr lang="en-US" sz="2400" dirty="0" smtClean="0"/>
            </a:br>
            <a:r>
              <a:rPr lang="en-US" sz="2400" dirty="0" smtClean="0"/>
              <a:t>to improve instruction </a:t>
            </a:r>
            <a:endParaRPr lang="en-US" sz="24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3560646" y="1927837"/>
            <a:ext cx="1610229" cy="1733219"/>
          </a:xfrm>
          <a:prstGeom prst="wedgeRoundRectCallout">
            <a:avLst>
              <a:gd name="adj1" fmla="val 23029"/>
              <a:gd name="adj2" fmla="val 65756"/>
              <a:gd name="adj3" fmla="val 16667"/>
            </a:avLst>
          </a:prstGeom>
          <a:solidFill>
            <a:srgbClr val="852A6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Teaching</a:t>
            </a:r>
          </a:p>
          <a:p>
            <a:pPr algn="ctr"/>
            <a:r>
              <a:rPr lang="en-US" sz="2200" dirty="0" smtClean="0"/>
              <a:t>practice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8862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1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236</Words>
  <Application>Microsoft Office PowerPoint</Application>
  <PresentationFormat>On-screen Show (4:3)</PresentationFormat>
  <Paragraphs>71</Paragraphs>
  <Slides>16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ＭＳ Ｐゴシック</vt:lpstr>
      <vt:lpstr>ＭＳ Ｐゴシック</vt:lpstr>
      <vt:lpstr>Arial</vt:lpstr>
      <vt:lpstr>Calibri</vt:lpstr>
      <vt:lpstr>Century Gothic</vt:lpstr>
      <vt:lpstr>Wingdings</vt:lpstr>
      <vt:lpstr>1_Powerpoint_template</vt:lpstr>
      <vt:lpstr>2_Powerpoint_template</vt:lpstr>
      <vt:lpstr>STAFFING: TEACHER-TO-TEACHER TALK</vt:lpstr>
      <vt:lpstr>FRAMEWORK FOR EFFECTIVE PRACTICE  SUPPORTING SCHOOL READINESS FOR ALL CHILDREN</vt:lpstr>
      <vt:lpstr>OBJECTIVES</vt:lpstr>
      <vt:lpstr>Teacher-to-Teacher Talk VIDEO!!</vt:lpstr>
      <vt:lpstr>DEFINITION: TEACHER-TO-TEACHER TALK</vt:lpstr>
      <vt:lpstr>TEACHER-TO-TEACHER TALK DURING THE DAY</vt:lpstr>
      <vt:lpstr>WHY DO TEACHERS TALK TO EACH OTHER?</vt:lpstr>
      <vt:lpstr>Supporting each other VIDEO!!</vt:lpstr>
      <vt:lpstr>WHAT DO TEACHERS TALK ABOUT?</vt:lpstr>
      <vt:lpstr>WHAT ELSE DO TEACHERS TALK ABOUT?</vt:lpstr>
      <vt:lpstr>SHARING TEACHING PRACTICE</vt:lpstr>
      <vt:lpstr>HOW DO TEACHERS TALK TO EACH OTHER?</vt:lpstr>
      <vt:lpstr>Complimenting another teacher VIDEO!!</vt:lpstr>
      <vt:lpstr>Friendly direction VIDEO!!</vt:lpstr>
      <vt:lpstr>REVIEW: TEACHER-TO-TEACHER TALK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2012-08-29T17:29:47Z</dcterms:created>
  <dcterms:modified xsi:type="dcterms:W3CDTF">2014-03-20T17:00:19Z</dcterms:modified>
</cp:coreProperties>
</file>