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306" r:id="rId6"/>
    <p:sldId id="272" r:id="rId7"/>
    <p:sldId id="301" r:id="rId8"/>
    <p:sldId id="261" r:id="rId9"/>
    <p:sldId id="305" r:id="rId10"/>
    <p:sldId id="263" r:id="rId11"/>
    <p:sldId id="267" r:id="rId12"/>
    <p:sldId id="294" r:id="rId13"/>
    <p:sldId id="269" r:id="rId14"/>
    <p:sldId id="293" r:id="rId15"/>
    <p:sldId id="296" r:id="rId16"/>
    <p:sldId id="295" r:id="rId17"/>
    <p:sldId id="281" r:id="rId18"/>
    <p:sldId id="297" r:id="rId19"/>
    <p:sldId id="266" r:id="rId20"/>
    <p:sldId id="273" r:id="rId21"/>
    <p:sldId id="277" r:id="rId22"/>
    <p:sldId id="298" r:id="rId23"/>
    <p:sldId id="304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6">
          <p15:clr>
            <a:srgbClr val="A4A3A4"/>
          </p15:clr>
        </p15:guide>
        <p15:guide id="2" orient="horz" pos="2390">
          <p15:clr>
            <a:srgbClr val="A4A3A4"/>
          </p15:clr>
        </p15:guide>
        <p15:guide id="3" orient="horz" pos="1727">
          <p15:clr>
            <a:srgbClr val="A4A3A4"/>
          </p15:clr>
        </p15:guide>
        <p15:guide id="4" pos="3839">
          <p15:clr>
            <a:srgbClr val="A4A3A4"/>
          </p15:clr>
        </p15:guide>
        <p15:guide id="5" pos="41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ckovich, Patricia (ACF) (CTR)" initials="M(" lastIdx="4" clrIdx="0">
    <p:extLst/>
  </p:cmAuthor>
  <p:cmAuthor id="2" name="Treshawn Anderson" initials="TA" lastIdx="2" clrIdx="1">
    <p:extLst/>
  </p:cmAuthor>
  <p:cmAuthor id="3" name="Elizabeth Zack" initials="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F80"/>
    <a:srgbClr val="108040"/>
    <a:srgbClr val="21FF80"/>
    <a:srgbClr val="21FF06"/>
    <a:srgbClr val="108001"/>
    <a:srgbClr val="18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D8105-6AD2-4BF5-A315-95F00BB72D8A}" v="6" dt="2019-03-22T19:57:33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6" y="378"/>
      </p:cViewPr>
      <p:guideLst>
        <p:guide orient="horz" pos="3096"/>
        <p:guide orient="horz" pos="2390"/>
        <p:guide orient="horz" pos="1727"/>
        <p:guide pos="3839"/>
        <p:guide pos="41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a86059b40e3ab820fecdd072a033151062bbec25335e2c04e220bae17652482::" providerId="AD" clId="Web-{9CDF09F5-4D78-4B7A-BBC7-2C2290DE119C}"/>
    <pc:docChg chg="modSld">
      <pc:chgData name="Guest User" userId="S::urn:spo:anon#7a86059b40e3ab820fecdd072a033151062bbec25335e2c04e220bae17652482::" providerId="AD" clId="Web-{9CDF09F5-4D78-4B7A-BBC7-2C2290DE119C}" dt="2019-03-22T19:36:01.223" v="1" actId="1076"/>
      <pc:docMkLst>
        <pc:docMk/>
      </pc:docMkLst>
      <pc:sldChg chg="addSp modSp">
        <pc:chgData name="Guest User" userId="S::urn:spo:anon#7a86059b40e3ab820fecdd072a033151062bbec25335e2c04e220bae17652482::" providerId="AD" clId="Web-{9CDF09F5-4D78-4B7A-BBC7-2C2290DE119C}" dt="2019-03-22T19:36:01.223" v="1" actId="1076"/>
        <pc:sldMkLst>
          <pc:docMk/>
          <pc:sldMk cId="3119678099" sldId="294"/>
        </pc:sldMkLst>
        <pc:picChg chg="add mod">
          <ac:chgData name="Guest User" userId="S::urn:spo:anon#7a86059b40e3ab820fecdd072a033151062bbec25335e2c04e220bae17652482::" providerId="AD" clId="Web-{9CDF09F5-4D78-4B7A-BBC7-2C2290DE119C}" dt="2019-03-22T19:36:01.223" v="1" actId="1076"/>
          <ac:picMkLst>
            <pc:docMk/>
            <pc:sldMk cId="3119678099" sldId="294"/>
            <ac:picMk id="2" creationId="{C349B0F5-AF2E-41EB-925F-F2C842A095BF}"/>
          </ac:picMkLst>
        </pc:picChg>
      </pc:sldChg>
    </pc:docChg>
  </pc:docChgLst>
  <pc:docChgLst>
    <pc:chgData name="Guest User" userId="S::urn:spo:anon#7a86059b40e3ab820fecdd072a033151062bbec25335e2c04e220bae17652482::" providerId="AD" clId="Web-{87E95B17-705E-312A-B1C2-073A9EDDF28A}"/>
    <pc:docChg chg="modSld">
      <pc:chgData name="Guest User" userId="S::urn:spo:anon#7a86059b40e3ab820fecdd072a033151062bbec25335e2c04e220bae17652482::" providerId="AD" clId="Web-{87E95B17-705E-312A-B1C2-073A9EDDF28A}" dt="2019-03-22T19:37:52.488" v="1" actId="1076"/>
      <pc:docMkLst>
        <pc:docMk/>
      </pc:docMkLst>
      <pc:sldChg chg="addSp modSp">
        <pc:chgData name="Guest User" userId="S::urn:spo:anon#7a86059b40e3ab820fecdd072a033151062bbec25335e2c04e220bae17652482::" providerId="AD" clId="Web-{87E95B17-705E-312A-B1C2-073A9EDDF28A}" dt="2019-03-22T19:37:52.488" v="1" actId="1076"/>
        <pc:sldMkLst>
          <pc:docMk/>
          <pc:sldMk cId="3460819768" sldId="296"/>
        </pc:sldMkLst>
        <pc:picChg chg="add mod">
          <ac:chgData name="Guest User" userId="S::urn:spo:anon#7a86059b40e3ab820fecdd072a033151062bbec25335e2c04e220bae17652482::" providerId="AD" clId="Web-{87E95B17-705E-312A-B1C2-073A9EDDF28A}" dt="2019-03-22T19:37:52.488" v="1" actId="1076"/>
          <ac:picMkLst>
            <pc:docMk/>
            <pc:sldMk cId="3460819768" sldId="296"/>
            <ac:picMk id="5" creationId="{67B3DD16-937A-46D0-B9CB-ACA40E623444}"/>
          </ac:picMkLst>
        </pc:picChg>
      </pc:sldChg>
    </pc:docChg>
  </pc:docChgLst>
  <pc:docChgLst>
    <pc:chgData name="Danielle Burton" userId="8b011278-5f19-4c89-bed5-59098989f59c" providerId="ADAL" clId="{E12D8105-6AD2-4BF5-A315-95F00BB72D8A}"/>
    <pc:docChg chg="undo custSel modSld">
      <pc:chgData name="Danielle Burton" userId="8b011278-5f19-4c89-bed5-59098989f59c" providerId="ADAL" clId="{E12D8105-6AD2-4BF5-A315-95F00BB72D8A}" dt="2019-03-22T19:57:33.597" v="12"/>
      <pc:docMkLst>
        <pc:docMk/>
      </pc:docMkLst>
      <pc:sldChg chg="addSp delSp modSp addAnim delAnim">
        <pc:chgData name="Danielle Burton" userId="8b011278-5f19-4c89-bed5-59098989f59c" providerId="ADAL" clId="{E12D8105-6AD2-4BF5-A315-95F00BB72D8A}" dt="2019-03-22T19:57:14.142" v="11"/>
        <pc:sldMkLst>
          <pc:docMk/>
          <pc:sldMk cId="3119678099" sldId="294"/>
        </pc:sldMkLst>
        <pc:spChg chg="add del mod">
          <ac:chgData name="Danielle Burton" userId="8b011278-5f19-4c89-bed5-59098989f59c" providerId="ADAL" clId="{E12D8105-6AD2-4BF5-A315-95F00BB72D8A}" dt="2019-03-22T19:25:20.869" v="1" actId="478"/>
          <ac:spMkLst>
            <pc:docMk/>
            <pc:sldMk cId="3119678099" sldId="294"/>
            <ac:spMk id="3" creationId="{C81AA9FD-C4FA-4A97-A2C8-CFD0DBF9CF61}"/>
          </ac:spMkLst>
        </pc:spChg>
        <pc:spChg chg="add del mod">
          <ac:chgData name="Danielle Burton" userId="8b011278-5f19-4c89-bed5-59098989f59c" providerId="ADAL" clId="{E12D8105-6AD2-4BF5-A315-95F00BB72D8A}" dt="2019-03-22T19:25:45.702" v="3" actId="931"/>
          <ac:spMkLst>
            <pc:docMk/>
            <pc:sldMk cId="3119678099" sldId="294"/>
            <ac:spMk id="6" creationId="{9B0EF2AC-A9B9-4A81-AA74-C48F4AF5913D}"/>
          </ac:spMkLst>
        </pc:spChg>
        <pc:picChg chg="mod">
          <ac:chgData name="Danielle Burton" userId="8b011278-5f19-4c89-bed5-59098989f59c" providerId="ADAL" clId="{E12D8105-6AD2-4BF5-A315-95F00BB72D8A}" dt="2019-03-22T19:57:14.142" v="11"/>
          <ac:picMkLst>
            <pc:docMk/>
            <pc:sldMk cId="3119678099" sldId="294"/>
            <ac:picMk id="2" creationId="{C349B0F5-AF2E-41EB-925F-F2C842A095BF}"/>
          </ac:picMkLst>
        </pc:picChg>
        <pc:picChg chg="add del">
          <ac:chgData name="Danielle Burton" userId="8b011278-5f19-4c89-bed5-59098989f59c" providerId="ADAL" clId="{E12D8105-6AD2-4BF5-A315-95F00BB72D8A}" dt="2019-03-22T19:25:34.056" v="2" actId="478"/>
          <ac:picMkLst>
            <pc:docMk/>
            <pc:sldMk cId="3119678099" sldId="294"/>
            <ac:picMk id="7" creationId="{00000000-0000-0000-0000-000000000000}"/>
          </ac:picMkLst>
        </pc:picChg>
        <pc:picChg chg="add mod">
          <ac:chgData name="Danielle Burton" userId="8b011278-5f19-4c89-bed5-59098989f59c" providerId="ADAL" clId="{E12D8105-6AD2-4BF5-A315-95F00BB72D8A}" dt="2019-03-22T19:27:55.383" v="7" actId="1076"/>
          <ac:picMkLst>
            <pc:docMk/>
            <pc:sldMk cId="3119678099" sldId="294"/>
            <ac:picMk id="9" creationId="{FA206BE2-EB0F-4B87-B3D9-20305FC6EDFF}"/>
          </ac:picMkLst>
        </pc:picChg>
      </pc:sldChg>
      <pc:sldChg chg="delSp">
        <pc:chgData name="Danielle Burton" userId="8b011278-5f19-4c89-bed5-59098989f59c" providerId="ADAL" clId="{E12D8105-6AD2-4BF5-A315-95F00BB72D8A}" dt="2019-03-22T19:55:50.137" v="9"/>
        <pc:sldMkLst>
          <pc:docMk/>
          <pc:sldMk cId="3460819768" sldId="296"/>
        </pc:sldMkLst>
        <pc:picChg chg="del">
          <ac:chgData name="Danielle Burton" userId="8b011278-5f19-4c89-bed5-59098989f59c" providerId="ADAL" clId="{E12D8105-6AD2-4BF5-A315-95F00BB72D8A}" dt="2019-03-22T19:55:50.137" v="9"/>
          <ac:picMkLst>
            <pc:docMk/>
            <pc:sldMk cId="3460819768" sldId="296"/>
            <ac:picMk id="5" creationId="{67B3DD16-937A-46D0-B9CB-ACA40E623444}"/>
          </ac:picMkLst>
        </pc:picChg>
      </pc:sldChg>
      <pc:sldChg chg="addSp delSp modSp delAnim">
        <pc:chgData name="Danielle Burton" userId="8b011278-5f19-4c89-bed5-59098989f59c" providerId="ADAL" clId="{E12D8105-6AD2-4BF5-A315-95F00BB72D8A}" dt="2019-03-22T19:57:33.597" v="12"/>
        <pc:sldMkLst>
          <pc:docMk/>
          <pc:sldMk cId="2992872392" sldId="298"/>
        </pc:sldMkLst>
        <pc:spChg chg="add del mod">
          <ac:chgData name="Danielle Burton" userId="8b011278-5f19-4c89-bed5-59098989f59c" providerId="ADAL" clId="{E12D8105-6AD2-4BF5-A315-95F00BB72D8A}" dt="2019-03-22T19:26:26.028" v="5" actId="931"/>
          <ac:spMkLst>
            <pc:docMk/>
            <pc:sldMk cId="2992872392" sldId="298"/>
            <ac:spMk id="4" creationId="{E0C544F8-ED1A-421F-A507-ADCD9A64B282}"/>
          </ac:spMkLst>
        </pc:spChg>
        <pc:picChg chg="add mod">
          <ac:chgData name="Danielle Burton" userId="8b011278-5f19-4c89-bed5-59098989f59c" providerId="ADAL" clId="{E12D8105-6AD2-4BF5-A315-95F00BB72D8A}" dt="2019-03-22T19:57:33.597" v="12"/>
          <ac:picMkLst>
            <pc:docMk/>
            <pc:sldMk cId="2992872392" sldId="298"/>
            <ac:picMk id="4" creationId="{4B502230-A73E-43D6-AF8B-1848B132F34A}"/>
          </ac:picMkLst>
        </pc:picChg>
        <pc:picChg chg="add mod">
          <ac:chgData name="Danielle Burton" userId="8b011278-5f19-4c89-bed5-59098989f59c" providerId="ADAL" clId="{E12D8105-6AD2-4BF5-A315-95F00BB72D8A}" dt="2019-03-22T19:28:03.254" v="8" actId="1076"/>
          <ac:picMkLst>
            <pc:docMk/>
            <pc:sldMk cId="2992872392" sldId="298"/>
            <ac:picMk id="6" creationId="{8EF5EF69-235E-4B26-82C3-F5C3C6BA0111}"/>
          </ac:picMkLst>
        </pc:picChg>
        <pc:picChg chg="del">
          <ac:chgData name="Danielle Burton" userId="8b011278-5f19-4c89-bed5-59098989f59c" providerId="ADAL" clId="{E12D8105-6AD2-4BF5-A315-95F00BB72D8A}" dt="2019-03-22T19:26:14.507" v="4" actId="478"/>
          <ac:picMkLst>
            <pc:docMk/>
            <pc:sldMk cId="2992872392" sldId="298"/>
            <ac:picMk id="1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458E7-3ED8-424D-AD88-25A0D5B7B85B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6CDF-794E-4427-A88F-D37E84A40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1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14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33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7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08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44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u="none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33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62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33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6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0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7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58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47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en-US" sz="120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/>
              <a:buChar char="•"/>
            </a:pP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is is not nee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A87-6718-4B11-ACDA-C3CAD9501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6EA02-5309-4A7C-97AE-67572CEA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B18CC-32F2-406F-A82D-B343E746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731B8-4D12-4383-AEAF-3DCC4173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08F3-6AA2-4880-B565-24ADBA36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E7B8F-2F6F-4E8A-ACC3-A5E78D3B4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8E707-2758-4A96-98AE-211E09AC9A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E29-D7BD-4564-9DD0-6FBE920E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F82E2-91E1-4645-907D-3A0DBF82F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64F08-90DD-485A-80DC-EE4A93D2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F607-0DF4-4BF0-99C6-4EEED613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DE48-251C-462F-A9E9-8C20CD71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68794A4-6746-4BD1-9562-7991C59DB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79A38-6CD0-4066-9D39-68C996B4E1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11C08-7E4B-4240-B412-5D0B509027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95F-E6A2-48C9-AA8F-E678C64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88DB-3C9C-4B98-9195-43026C8D1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2A6F6-DB0D-4B34-8A5C-E40E90300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E5414-E16B-4479-A3E1-64747F44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7BA76-4374-4112-A76D-64A8E3DE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06119-8E55-41DF-A6D9-E69E294C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33EA2E9-E8AB-45CE-B58F-989B419D2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2CF27-AD3F-4F0F-B2AB-9AECCB2E55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A235-194F-411B-891A-8CEFA36B13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4A7E-A688-4E13-AE6F-376D04B1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8FDDD-FE61-461E-B8CD-D904A5223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9003A-7E2A-4A88-A273-F8091EDB0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E2D82-5797-4334-B5F9-3ECD0A4F1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AF3BE-164C-4DE8-9D39-0C3BB96B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A85F0-8328-4A3C-9E10-FFCC49A3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825FA-71E5-42D0-A69E-AB86CA3B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3569E-43ED-4E83-8BF6-093E6883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493B-E6A9-4C8E-8012-A947C534F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ACF0-901A-494E-BD8A-D23C97EAA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04C2-91EA-48C9-A155-980C50D8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7D938-A0DE-4D3F-A11E-4BCD8FD4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DB100-4AAA-4BF0-B82D-EF8B0721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82B8E-BC79-4E84-B703-2E1BD2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17CFD4-F8EB-4F6B-B4FC-7D4C42F82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A033-7F8C-45A0-BFFA-8C4A7A4E30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D6B42-2626-465A-9E46-64ABE31CC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/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72074-52E6-405E-91DB-2F59C65C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86D94-C871-404D-B845-3BA8BF69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B515F-4FC9-4D2B-AB6B-369E69D5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E9AC3-D69B-4A12-B584-876F0C68C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90959-59C0-414F-AA3A-2534A4BBA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1220A-F6A6-4E12-BCC5-A4D3BC9A3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64104"/>
            <a:ext cx="6172200" cy="42969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E6DE-414D-4E4F-BA0E-E84CE6266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4104"/>
            <a:ext cx="3932237" cy="43048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2971-DEAF-4AF1-A40C-0D70A731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4DD35-FF78-432A-8386-457086B6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039DE-84D5-4246-B777-681AD6B1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A53FFFF-5D75-4884-9DC5-7DC50253C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5699F-09F6-4206-A5ED-86193E983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3542B-566C-4E3A-BDE3-3262125F8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15D9247-473C-467F-87C2-4E399B18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59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7584"/>
            <a:ext cx="6172200" cy="45334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50D1F96-2BC4-4091-B7DB-7E4AF7BC0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3C0AD-145F-4FBF-B9D9-E5707936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A35419-6147-4661-8BDA-E07612AEF712}"/>
              </a:ext>
            </a:extLst>
          </p:cNvPr>
          <p:cNvSpPr/>
          <p:nvPr userDrawn="1"/>
        </p:nvSpPr>
        <p:spPr>
          <a:xfrm>
            <a:off x="1" y="0"/>
            <a:ext cx="948906" cy="6858000"/>
          </a:xfrm>
          <a:prstGeom prst="rect">
            <a:avLst/>
          </a:prstGeom>
          <a:solidFill>
            <a:srgbClr val="18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83" y="43435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48907" y="0"/>
            <a:ext cx="498606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1683" y="17375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01BDF-3040-4674-98E2-3E90B57D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3E270-3BB7-4B98-931A-8E5D28E4C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7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eclkc.ohs.acf.hhs.gov/video/rolypoly-investigation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eclkc.ohs.acf.hhs.gov/video/steam-all-aroun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8AD2AC-2911-4696-ABFE-867139A4E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 Common Approach and Focus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6791" y="2355336"/>
            <a:ext cx="279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STEAM Mindset</a:t>
            </a:r>
          </a:p>
        </p:txBody>
      </p:sp>
      <p:pic>
        <p:nvPicPr>
          <p:cNvPr id="5" name="Picture 4" descr="2013-Clarke-County-School-District-Lynn-P0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7" y="3951739"/>
            <a:ext cx="2971800" cy="198120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5692" y="4647196"/>
            <a:ext cx="2951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Language of STEAM</a:t>
            </a:r>
          </a:p>
        </p:txBody>
      </p:sp>
      <p:pic>
        <p:nvPicPr>
          <p:cNvPr id="7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82" y="3977707"/>
            <a:ext cx="2955419" cy="1978224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78652" y="2353761"/>
            <a:ext cx="301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STEAM Knowledge</a:t>
            </a:r>
          </a:p>
        </p:txBody>
      </p:sp>
      <p:pic>
        <p:nvPicPr>
          <p:cNvPr id="10" name="Picture 9" descr="2013-Cook-Inlet-Stacey-P04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54" y="1673352"/>
            <a:ext cx="2971800" cy="1981200"/>
          </a:xfrm>
          <a:prstGeom prst="ellipse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33411" y="4643288"/>
            <a:ext cx="3058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STEAM-related Skills</a:t>
            </a:r>
          </a:p>
        </p:txBody>
      </p:sp>
      <p:pic>
        <p:nvPicPr>
          <p:cNvPr id="12" name="Picture 11" descr="2015-PIWI-Urbana Champaign-P06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670538"/>
            <a:ext cx="2971800" cy="1981200"/>
          </a:xfrm>
          <a:prstGeom prst="ellipse">
            <a:avLst/>
          </a:prstGeom>
        </p:spPr>
      </p:pic>
      <p:pic>
        <p:nvPicPr>
          <p:cNvPr id="13" name="Picture 12" descr="2012-Elidia-Class-Day-One-2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140" r="10630" b="1"/>
          <a:stretch/>
        </p:blipFill>
        <p:spPr>
          <a:xfrm>
            <a:off x="201152" y="3946497"/>
            <a:ext cx="2967498" cy="19875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3355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STEAM Mindset</a:t>
            </a:r>
          </a:p>
        </p:txBody>
      </p:sp>
      <p:pic>
        <p:nvPicPr>
          <p:cNvPr id="7" name="Content Placeholder 6" descr="2015-PIWI-Urbana Champaign-P06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1" b="12571"/>
          <a:stretch>
            <a:fillRect/>
          </a:stretch>
        </p:blipFill>
        <p:spPr>
          <a:xfrm>
            <a:off x="1516063" y="1604963"/>
            <a:ext cx="9161462" cy="4572000"/>
          </a:xfrm>
        </p:spPr>
      </p:pic>
    </p:spTree>
    <p:extLst>
      <p:ext uri="{BB962C8B-B14F-4D97-AF65-F5344CB8AC3E}">
        <p14:creationId xmlns:p14="http://schemas.microsoft.com/office/powerpoint/2010/main" val="63043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STEAM Knowledge</a:t>
            </a:r>
          </a:p>
        </p:txBody>
      </p:sp>
      <p:pic>
        <p:nvPicPr>
          <p:cNvPr id="2" name="Content Placeholder 1" descr="2013-Cook-Inlet-Stacey-P04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55" r="-305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819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Language of STEAM</a:t>
            </a:r>
          </a:p>
        </p:txBody>
      </p:sp>
      <p:pic>
        <p:nvPicPr>
          <p:cNvPr id="2" name="Content Placeholder 1" descr="2012-Elidia-Class-Day-One-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b="13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4089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3E32-88ED-45EE-9C16-B6C42455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Speak The Language Of STEAM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65513" y="1609336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Measure</a:t>
            </a:r>
          </a:p>
          <a:p>
            <a:pPr lvl="0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Count</a:t>
            </a:r>
          </a:p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Investigate</a:t>
            </a:r>
          </a:p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Explore</a:t>
            </a:r>
          </a:p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Experiment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08318" y="1631392"/>
            <a:ext cx="5181600" cy="435133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 Light"/>
                <a:cs typeface="Calibri Light"/>
              </a:rPr>
              <a:t>Observe, observation</a:t>
            </a:r>
          </a:p>
          <a:p>
            <a:pPr lvl="0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Question</a:t>
            </a:r>
          </a:p>
          <a:p>
            <a:pPr lvl="0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Predict, prediction</a:t>
            </a:r>
          </a:p>
          <a:p>
            <a:pPr lvl="0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Similar, different</a:t>
            </a:r>
          </a:p>
          <a:p>
            <a:pPr lvl="0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Compare, contrast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73216" y="1612434"/>
            <a:ext cx="47397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Test</a:t>
            </a:r>
          </a:p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Discover</a:t>
            </a:r>
          </a:p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Record</a:t>
            </a:r>
          </a:p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Explain</a:t>
            </a:r>
          </a:p>
          <a:p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Hypothesize, hypothesis, guess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/>
          </a:p>
        </p:txBody>
      </p:sp>
      <p:pic>
        <p:nvPicPr>
          <p:cNvPr id="10" name="Picture 9" descr="2012-Highline-Heather-P0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b="12535"/>
          <a:stretch/>
        </p:blipFill>
        <p:spPr>
          <a:xfrm>
            <a:off x="5856941" y="4332196"/>
            <a:ext cx="2791760" cy="1838930"/>
          </a:xfrm>
          <a:prstGeom prst="rect">
            <a:avLst/>
          </a:prstGeom>
        </p:spPr>
      </p:pic>
      <p:pic>
        <p:nvPicPr>
          <p:cNvPr id="12" name="Picture 11" descr="2013-Friends-of-Children-Marveline-P29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87" y="4319095"/>
            <a:ext cx="2791760" cy="18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37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STEAM-related Skills</a:t>
            </a:r>
          </a:p>
        </p:txBody>
      </p:sp>
      <p:pic>
        <p:nvPicPr>
          <p:cNvPr id="1026" name="Picture 2" descr="https://razuna-server-zerotothree.s3.amazonaws.com/42C9CBA0F163492CAE3F17B2317DB11B/img/B506E5E12B32437B8DBAED834C48B013/thumb_B506E5E12B32437B8DBAED834C48B013.jpg?AWSAccessKeyId=AKIAJG3PTR37B6XZUA3Q&amp;Expires=1834087696&amp;Signature=WPRWqPVSR2vvSbOepefOaH4O5ug%3D">
            <a:extLst>
              <a:ext uri="{FF2B5EF4-FFF2-40B4-BE49-F238E27FC236}">
                <a16:creationId xmlns:a16="http://schemas.microsoft.com/office/drawing/2014/main" id="{D940663A-A682-4A28-89D8-30E3EE1A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43" y="1834924"/>
            <a:ext cx="7351888" cy="413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45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/>
              <a:t>How We Can Support STEAM Learning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594" y="3564583"/>
            <a:ext cx="3474720" cy="2377440"/>
          </a:xfrm>
          <a:prstGeom prst="rect">
            <a:avLst/>
          </a:prstGeom>
          <a:solidFill>
            <a:srgbClr val="0F652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08303" y="3563730"/>
            <a:ext cx="3474720" cy="2377440"/>
          </a:xfrm>
          <a:prstGeom prst="rect">
            <a:avLst/>
          </a:prstGeom>
          <a:solidFill>
            <a:srgbClr val="0F652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66586" y="3574352"/>
            <a:ext cx="3474720" cy="2377440"/>
          </a:xfrm>
          <a:prstGeom prst="rect">
            <a:avLst/>
          </a:prstGeom>
          <a:solidFill>
            <a:srgbClr val="0F652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Outdoor Exploration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28" y="1489616"/>
            <a:ext cx="3502152" cy="3788165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7071" y="5213895"/>
            <a:ext cx="3468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Engaging </a:t>
            </a:r>
          </a:p>
          <a:p>
            <a:pPr algn="ctr"/>
            <a:r>
              <a:rPr lang="en-US" sz="2200">
                <a:solidFill>
                  <a:schemeClr val="bg1"/>
                </a:solidFill>
              </a:rPr>
              <a:t>Environments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10136" y="5212080"/>
            <a:ext cx="3477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Learning Experiences / Activities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0832" y="5214513"/>
            <a:ext cx="3473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Nurturing, Responsive, &amp; Effective Interactions</a:t>
            </a:r>
          </a:p>
        </p:txBody>
      </p:sp>
      <p:pic>
        <p:nvPicPr>
          <p:cNvPr id="23" name="Picture 22" descr="MusicInstruments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r="34599"/>
          <a:stretch/>
        </p:blipFill>
        <p:spPr>
          <a:xfrm>
            <a:off x="4343400" y="1490028"/>
            <a:ext cx="3497386" cy="3794760"/>
          </a:xfrm>
          <a:prstGeom prst="ellipse">
            <a:avLst/>
          </a:prstGeom>
        </p:spPr>
      </p:pic>
      <p:pic>
        <p:nvPicPr>
          <p:cNvPr id="24" name="Picture 23" descr="3G7A399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25651"/>
          <a:stretch/>
        </p:blipFill>
        <p:spPr>
          <a:xfrm>
            <a:off x="8183880" y="1490472"/>
            <a:ext cx="3497385" cy="3794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2794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Engaging Environments</a:t>
            </a:r>
          </a:p>
        </p:txBody>
      </p:sp>
      <p:pic>
        <p:nvPicPr>
          <p:cNvPr id="10" name="Content Placeholder 6" descr="Maracas1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8" r="16509" b="7725"/>
          <a:stretch/>
        </p:blipFill>
        <p:spPr>
          <a:xfrm>
            <a:off x="6217118" y="3910037"/>
            <a:ext cx="2685499" cy="1976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596144"/>
            <a:ext cx="3308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Use a variety of materials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6405" y="2526169"/>
            <a:ext cx="3285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Engage the senses</a:t>
            </a:r>
          </a:p>
        </p:txBody>
      </p:sp>
      <p:pic>
        <p:nvPicPr>
          <p:cNvPr id="17" name="Picture 2" descr="N:\Product Development\Toolkits - Curriculum\Science\WORKING\3 Do\NCQTL for review\Photographs LA\Girl_in_pink_buidling_with_straws_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6" b="1856"/>
          <a:stretch/>
        </p:blipFill>
        <p:spPr bwMode="auto">
          <a:xfrm>
            <a:off x="3294624" y="3918037"/>
            <a:ext cx="2743200" cy="1974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7" r="4631"/>
          <a:stretch/>
        </p:blipFill>
        <p:spPr bwMode="auto">
          <a:xfrm>
            <a:off x="6193212" y="1749425"/>
            <a:ext cx="2743200" cy="19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0" y="4529829"/>
            <a:ext cx="3244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Pay attention to children’s interests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39825" y="4528592"/>
            <a:ext cx="3252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Arrange materials so they are accessible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07930" y="3240127"/>
            <a:ext cx="3284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Consider children’s developmental levels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361944"/>
            <a:ext cx="3244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Provide open-ended materials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14DBB-0FC2-44F5-A153-9429FA77F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564" y="1746669"/>
            <a:ext cx="2743200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3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3E32-88ED-45EE-9C16-B6C42455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Nurturing, Responsive, &amp; Effective Interactions</a:t>
            </a:r>
          </a:p>
        </p:txBody>
      </p:sp>
      <p:pic>
        <p:nvPicPr>
          <p:cNvPr id="8" name="Content Placeholder 7" descr="PlayingwithBlocks1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/>
        </p:blipFill>
        <p:spPr/>
      </p:pic>
      <p:pic>
        <p:nvPicPr>
          <p:cNvPr id="15" name="Content Placeholder 14" descr="2013-Pagedale-Ernestine-P116.jp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10306"/>
          <a:stretch>
            <a:fillRect/>
          </a:stretch>
        </p:blipFill>
        <p:spPr>
          <a:xfrm>
            <a:off x="6172200" y="1825625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3108117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3E32-88ED-45EE-9C16-B6C42455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/>
          <a:lstStyle/>
          <a:p>
            <a:pPr algn="ctr"/>
            <a:r>
              <a:rPr lang="en-US" dirty="0"/>
              <a:t>Learning Experiences/Activities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F5EF69-235E-4B26-82C3-F5C3C6BA0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69" y="1551307"/>
            <a:ext cx="7736062" cy="4344390"/>
          </a:xfrm>
        </p:spPr>
      </p:pic>
      <p:pic>
        <p:nvPicPr>
          <p:cNvPr id="4" name="Picture 2" descr="A picture containing clipart&#10;&#10;Description generated with high confidence">
            <a:hlinkClick r:id="rId4"/>
            <a:extLst>
              <a:ext uri="{FF2B5EF4-FFF2-40B4-BE49-F238E27FC236}">
                <a16:creationId xmlns:a16="http://schemas.microsoft.com/office/drawing/2014/main" id="{4B502230-A73E-43D6-AF8B-1848B132F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495" y="226301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25FC654-0FE3-461A-B73D-CBBBC6228DA2}"/>
              </a:ext>
            </a:extLst>
          </p:cNvPr>
          <p:cNvSpPr txBox="1">
            <a:spLocks/>
          </p:cNvSpPr>
          <p:nvPr/>
        </p:nvSpPr>
        <p:spPr>
          <a:xfrm>
            <a:off x="768350" y="242358"/>
            <a:ext cx="10515600" cy="96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STEAM Stretches Across the ELOF Domains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D334AA-DB96-4593-B5E8-C2C6319D3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r="2107" b="5549"/>
          <a:stretch/>
        </p:blipFill>
        <p:spPr>
          <a:xfrm>
            <a:off x="267285" y="1768510"/>
            <a:ext cx="11517729" cy="43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66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3E32-88ED-45EE-9C16-B6C42455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294"/>
            <a:ext cx="10515600" cy="8202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Learning Activity: STEAM in Everyday</a:t>
            </a:r>
            <a:br>
              <a:rPr lang="en-US" dirty="0"/>
            </a:br>
            <a:r>
              <a:rPr lang="en-US" dirty="0"/>
              <a:t>Experiences &amp; Activities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0DD0D5-20AF-4794-9FA8-77C2941F9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</p:spPr>
      </p:pic>
      <p:pic>
        <p:nvPicPr>
          <p:cNvPr id="4" name="Picture 3" descr="FingerPlay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70" y="2670048"/>
            <a:ext cx="4058365" cy="2443154"/>
          </a:xfrm>
          <a:prstGeom prst="rect">
            <a:avLst/>
          </a:prstGeom>
        </p:spPr>
      </p:pic>
      <p:pic>
        <p:nvPicPr>
          <p:cNvPr id="6" name="Picture 5" descr="ReadingaBook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5" y="2671333"/>
            <a:ext cx="4057476" cy="2442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1BAF5-81BC-492F-813C-108F40A32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7872" y="2670048"/>
            <a:ext cx="3830763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1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G7A2461baby mouthing toy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97" r="6808"/>
          <a:stretch/>
        </p:blipFill>
        <p:spPr>
          <a:xfrm flipH="1">
            <a:off x="344643" y="1733550"/>
            <a:ext cx="3527857" cy="38862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43E32-88ED-45EE-9C16-B6C42455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/>
          <a:lstStyle/>
          <a:p>
            <a:pPr algn="ctr"/>
            <a:r>
              <a:rPr lang="en-US"/>
              <a:t>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0DD0D5-20AF-4794-9FA8-77C2941F9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</p:spPr>
      </p:pic>
      <p:pic>
        <p:nvPicPr>
          <p:cNvPr id="8" name="Picture 7" descr="Young child blows a dandelion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" t="-474" r="-491" b="-170"/>
          <a:stretch/>
        </p:blipFill>
        <p:spPr>
          <a:xfrm flipH="1">
            <a:off x="8289830" y="1733550"/>
            <a:ext cx="3521407" cy="3886200"/>
          </a:xfrm>
          <a:prstGeom prst="ellipse">
            <a:avLst/>
          </a:prstGeom>
          <a:ln>
            <a:solidFill>
              <a:srgbClr val="FFFFFF"/>
            </a:solidFill>
          </a:ln>
        </p:spPr>
      </p:pic>
      <p:pic>
        <p:nvPicPr>
          <p:cNvPr id="14" name="Picture Placeholder 7" descr="3G6A6212girl with magnifying glass.t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64"/>
          <a:stretch/>
        </p:blipFill>
        <p:spPr>
          <a:xfrm>
            <a:off x="4352452" y="1733550"/>
            <a:ext cx="3517936" cy="3886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387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STEAM Stretches Across the ELOF Domains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41478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600" dirty="0">
                <a:latin typeface="Calibri Light"/>
                <a:cs typeface="Calibri Light"/>
              </a:rPr>
              <a:t>Cognition (Infant/Toddler)</a:t>
            </a:r>
          </a:p>
          <a:p>
            <a:pPr marL="1025525" lvl="1" indent="-285750">
              <a:buClr>
                <a:srgbClr val="0F6523"/>
              </a:buClr>
              <a:buFont typeface="Arial"/>
              <a:buChar char="•"/>
            </a:pPr>
            <a:r>
              <a:rPr lang="en-US" sz="2200" dirty="0">
                <a:latin typeface="Calibri Light"/>
                <a:cs typeface="Calibri Light"/>
              </a:rPr>
              <a:t>Exploration and Discovery</a:t>
            </a:r>
          </a:p>
          <a:p>
            <a:pPr marL="1025525" lvl="1" indent="-285750">
              <a:buClr>
                <a:srgbClr val="0F6523"/>
              </a:buClr>
              <a:buFont typeface="Arial"/>
              <a:buChar char="•"/>
            </a:pPr>
            <a:r>
              <a:rPr lang="en-US" sz="2200" dirty="0">
                <a:latin typeface="Calibri Light"/>
                <a:cs typeface="Calibri Light"/>
              </a:rPr>
              <a:t>Memory</a:t>
            </a:r>
          </a:p>
          <a:p>
            <a:pPr marL="1025525" lvl="1" indent="-285750">
              <a:buClr>
                <a:srgbClr val="0F6523"/>
              </a:buClr>
              <a:buFont typeface="Arial"/>
              <a:buChar char="•"/>
            </a:pPr>
            <a:r>
              <a:rPr lang="en-US" sz="2200" dirty="0">
                <a:latin typeface="Calibri Light"/>
                <a:cs typeface="Calibri Light"/>
              </a:rPr>
              <a:t>Reasoning and Problem-Solving</a:t>
            </a:r>
          </a:p>
          <a:p>
            <a:r>
              <a:rPr lang="en-US" sz="2600" dirty="0">
                <a:latin typeface="Calibri Light"/>
                <a:cs typeface="Calibri Light"/>
              </a:rPr>
              <a:t>Cognition(Preschooler)</a:t>
            </a:r>
          </a:p>
          <a:p>
            <a:pPr marL="563245" lvl="2" indent="461645">
              <a:buClr>
                <a:srgbClr val="0F6523"/>
              </a:buClr>
            </a:pPr>
            <a:r>
              <a:rPr lang="en-US" sz="2200" dirty="0">
                <a:latin typeface="Calibri Light"/>
                <a:cs typeface="Calibri Light"/>
              </a:rPr>
              <a:t>Mathematics Development</a:t>
            </a:r>
          </a:p>
          <a:p>
            <a:pPr marL="563245" lvl="2" indent="461645">
              <a:buClr>
                <a:srgbClr val="0F6523"/>
              </a:buClr>
            </a:pPr>
            <a:r>
              <a:rPr lang="en-US" sz="2200" dirty="0">
                <a:latin typeface="Calibri Light"/>
                <a:cs typeface="Calibri Light"/>
              </a:rPr>
              <a:t>Scientific Reasoning </a:t>
            </a:r>
          </a:p>
          <a:p>
            <a:r>
              <a:rPr lang="en-US" sz="2600" dirty="0">
                <a:latin typeface="Calibri Light"/>
                <a:cs typeface="Calibri Light"/>
              </a:rPr>
              <a:t>Approaches to Learning</a:t>
            </a:r>
          </a:p>
          <a:p>
            <a:r>
              <a:rPr lang="en-US" sz="2600" dirty="0">
                <a:latin typeface="Calibri Light"/>
                <a:cs typeface="Calibri Light"/>
              </a:rPr>
              <a:t>Social and Emotional Development</a:t>
            </a:r>
          </a:p>
          <a:p>
            <a:r>
              <a:rPr lang="en-US" sz="2600" dirty="0">
                <a:latin typeface="Calibri Light"/>
                <a:cs typeface="Calibri Light"/>
              </a:rPr>
              <a:t>Language and Communication</a:t>
            </a:r>
          </a:p>
          <a:p>
            <a:r>
              <a:rPr lang="en-US" sz="2600" dirty="0">
                <a:latin typeface="Calibri Light"/>
                <a:cs typeface="Calibri Light"/>
              </a:rPr>
              <a:t>Perceptual Motor and Physical Development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11" name="Content Placeholder 10" descr="IMG_160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" b="2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33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S.House Graphic_ENG_hous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96" y="-416520"/>
            <a:ext cx="9754362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HS.House Graphic_ENG_bas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56" y="-566063"/>
            <a:ext cx="9754362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Identify</a:t>
            </a:r>
            <a:r>
              <a:rPr lang="en-US" dirty="0"/>
              <a:t> ways infants, toddlers, and preschoolers naturally engage in inquiry, reasoning, and problem solving through every day routines and learning opportunities  </a:t>
            </a:r>
          </a:p>
          <a:p>
            <a:pPr lvl="0"/>
            <a:r>
              <a:rPr lang="en-US" b="1" dirty="0"/>
              <a:t>Describe</a:t>
            </a:r>
            <a:r>
              <a:rPr lang="en-US" dirty="0"/>
              <a:t> how the STEAM components share a common approach and focus</a:t>
            </a:r>
          </a:p>
          <a:p>
            <a:pPr lvl="0"/>
            <a:r>
              <a:rPr lang="en-US" b="1" dirty="0"/>
              <a:t>Provide strategies</a:t>
            </a:r>
            <a:r>
              <a:rPr lang="en-US" dirty="0"/>
              <a:t> to support children’s inquiry and STEAM skills in the early education setting and at home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0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46406" y="4058919"/>
            <a:ext cx="2245594" cy="411480"/>
          </a:xfrm>
          <a:prstGeom prst="rect">
            <a:avLst/>
          </a:prstGeom>
          <a:solidFill>
            <a:srgbClr val="0F6523"/>
          </a:solidFill>
          <a:ln>
            <a:solidFill>
              <a:srgbClr val="0F65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28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STEAM?</a:t>
            </a:r>
          </a:p>
        </p:txBody>
      </p:sp>
      <p:pic>
        <p:nvPicPr>
          <p:cNvPr id="6" name="Picture 5" descr="3G6A6157binocular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726"/>
          <a:stretch/>
        </p:blipFill>
        <p:spPr>
          <a:xfrm>
            <a:off x="2480235" y="2386132"/>
            <a:ext cx="2714862" cy="167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6519" y="4058114"/>
            <a:ext cx="2563481" cy="411480"/>
          </a:xfrm>
          <a:prstGeom prst="rect">
            <a:avLst/>
          </a:prstGeom>
          <a:solidFill>
            <a:srgbClr val="0F6523"/>
          </a:solidFill>
          <a:ln>
            <a:solidFill>
              <a:srgbClr val="0F65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28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echnology</a:t>
            </a:r>
          </a:p>
        </p:txBody>
      </p:sp>
      <p:pic>
        <p:nvPicPr>
          <p:cNvPr id="12" name="Picture 11" descr="Auburn_Marty_011_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3946"/>
            <a:ext cx="2514600" cy="1676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060157"/>
            <a:ext cx="2509555" cy="405381"/>
          </a:xfrm>
          <a:prstGeom prst="rect">
            <a:avLst/>
          </a:prstGeom>
          <a:solidFill>
            <a:srgbClr val="0F6523"/>
          </a:solidFill>
          <a:ln>
            <a:solidFill>
              <a:srgbClr val="0F65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28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5016" y="4060156"/>
            <a:ext cx="2371835" cy="411480"/>
          </a:xfrm>
          <a:prstGeom prst="rect">
            <a:avLst/>
          </a:prstGeom>
          <a:solidFill>
            <a:srgbClr val="0F6523"/>
          </a:solidFill>
          <a:ln>
            <a:solidFill>
              <a:srgbClr val="0F65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28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ngineering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434385" y="4060308"/>
            <a:ext cx="2518327" cy="411480"/>
          </a:xfrm>
          <a:prstGeom prst="rect">
            <a:avLst/>
          </a:prstGeom>
          <a:solidFill>
            <a:srgbClr val="0F6523"/>
          </a:solidFill>
          <a:ln>
            <a:solidFill>
              <a:srgbClr val="0F65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280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rt</a:t>
            </a:r>
          </a:p>
        </p:txBody>
      </p:sp>
      <p:pic>
        <p:nvPicPr>
          <p:cNvPr id="14" name="Picture 13" descr="3G6A5919puzzle shapes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" r="5238"/>
          <a:stretch/>
        </p:blipFill>
        <p:spPr>
          <a:xfrm>
            <a:off x="9827947" y="2386584"/>
            <a:ext cx="2373819" cy="1682496"/>
          </a:xfrm>
          <a:prstGeom prst="rect">
            <a:avLst/>
          </a:prstGeom>
        </p:spPr>
      </p:pic>
      <p:pic>
        <p:nvPicPr>
          <p:cNvPr id="15" name="Picture 14" descr="2013-Pagedale-Ernestine-P327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8219"/>
          <a:stretch/>
        </p:blipFill>
        <p:spPr>
          <a:xfrm>
            <a:off x="7359700" y="2386583"/>
            <a:ext cx="2592254" cy="1814185"/>
          </a:xfrm>
          <a:prstGeom prst="rect">
            <a:avLst/>
          </a:prstGeom>
        </p:spPr>
      </p:pic>
      <p:pic>
        <p:nvPicPr>
          <p:cNvPr id="16" name="Picture 1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BB83377B-68D3-4865-833F-4EED92C9B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85" y="2382222"/>
            <a:ext cx="2252774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8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02289" cy="870384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/>
              <a:t>STEAM is for Everyone</a:t>
            </a:r>
          </a:p>
        </p:txBody>
      </p:sp>
      <p:pic>
        <p:nvPicPr>
          <p:cNvPr id="7" name="Content Placeholder 6" descr="Girls throwing leaves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r="59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/>
          </a:bodyPr>
          <a:lstStyle/>
          <a:p>
            <a:r>
              <a:rPr lang="en-US" sz="3200" dirty="0"/>
              <a:t>STEAM is about </a:t>
            </a:r>
            <a:r>
              <a:rPr lang="en-US" sz="3200" i="1" dirty="0"/>
              <a:t>how</a:t>
            </a:r>
            <a:r>
              <a:rPr lang="en-US" sz="3200" dirty="0"/>
              <a:t> people explore the world, not which facts they know. </a:t>
            </a:r>
          </a:p>
        </p:txBody>
      </p:sp>
    </p:spTree>
    <p:extLst>
      <p:ext uri="{BB962C8B-B14F-4D97-AF65-F5344CB8AC3E}">
        <p14:creationId xmlns:p14="http://schemas.microsoft.com/office/powerpoint/2010/main" val="339607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STEAM is All Around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206BE2-EB0F-4B87-B3D9-20305FC6E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69" y="1539732"/>
            <a:ext cx="7736062" cy="4344390"/>
          </a:xfrm>
        </p:spPr>
      </p:pic>
      <p:pic>
        <p:nvPicPr>
          <p:cNvPr id="2" name="Picture 2" descr="A picture containing clipart&#10;&#10;Description generated with high confidence">
            <a:hlinkClick r:id="rId4"/>
            <a:extLst>
              <a:ext uri="{FF2B5EF4-FFF2-40B4-BE49-F238E27FC236}">
                <a16:creationId xmlns:a16="http://schemas.microsoft.com/office/drawing/2014/main" id="{C349B0F5-AF2E-41EB-925F-F2C842A09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495" y="226301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8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08604B50F3E47AF68C7445A79E513" ma:contentTypeVersion="25" ma:contentTypeDescription="Create a new document." ma:contentTypeScope="" ma:versionID="0b58060d52507845448f3fac1abddd1a">
  <xsd:schema xmlns:xsd="http://www.w3.org/2001/XMLSchema" xmlns:xs="http://www.w3.org/2001/XMLSchema" xmlns:p="http://schemas.microsoft.com/office/2006/metadata/properties" xmlns:ns1="http://schemas.microsoft.com/sharepoint/v3" xmlns:ns2="1df41999-4d9b-463f-8975-015e962b2462" xmlns:ns3="638e6b88-029d-4974-94ab-4f46eee0f699" xmlns:ns4="2b0696d2-03e8-4ed2-82a3-1f89a5fc7162" targetNamespace="http://schemas.microsoft.com/office/2006/metadata/properties" ma:root="true" ma:fieldsID="8ee83e9bb761bb9c2f481102bb6f1ff7" ns1:_="" ns2:_="" ns3:_="" ns4:_="">
    <xsd:import namespace="http://schemas.microsoft.com/sharepoint/v3"/>
    <xsd:import namespace="1df41999-4d9b-463f-8975-015e962b2462"/>
    <xsd:import namespace="638e6b88-029d-4974-94ab-4f46eee0f699"/>
    <xsd:import namespace="2b0696d2-03e8-4ed2-82a3-1f89a5fc7162"/>
    <xsd:element name="properties">
      <xsd:complexType>
        <xsd:sequence>
          <xsd:element name="documentManagement">
            <xsd:complexType>
              <xsd:all>
                <xsd:element ref="ns2:Region" minOccurs="0"/>
                <xsd:element ref="ns2:Year" minOccurs="0"/>
                <xsd:element ref="ns2:Audience" minOccurs="0"/>
                <xsd:element ref="ns2:National_x0020_Conference" minOccurs="0"/>
                <xsd:element ref="ns2:Webinar" minOccurs="0"/>
                <xsd:element ref="ns2:Topic" minOccurs="0"/>
                <xsd:element ref="ns2:Product" minOccurs="0"/>
                <xsd:element ref="ns2:Conference_x0020_Year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3:TaxKeywordTaxHTField" minOccurs="0"/>
                <xsd:element ref="ns4:TaxCatchAll" minOccurs="0"/>
                <xsd:element ref="ns3:SharedWithUsers" minOccurs="0"/>
                <xsd:element ref="ns2:MediaServiceDateTaken" minOccurs="0"/>
                <xsd:element ref="ns2:MediaServiceAutoTags" minOccurs="0"/>
                <xsd:element ref="ns1:RoutingPriority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Priority" ma:index="27" ma:displayName="Priority" ma:internalName="RoutingPriorit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f41999-4d9b-463f-8975-015e962b2462" elementFormDefault="qualified">
    <xsd:import namespace="http://schemas.microsoft.com/office/2006/documentManagement/types"/>
    <xsd:import namespace="http://schemas.microsoft.com/office/infopath/2007/PartnerControls"/>
    <xsd:element name="Region" ma:index="2" nillable="true" ma:displayName="Region" ma:description="Which region(s) was/were this developed for?" ma:internalName="Reg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egion I: CT, ME, MA, NH, VT, RI"/>
                    <xsd:enumeration value="Region II: NY, NJ, PR, VI"/>
                    <xsd:enumeration value="Region III: DC, DE, MD, PA, VA, WV"/>
                    <xsd:enumeration value="Region IV: AL, FL, GA, KY, MS, NC, SC, TN"/>
                    <xsd:enumeration value="Region V: IL, IN, MI, MN, OH, WI"/>
                    <xsd:enumeration value="Region VI AR, LA, NM, TX,"/>
                    <xsd:enumeration value="Region VII: IA, KS, MO, MT, NE"/>
                    <xsd:enumeration value="Region VIII: CO, MO, ND, SD, UT, WY"/>
                    <xsd:enumeration value="Region IX: AZ,CA,HI,NV,AS,GU,MH,MP,FM"/>
                    <xsd:enumeration value="Region X: AK, ID, OR, WA"/>
                    <xsd:enumeration value="Region XI: American Indian, Alaskan Native"/>
                    <xsd:enumeration value="Region XII: Migrant"/>
                  </xsd:restriction>
                </xsd:simpleType>
              </xsd:element>
            </xsd:sequence>
          </xsd:extension>
        </xsd:complexContent>
      </xsd:complexType>
    </xsd:element>
    <xsd:element name="Year" ma:index="3" nillable="true" ma:displayName="Year" ma:description="In what year was this approved by the FPOs for dissemination?" ma:format="Dropdown" ma:indexed="true" ma:internalName="Year">
      <xsd:simpleType>
        <xsd:restriction base="dms:Choice"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Audience" ma:index="4" nillable="true" ma:displayName="Audience" ma:description="Who is the audience?" ma:internalName="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arly Head Start Teacher/Caregiver"/>
                    <xsd:enumeration value="Family Child Care Provider"/>
                    <xsd:enumeration value="Disability manager"/>
                    <xsd:enumeration value="Child Care Provider"/>
                    <xsd:enumeration value="Mentor/Coach"/>
                    <xsd:enumeration value="Education Manager"/>
                    <xsd:enumeration value="Family Support Worker"/>
                    <xsd:enumeration value="Parent/Guardian"/>
                    <xsd:enumeration value="Director/Program Manager"/>
                    <xsd:enumeration value="Content Manager/Coordinator"/>
                    <xsd:enumeration value="Family Services"/>
                    <xsd:enumeration value="Home Visitor"/>
                    <xsd:enumeration value="Child Development Specialist"/>
                    <xsd:enumeration value="Policy Council/Governing Body"/>
                    <xsd:enumeration value="Federal Staff"/>
                    <xsd:enumeration value="Training/Technical Assistance"/>
                    <xsd:enumeration value="Higher Education"/>
                    <xsd:enumeration value="Head Start Collaboration Directors"/>
                    <xsd:enumeration value="Professional Development System Leaders"/>
                    <xsd:enumeration value="State Child Care Administrators"/>
                    <xsd:enumeration value="Child Care Resource and Referral Admins"/>
                  </xsd:restriction>
                </xsd:simpleType>
              </xsd:element>
            </xsd:sequence>
          </xsd:extension>
        </xsd:complexContent>
      </xsd:complexType>
    </xsd:element>
    <xsd:element name="National_x0020_Conference" ma:index="5" nillable="true" ma:displayName="National Conference" ma:default="N/A" ma:description="Which national conference are you looking for information on?" ma:format="Dropdown" ma:indexed="true" ma:internalName="National_x0020_Conference">
      <xsd:simpleType>
        <xsd:restriction base="dms:Choice">
          <xsd:enumeration value="N/A"/>
          <xsd:enumeration value="National HSA Parent and Family Engagement"/>
          <xsd:enumeration value="Early Head Start - Child Care Partnership"/>
          <xsd:enumeration value="National HS Association Data Gathering"/>
          <xsd:enumeration value="Migrant and Seasonal HS Association"/>
          <xsd:enumeration value="35th Native American Child and Family"/>
          <xsd:enumeration value="National Early Childhood Inclusion Institute"/>
          <xsd:enumeration value="National HSA Annual Conference and Expo"/>
          <xsd:enumeration value="NAEYC - Education of Young Children - PDI"/>
          <xsd:enumeration value="Nat'l Assoc. for Family Child Care Institute"/>
          <xsd:enumeration value="Admin for Children and Families Nat'l Research"/>
          <xsd:enumeration value="National Workforce Registry Alliance"/>
          <xsd:enumeration value="Northwest Indian HS"/>
          <xsd:enumeration value="Nat'l Indian HS Directors Assoc Mgmt Training"/>
          <xsd:enumeration value="Regional HS Association"/>
          <xsd:enumeration value="Oklahoma Indian HS Association"/>
        </xsd:restriction>
      </xsd:simpleType>
    </xsd:element>
    <xsd:element name="Webinar" ma:index="6" nillable="true" ma:displayName="Webinar" ma:default="N/A" ma:internalName="Webin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/A"/>
                    <xsd:enumeration value="ELOF"/>
                    <xsd:enumeration value="ELOF Overview"/>
                    <xsd:enumeration value="ELOF Implementation"/>
                    <xsd:enumeration value="In-Service Suites"/>
                    <xsd:enumeration value="EHS Center Based Learning Environments"/>
                    <xsd:enumeration value="EHS Home Visiting Overview"/>
                    <xsd:enumeration value="BabyTalks"/>
                  </xsd:restriction>
                </xsd:simpleType>
              </xsd:element>
            </xsd:sequence>
          </xsd:extension>
        </xsd:complexContent>
      </xsd:complexType>
    </xsd:element>
    <xsd:element name="Topic" ma:index="7" nillable="true" ma:displayName="Topic" ma:description="What topic area(s) does this represent?" ma:internalName="Top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mplementation Science"/>
                    <xsd:enumeration value="Data"/>
                    <xsd:enumeration value="Developmentally Appropriate Practice"/>
                    <xsd:enumeration value="Disabilities"/>
                    <xsd:enumeration value="Early Learning Outcomes Framework"/>
                    <xsd:enumeration value="School Readiness"/>
                    <xsd:enumeration value="Practice-Based Coaching"/>
                    <xsd:enumeration value="Child Outcomes"/>
                    <xsd:enumeration value="Quality Environment"/>
                    <xsd:enumeration value="Family Child Care"/>
                    <xsd:enumeration value="Instructional Strategies"/>
                    <xsd:enumeration value="Workforce Development"/>
                    <xsd:enumeration value="Culturally Responsive Practice (PLA)"/>
                    <xsd:enumeration value="Home Visiting"/>
                    <xsd:enumeration value="Ongoing Assessment"/>
                    <xsd:enumeration value="Curriculum"/>
                    <xsd:enumeration value="Nature Based Learning and Development"/>
                    <xsd:enumeration value="Physical Environment"/>
                    <xsd:enumeration value="Inclusion"/>
                  </xsd:restriction>
                </xsd:simpleType>
              </xsd:element>
            </xsd:sequence>
          </xsd:extension>
        </xsd:complexContent>
      </xsd:complexType>
    </xsd:element>
    <xsd:element name="Product" ma:index="8" nillable="true" ma:displayName="Product" ma:description="Which product is this associated with?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penDoors"/>
                    <xsd:enumeration value="Early Educators Central"/>
                    <xsd:enumeration value="Coffee Talks"/>
                    <xsd:enumeration value="Teacher Time"/>
                    <xsd:enumeration value="Text 4 Teachers"/>
                    <xsd:enumeration value="Coaching Companion"/>
                    <xsd:enumeration value="Early Essentials"/>
                    <xsd:enumeration value="Infant/Toddler"/>
                    <xsd:enumeration value="Preschool"/>
                    <xsd:enumeration value="Birth to Five"/>
                  </xsd:restriction>
                </xsd:simpleType>
              </xsd:element>
            </xsd:sequence>
          </xsd:extension>
        </xsd:complexContent>
      </xsd:complexType>
    </xsd:element>
    <xsd:element name="Conference_x0020_Year" ma:index="9" nillable="true" ma:displayName="Conference Year" ma:format="RadioButtons" ma:indexed="true" ma:internalName="Conference_x0020_Year">
      <xsd:simpleType>
        <xsd:restriction base="dms:Choice">
          <xsd:enumeration value="2001"/>
          <xsd:enumeration value="2002"/>
          <xsd:enumeration value="2003"/>
          <xsd:enumeration value="2004"/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6b88-029d-4974-94ab-4f46eee0f699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20c59be4-22bc-445b-9645-97ad681149f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696d2-03e8-4ed2-82a3-1f89a5fc716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3ad75a8-dd60-4520-a89c-9ee183f5048b}" ma:internalName="TaxCatchAll" ma:showField="CatchAllData" ma:web="638e6b88-029d-4974-94ab-4f46eee0f6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SharedByUser xmlns="638e6b88-029d-4974-94ab-4f46eee0f699" xsi:nil="true"/>
    <SharedWithUsers xmlns="638e6b88-029d-4974-94ab-4f46eee0f699">
      <UserInfo>
        <DisplayName/>
        <AccountId xsi:nil="true"/>
        <AccountType/>
      </UserInfo>
    </SharedWithUsers>
    <LastSharedByTime xmlns="638e6b88-029d-4974-94ab-4f46eee0f699" xsi:nil="true"/>
    <Webinar xmlns="1df41999-4d9b-463f-8975-015e962b2462"/>
    <Product xmlns="1df41999-4d9b-463f-8975-015e962b2462"/>
    <Topic xmlns="1df41999-4d9b-463f-8975-015e962b2462"/>
    <Conference_x0020_Year xmlns="1df41999-4d9b-463f-8975-015e962b2462" xsi:nil="true"/>
    <TaxKeywordTaxHTField xmlns="638e6b88-029d-4974-94ab-4f46eee0f699">
      <Terms xmlns="http://schemas.microsoft.com/office/infopath/2007/PartnerControls"/>
    </TaxKeywordTaxHTField>
    <National_x0020_Conference xmlns="1df41999-4d9b-463f-8975-015e962b2462" xsi:nil="true"/>
    <TaxCatchAll xmlns="2b0696d2-03e8-4ed2-82a3-1f89a5fc7162"/>
    <Audience xmlns="1df41999-4d9b-463f-8975-015e962b2462"/>
    <Year xmlns="1df41999-4d9b-463f-8975-015e962b2462" xsi:nil="true"/>
    <Region xmlns="1df41999-4d9b-463f-8975-015e962b2462"/>
    <RoutingPriority xmlns="http://schemas.microsoft.com/sharepoint/v3">steam</RoutingPriority>
  </documentManagement>
</p:properties>
</file>

<file path=customXml/itemProps1.xml><?xml version="1.0" encoding="utf-8"?>
<ds:datastoreItem xmlns:ds="http://schemas.openxmlformats.org/officeDocument/2006/customXml" ds:itemID="{BC6C1684-6783-42EE-ACDB-A0D872BEC8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A12052-4592-4B01-9C3B-C3AFAD75DE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df41999-4d9b-463f-8975-015e962b2462"/>
    <ds:schemaRef ds:uri="638e6b88-029d-4974-94ab-4f46eee0f699"/>
    <ds:schemaRef ds:uri="2b0696d2-03e8-4ed2-82a3-1f89a5fc71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7573B4-FCEB-41FA-B825-6596928D8814}">
  <ds:schemaRefs>
    <ds:schemaRef ds:uri="1df41999-4d9b-463f-8975-015e962b2462"/>
    <ds:schemaRef ds:uri="http://purl.org/dc/elements/1.1/"/>
    <ds:schemaRef ds:uri="638e6b88-029d-4974-94ab-4f46eee0f699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2b0696d2-03e8-4ed2-82a3-1f89a5fc7162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276</Words>
  <Application>Microsoft Office PowerPoint</Application>
  <PresentationFormat>Widescreen</PresentationFormat>
  <Paragraphs>92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STEAM Stretches Across the ELOF Domains</vt:lpstr>
      <vt:lpstr>PowerPoint Presentation</vt:lpstr>
      <vt:lpstr>PowerPoint Presentation</vt:lpstr>
      <vt:lpstr>Objectives</vt:lpstr>
      <vt:lpstr>What is STEAM?</vt:lpstr>
      <vt:lpstr>STEAM is for Everyone</vt:lpstr>
      <vt:lpstr>STEAM is All Around</vt:lpstr>
      <vt:lpstr>A Common Approach and Focus</vt:lpstr>
      <vt:lpstr>STEAM Mindset</vt:lpstr>
      <vt:lpstr>STEAM Knowledge</vt:lpstr>
      <vt:lpstr>Language of STEAM</vt:lpstr>
      <vt:lpstr>Speak The Language Of STEAM</vt:lpstr>
      <vt:lpstr>STEAM-related Skills</vt:lpstr>
      <vt:lpstr>How We Can Support STEAM Learning</vt:lpstr>
      <vt:lpstr>Engaging Environments</vt:lpstr>
      <vt:lpstr>Nurturing, Responsive, &amp; Effective Interactions</vt:lpstr>
      <vt:lpstr>Learning Experiences/Activities</vt:lpstr>
      <vt:lpstr>Learning Activity: STEAM in Everyday Experiences &amp; Activities</vt:lpstr>
      <vt:lpstr>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Slaughter</dc:creator>
  <cp:lastModifiedBy>Danielle Burton</cp:lastModifiedBy>
  <cp:revision>19</cp:revision>
  <dcterms:modified xsi:type="dcterms:W3CDTF">2019-03-22T19:57:35Z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0x010100FCF08604B50F3E47AF68C7445A79E513</vt:lpwstr>
  </property>
  <property fmtid="{D5CDD505-2E9C-101B-9397-08002B2CF9AE}" pid="3" name="Order">
    <vt:r8>18026700</vt:r8>
  </property>
  <property fmtid="{D5CDD505-2E9C-101B-9397-08002B2CF9AE}" pid="4" name="Audiences">
    <vt:lpwstr/>
  </property>
  <property fmtid="{D5CDD505-2E9C-101B-9397-08002B2CF9AE}" pid="5" name="Year Vetted">
    <vt:lpwstr/>
  </property>
  <property fmtid="{D5CDD505-2E9C-101B-9397-08002B2CF9AE}" pid="6" name="Age Range">
    <vt:lpwstr/>
  </property>
  <property fmtid="{D5CDD505-2E9C-101B-9397-08002B2CF9AE}" pid="7" name="g5cbabc475af428e8a4b767b325afa7b">
    <vt:lpwstr/>
  </property>
  <property fmtid="{D5CDD505-2E9C-101B-9397-08002B2CF9AE}" pid="8" name="Topic_Area">
    <vt:lpwstr/>
  </property>
  <property fmtid="{D5CDD505-2E9C-101B-9397-08002B2CF9AE}" pid="9" name="Region">
    <vt:lpwstr/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lc402643ecbf4499b639d533dae17ca9">
    <vt:lpwstr/>
  </property>
  <property fmtid="{D5CDD505-2E9C-101B-9397-08002B2CF9AE}" pid="13" name="b172363ec58b499dad30d2b09a8896e0">
    <vt:lpwstr/>
  </property>
  <property fmtid="{D5CDD505-2E9C-101B-9397-08002B2CF9AE}" pid="14" name="k112b48b8b0842abbe71d39765b03e81">
    <vt:lpwstr/>
  </property>
  <property fmtid="{D5CDD505-2E9C-101B-9397-08002B2CF9AE}" pid="15" name="Approvers">
    <vt:lpwstr/>
  </property>
  <property fmtid="{D5CDD505-2E9C-101B-9397-08002B2CF9AE}" pid="16" name="TaxCatchAll">
    <vt:lpwstr/>
  </property>
  <property fmtid="{D5CDD505-2E9C-101B-9397-08002B2CF9AE}" pid="17" name="Webinar">
    <vt:lpwstr/>
  </property>
  <property fmtid="{D5CDD505-2E9C-101B-9397-08002B2CF9AE}" pid="18" name="ec3caad0312d4c2bb9f97715ae0cf85a">
    <vt:lpwstr/>
  </property>
  <property fmtid="{D5CDD505-2E9C-101B-9397-08002B2CF9AE}" pid="19" name="TemplateUrl">
    <vt:lpwstr/>
  </property>
  <property fmtid="{D5CDD505-2E9C-101B-9397-08002B2CF9AE}" pid="20" name="ComplianceAssetId">
    <vt:lpwstr/>
  </property>
  <property fmtid="{D5CDD505-2E9C-101B-9397-08002B2CF9AE}" pid="21" name="Audience">
    <vt:lpwstr/>
  </property>
  <property fmtid="{D5CDD505-2E9C-101B-9397-08002B2CF9AE}" pid="22" name="o04817ec836b43088d222d88b97d0ffb">
    <vt:lpwstr/>
  </property>
  <property fmtid="{D5CDD505-2E9C-101B-9397-08002B2CF9AE}" pid="23" name="m467fd03801e42aeb7355f8ac300c17b">
    <vt:lpwstr/>
  </property>
  <property fmtid="{D5CDD505-2E9C-101B-9397-08002B2CF9AE}" pid="24" name="National Conference">
    <vt:lpwstr/>
  </property>
  <property fmtid="{D5CDD505-2E9C-101B-9397-08002B2CF9AE}" pid="25" name="TopicArea">
    <vt:lpwstr/>
  </property>
  <property fmtid="{D5CDD505-2E9C-101B-9397-08002B2CF9AE}" pid="26" name="p22cc5a201e14acc82f079247ea5c295">
    <vt:lpwstr/>
  </property>
  <property fmtid="{D5CDD505-2E9C-101B-9397-08002B2CF9AE}" pid="27" name="fcbb0cf91974408394499761fa7977d2">
    <vt:lpwstr/>
  </property>
  <property fmtid="{D5CDD505-2E9C-101B-9397-08002B2CF9AE}" pid="28" name="TaxKeyword">
    <vt:lpwstr/>
  </property>
  <property fmtid="{D5CDD505-2E9C-101B-9397-08002B2CF9AE}" pid="29" name="Webinar0">
    <vt:lpwstr/>
  </property>
  <property fmtid="{D5CDD505-2E9C-101B-9397-08002B2CF9AE}" pid="30" name="Region0">
    <vt:lpwstr/>
  </property>
  <property fmtid="{D5CDD505-2E9C-101B-9397-08002B2CF9AE}" pid="31" name="National Conference0">
    <vt:lpwstr/>
  </property>
</Properties>
</file>