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tags/tag54.xml" ContentType="application/vnd.openxmlformats-officedocument.presentationml.tags+xml"/>
  <Override PartName="/ppt/notesSlides/notesSlide54.xml" ContentType="application/vnd.openxmlformats-officedocument.presentationml.notesSlide+xml"/>
  <Override PartName="/ppt/tags/tag55.xml" ContentType="application/vnd.openxmlformats-officedocument.presentationml.tags+xml"/>
  <Override PartName="/ppt/notesSlides/notesSlide55.xml" ContentType="application/vnd.openxmlformats-officedocument.presentationml.notesSlide+xml"/>
  <Override PartName="/ppt/tags/tag56.xml" ContentType="application/vnd.openxmlformats-officedocument.presentationml.tags+xml"/>
  <Override PartName="/ppt/notesSlides/notesSlide56.xml" ContentType="application/vnd.openxmlformats-officedocument.presentationml.notesSlide+xml"/>
  <Override PartName="/ppt/tags/tag57.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79" r:id="rId1"/>
  </p:sldMasterIdLst>
  <p:notesMasterIdLst>
    <p:notesMasterId r:id="rId60"/>
  </p:notesMasterIdLst>
  <p:sldIdLst>
    <p:sldId id="448" r:id="rId2"/>
    <p:sldId id="449" r:id="rId3"/>
    <p:sldId id="450" r:id="rId4"/>
    <p:sldId id="451" r:id="rId5"/>
    <p:sldId id="424" r:id="rId6"/>
    <p:sldId id="452" r:id="rId7"/>
    <p:sldId id="454" r:id="rId8"/>
    <p:sldId id="455" r:id="rId9"/>
    <p:sldId id="456" r:id="rId10"/>
    <p:sldId id="457" r:id="rId11"/>
    <p:sldId id="458" r:id="rId12"/>
    <p:sldId id="459" r:id="rId13"/>
    <p:sldId id="460" r:id="rId14"/>
    <p:sldId id="461" r:id="rId15"/>
    <p:sldId id="462" r:id="rId16"/>
    <p:sldId id="463" r:id="rId17"/>
    <p:sldId id="464" r:id="rId18"/>
    <p:sldId id="466" r:id="rId19"/>
    <p:sldId id="467" r:id="rId20"/>
    <p:sldId id="468" r:id="rId21"/>
    <p:sldId id="469" r:id="rId22"/>
    <p:sldId id="470" r:id="rId23"/>
    <p:sldId id="471" r:id="rId24"/>
    <p:sldId id="472" r:id="rId25"/>
    <p:sldId id="473" r:id="rId26"/>
    <p:sldId id="474" r:id="rId27"/>
    <p:sldId id="475" r:id="rId28"/>
    <p:sldId id="476" r:id="rId29"/>
    <p:sldId id="477" r:id="rId30"/>
    <p:sldId id="478" r:id="rId31"/>
    <p:sldId id="480" r:id="rId32"/>
    <p:sldId id="481" r:id="rId33"/>
    <p:sldId id="482" r:id="rId34"/>
    <p:sldId id="483" r:id="rId35"/>
    <p:sldId id="484" r:id="rId36"/>
    <p:sldId id="486" r:id="rId37"/>
    <p:sldId id="487" r:id="rId38"/>
    <p:sldId id="488" r:id="rId39"/>
    <p:sldId id="489" r:id="rId40"/>
    <p:sldId id="490" r:id="rId41"/>
    <p:sldId id="491" r:id="rId42"/>
    <p:sldId id="492" r:id="rId43"/>
    <p:sldId id="493" r:id="rId44"/>
    <p:sldId id="494" r:id="rId45"/>
    <p:sldId id="495" r:id="rId46"/>
    <p:sldId id="496" r:id="rId47"/>
    <p:sldId id="497" r:id="rId48"/>
    <p:sldId id="498" r:id="rId49"/>
    <p:sldId id="500" r:id="rId50"/>
    <p:sldId id="501" r:id="rId51"/>
    <p:sldId id="502" r:id="rId52"/>
    <p:sldId id="503" r:id="rId53"/>
    <p:sldId id="504" r:id="rId54"/>
    <p:sldId id="505" r:id="rId55"/>
    <p:sldId id="506" r:id="rId56"/>
    <p:sldId id="507" r:id="rId57"/>
    <p:sldId id="508" r:id="rId58"/>
    <p:sldId id="306" r:id="rId59"/>
  </p:sldIdLst>
  <p:sldSz cx="9144000" cy="6858000" type="screen4x3"/>
  <p:notesSz cx="7010400" cy="9296400"/>
  <p:embeddedFontLst>
    <p:embeddedFont>
      <p:font typeface="Arial Black" panose="020B0A04020102020204" pitchFamily="34" charset="0"/>
      <p:bold r:id="rId61"/>
    </p:embeddedFont>
    <p:embeddedFont>
      <p:font typeface="Arial Rounded MT Bold" panose="020F0704030504030204" pitchFamily="34" charset="0"/>
      <p:regular r:id="rId62"/>
    </p:embeddedFont>
    <p:embeddedFont>
      <p:font typeface="Calibri" panose="020F0502020204030204" pitchFamily="34" charset="0"/>
      <p:regular r:id="rId63"/>
      <p:bold r:id="rId64"/>
      <p:italic r:id="rId65"/>
      <p:boldItalic r:id="rId66"/>
    </p:embeddedFont>
  </p:embeddedFontLst>
  <p:custDataLst>
    <p:tags r:id="rId67"/>
  </p:custDataLst>
  <p:kinsoku lang="ja-JP" invalStChars="、。，．・：；？！゛゜ヽヾゝゞ々’”）〕］｝〉》」』】°‰′″℃￠％!%),.:;?]}｡｣､･ﾞﾟ" invalEndChars="‘“（〔［｛〈《「『【￥＄$([\{｢￡"/>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7" clrIdx="0"/>
  <p:cmAuthor id="1" name="Melanie Wilson" initials="MW" lastIdx="41" clrIdx="1"/>
  <p:cmAuthor id="2" name="Microsoft Office User" initials="MOU" lastIdx="1" clrIdx="2"/>
  <p:cmAuthor id="3" name="Louise" initials="L" lastIdx="9" clrIdx="3"/>
  <p:cmAuthor id="4" name="Karin Deck" initials="KD" lastIdx="8" clrIdx="4">
    <p:extLst>
      <p:ext uri="{19B8F6BF-5375-455C-9EA6-DF929625EA0E}">
        <p15:presenceInfo xmlns:p15="http://schemas.microsoft.com/office/powerpoint/2012/main" userId="211810324652f83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141"/>
    <a:srgbClr val="722811"/>
    <a:srgbClr val="FFF3CD"/>
    <a:srgbClr val="D2D57A"/>
    <a:srgbClr val="306786"/>
    <a:srgbClr val="D6E7F0"/>
    <a:srgbClr val="AB3C19"/>
    <a:srgbClr val="DF5327"/>
    <a:srgbClr val="F9DCD2"/>
    <a:srgbClr val="A6B7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3BD3BA-2CD3-4A2F-A713-00F2DE401AE3}">
  <a:tblStyle styleId="{EF3BD3BA-2CD3-4A2F-A713-00F2DE401AE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CD262BF-43F5-450A-8DF8-F55BCD76F051}"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DF2"/>
          </a:solidFill>
        </a:fill>
      </a:tcStyle>
    </a:wholeTbl>
    <a:band1H>
      <a:tcTxStyle/>
      <a:tcStyle>
        <a:tcBdr/>
        <a:fill>
          <a:solidFill>
            <a:srgbClr val="CDD9E4"/>
          </a:solidFill>
        </a:fill>
      </a:tcStyle>
    </a:band1H>
    <a:band2H>
      <a:tcTxStyle/>
      <a:tcStyle>
        <a:tcBdr/>
      </a:tcStyle>
    </a:band2H>
    <a:band1V>
      <a:tcTxStyle/>
      <a:tcStyle>
        <a:tcBdr/>
        <a:fill>
          <a:solidFill>
            <a:srgbClr val="CDD9E4"/>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58" autoAdjust="0"/>
    <p:restoredTop sz="56711" autoAdjust="0"/>
  </p:normalViewPr>
  <p:slideViewPr>
    <p:cSldViewPr snapToGrid="0">
      <p:cViewPr varScale="1">
        <p:scale>
          <a:sx n="64" d="100"/>
          <a:sy n="64" d="100"/>
        </p:scale>
        <p:origin x="3006" y="108"/>
      </p:cViewPr>
      <p:guideLst>
        <p:guide orient="horz" pos="2160"/>
        <p:guide pos="2880"/>
      </p:guideLst>
    </p:cSldViewPr>
  </p:slideViewPr>
  <p:outlineViewPr>
    <p:cViewPr>
      <p:scale>
        <a:sx n="33" d="100"/>
        <a:sy n="33" d="100"/>
      </p:scale>
      <p:origin x="0" y="-46218"/>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91" d="100"/>
          <a:sy n="91" d="100"/>
        </p:scale>
        <p:origin x="3680" y="2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50" tIns="46575" rIns="93150"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50" tIns="46575" rIns="93150"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50" tIns="46575" rIns="93150"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61785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marR="0">
              <a:spcBef>
                <a:spcPts val="1400"/>
              </a:spcBef>
              <a:spcAft>
                <a:spcPts val="140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1</a:t>
            </a:r>
            <a:endParaRPr lang="en-US" dirty="0">
              <a:effectLst/>
              <a:latin typeface="Arial" panose="020B0604020202020204" pitchFamily="34" charset="0"/>
              <a:cs typeface="Arial" panose="020B0604020202020204" pitchFamily="34" charset="0"/>
            </a:endParaRPr>
          </a:p>
          <a:p>
            <a:pPr marL="0" marR="0">
              <a:spcBef>
                <a:spcPts val="1400"/>
              </a:spcBef>
              <a:spcAft>
                <a:spcPts val="140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indent="0">
              <a:spcAft>
                <a:spcPts val="1400"/>
              </a:spcAft>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Welcome participants to the session and introduce yourself. If you have co-facilitators, invite them to introduce themselves as well. Begin the session with an introductory activity to create a positive group climate and begin the engagement process. Then explain the following.</a:t>
            </a:r>
            <a:endParaRPr lang="en-US" sz="1200" b="0" i="0" u="none" strike="noStrike" cap="none" dirty="0">
              <a:solidFill>
                <a:schemeClr val="dk1"/>
              </a:solidFill>
              <a:effectLst/>
              <a:latin typeface="Arial" panose="020B0604020202020204" pitchFamily="34" charset="0"/>
              <a:cs typeface="Arial" panose="020B0604020202020204" pitchFamily="34" charset="0"/>
              <a:sym typeface="Calibri"/>
            </a:endParaRPr>
          </a:p>
          <a:p>
            <a:pPr>
              <a:spcAft>
                <a:spcPts val="1400"/>
              </a:spcAft>
            </a:pPr>
            <a:r>
              <a:rPr lang="en-US" sz="1200" b="1" dirty="0">
                <a:effectLst/>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b="1" dirty="0">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“The National Center on Program Management and Fiscal Operations has updated Head Start A to Z to align with the revised Head Start Program Performance</a:t>
            </a:r>
            <a:r>
              <a:rPr lang="en-US" sz="900" dirty="0">
                <a:effectLst/>
                <a:latin typeface="Arial" panose="020B0604020202020204" pitchFamily="34" charset="0"/>
                <a:ea typeface="Calibri" panose="020F050202020403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 Standards that became effective November 2016. Head Start A to Z was originally designed to support new leaders in their Head Start roles. The term ‘leaders’ ensures that anyone at the management level, or in some cases the governing body, Tribal Council, or Policy Council level, can attend the sessions or use the materials for independent learning.”</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“The updated Head Start A to Z, 2.0, learning modules provide baseline-level information primarily through a leadership and management systems lens. The presentations are modeled on ‘learning organization’ concepts. In each of the modules, we recognize key characteristics of learning organizations, including a supportive learning environment, openness to new ideas, and time dedicated for reflection.”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“Each attendee has an important role to play in the success of this session. Those with experience remind us where we’ve come from and what we must do to maintain our identity and uniqueness. New members bring a fresh perspective and remind us what we must do to prepare for the future. All roles are essential for Head Start to be a learning organization that continues to grow and flourish.”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“Head Start A to Z, 2.0, is most successful when it helps us share the best of what we have to offer with a strength-based focus. As you engage in this session, we hope that you will support one another in the learning process by generously sharing your knowledge, experience, and perspective.”</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7" name="Google Shape;157;p1: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7623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5: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3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10</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Continue your mini-lecture on HSPPS requirements.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cs typeface="Arial" panose="020B0604020202020204" pitchFamily="34" charset="0"/>
              </a:rPr>
              <a:t>“In Head Start, the self-assessment process is one that creates continuous quality improvement. It is not simply about compliance. In the new way of thinking about self-assessment, programs are encouraged to dig deeper into data with the goal of strengthening program services. They are also encouraged to delve into an area of need or see whether a particularly strong program area could be replicated in other areas.”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endParaRPr dirty="0"/>
          </a:p>
        </p:txBody>
      </p:sp>
      <p:sp>
        <p:nvSpPr>
          <p:cNvPr id="550" name="Google Shape;550;p3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extLst>
      <p:ext uri="{BB962C8B-B14F-4D97-AF65-F5344CB8AC3E}">
        <p14:creationId xmlns:p14="http://schemas.microsoft.com/office/powerpoint/2010/main" val="1363764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6: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36:notes"/>
          <p:cNvSpPr txBox="1">
            <a:spLocks noGrp="1"/>
          </p:cNvSpPr>
          <p:nvPr>
            <p:ph type="body" idx="1"/>
          </p:nvPr>
        </p:nvSpPr>
        <p:spPr>
          <a:xfrm>
            <a:off x="535869" y="4418601"/>
            <a:ext cx="6028516" cy="4186043"/>
          </a:xfrm>
          <a:prstGeom prst="rect">
            <a:avLst/>
          </a:prstGeom>
          <a:noFill/>
          <a:ln>
            <a:noFill/>
          </a:ln>
        </p:spPr>
        <p:txBody>
          <a:bodyPr spcFirstLastPara="1" wrap="square" lIns="93150" tIns="46575" rIns="93150" bIns="46575" anchor="t" anchorCtr="0">
            <a:noAutofit/>
          </a:bodyPr>
          <a:lstStyle/>
          <a:p>
            <a:pPr marL="0" marR="0" indent="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11</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b="1" i="1"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indent="0">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For this slide, participants will engage in a short exercise involving the Using Data for Continuous Quality Improvement handout they already have. Keep the handout answer key for yourself to review with the group at the end of the activity.</a:t>
            </a:r>
            <a:r>
              <a:rPr lang="en-US" sz="1200" b="1" dirty="0">
                <a:effectLst/>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marR="0">
              <a:spcBef>
                <a:spcPts val="1400"/>
              </a:spcBef>
              <a:spcAft>
                <a:spcPts val="140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marR="0">
              <a:spcBef>
                <a:spcPts val="1400"/>
              </a:spcBef>
              <a:spcAft>
                <a:spcPts val="140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“Let’s explore the use of data in program monitoring, self-assessment, and continuous quality improvement. Using the questions at the end of the handout as a guide, identify all the ways data can be used to monitor program performance. Also, identify the types of data that are used. You can work with a partner or as part of a table team. We’ll have 10 minutes for this exercise.” </a:t>
            </a:r>
            <a:endParaRPr lang="en-US" dirty="0">
              <a:effectLst/>
              <a:latin typeface="Arial" panose="020B0604020202020204" pitchFamily="34" charset="0"/>
              <a:cs typeface="Arial" panose="020B0604020202020204" pitchFamily="34" charset="0"/>
            </a:endParaRPr>
          </a:p>
          <a:p>
            <a:pPr marL="0" marR="0">
              <a:spcBef>
                <a:spcPts val="1400"/>
              </a:spcBef>
              <a:spcAft>
                <a:spcPts val="140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marR="0">
              <a:spcBef>
                <a:spcPts val="1400"/>
              </a:spcBef>
              <a:spcAft>
                <a:spcPts val="1400"/>
              </a:spcAft>
            </a:pPr>
            <a:r>
              <a:rPr lang="en-US" sz="1200" dirty="0">
                <a:effectLst/>
                <a:latin typeface="Arial" panose="020B0604020202020204" pitchFamily="34" charset="0"/>
                <a:ea typeface="Arial" panose="020B0604020202020204" pitchFamily="34" charset="0"/>
                <a:cs typeface="Arial" panose="020B0604020202020204" pitchFamily="34" charset="0"/>
              </a:rPr>
              <a:t>When everyone is finished, ask volunteers to share some of their responses. Listen for answers like those from the answer key and add these points to the discussion if no one brings them up</a:t>
            </a:r>
            <a:r>
              <a:rPr lang="en-US" sz="900" dirty="0">
                <a:effectLst/>
                <a:latin typeface="Arial" panose="020B0604020202020204" pitchFamily="34" charset="0"/>
                <a:ea typeface="Arial" panose="020B0604020202020204" pitchFamily="34" charset="0"/>
                <a:cs typeface="Arial" panose="020B0604020202020204" pitchFamily="34" charset="0"/>
              </a:rPr>
              <a:t>.</a:t>
            </a:r>
            <a:endParaRPr lang="en-US" dirty="0">
              <a:effectLst/>
              <a:latin typeface="Arial" panose="020B0604020202020204" pitchFamily="34" charset="0"/>
              <a:cs typeface="Arial" panose="020B0604020202020204" pitchFamily="34" charset="0"/>
            </a:endParaRPr>
          </a:p>
        </p:txBody>
      </p:sp>
      <p:sp>
        <p:nvSpPr>
          <p:cNvPr id="562" name="Google Shape;562;p36: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extLst>
      <p:ext uri="{BB962C8B-B14F-4D97-AF65-F5344CB8AC3E}">
        <p14:creationId xmlns:p14="http://schemas.microsoft.com/office/powerpoint/2010/main" val="1322273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7: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3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12</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indent="0">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Review the slide with participants. </a:t>
            </a:r>
            <a:endParaRPr lang="en-US" dirty="0">
              <a:effectLst/>
              <a:latin typeface="Arial" panose="020B0604020202020204" pitchFamily="34" charset="0"/>
              <a:cs typeface="Arial" panose="020B0604020202020204" pitchFamily="34" charset="0"/>
            </a:endParaRPr>
          </a:p>
          <a:p>
            <a:pPr marL="0" marR="0">
              <a:spcBef>
                <a:spcPts val="1400"/>
              </a:spcBef>
              <a:spcAft>
                <a:spcPts val="1400"/>
              </a:spcAft>
            </a:pPr>
            <a:r>
              <a:rPr lang="en-US" sz="1200" b="1" dirty="0">
                <a:effectLst/>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marR="0">
              <a:lnSpc>
                <a:spcPct val="115000"/>
              </a:lnSpc>
              <a:spcBef>
                <a:spcPts val="0"/>
              </a:spcBef>
              <a:spcAft>
                <a:spcPts val="30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effectLst/>
                <a:latin typeface="Arial" panose="020B0604020202020204" pitchFamily="34" charset="0"/>
                <a:ea typeface="Arial" panose="020B0604020202020204" pitchFamily="34" charset="0"/>
                <a:cs typeface="Arial" panose="020B0604020202020204" pitchFamily="34" charset="0"/>
              </a:rPr>
              <a:t> “An effective monitoring system is a necessary part of continuous quality improvement. A monitoring system is made up of five elements: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Skilled managers who understand their role in monitoring</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Processes in place for ensuring data quality</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A culture that embraces the importance of continuous quality improvement</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A process for putting together and analyzing all your data </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A process for correcting issues and learning from success”</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91440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“In order to run a high-quality monitoring system, programs should have a written monitoring plan that outlines procedures, responsibilities, timelines, and tools. Monitoring activities should be scheduled and conducted frequently, and the data collected should be shared so it can drive improvement.”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“Directors should be continually informing the Policy Council, governing body or Tribal Council, program staff, and other stakeholders about what they are learning from monitoring. Your data should help you track progress toward program goals and ensure regulatory compliance.”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b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b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endParaRPr dirty="0"/>
          </a:p>
        </p:txBody>
      </p:sp>
      <p:sp>
        <p:nvSpPr>
          <p:cNvPr id="569" name="Google Shape;569;p3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extLst>
      <p:ext uri="{BB962C8B-B14F-4D97-AF65-F5344CB8AC3E}">
        <p14:creationId xmlns:p14="http://schemas.microsoft.com/office/powerpoint/2010/main" val="1719492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39: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13</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indent="0">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Review the slide with participants. </a:t>
            </a:r>
            <a:endParaRPr lang="en-US" dirty="0">
              <a:effectLst/>
              <a:latin typeface="Arial" panose="020B0604020202020204" pitchFamily="34" charset="0"/>
              <a:cs typeface="Arial" panose="020B0604020202020204" pitchFamily="34" charset="0"/>
            </a:endParaRPr>
          </a:p>
          <a:p>
            <a:pPr marL="0" indent="0"/>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indent="0"/>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“Planning, ongoing monitoring, and self-assessment are all linked, as we can see. It is important to remember that these activities are connected throughout the five-year project period.”</a:t>
            </a:r>
            <a:endParaRPr lang="en-US" dirty="0">
              <a:effectLst/>
              <a:latin typeface="Arial" panose="020B0604020202020204" pitchFamily="34" charset="0"/>
              <a:cs typeface="Arial" panose="020B0604020202020204" pitchFamily="34" charset="0"/>
            </a:endParaRPr>
          </a:p>
        </p:txBody>
      </p:sp>
      <p:sp>
        <p:nvSpPr>
          <p:cNvPr id="604" name="Google Shape;604;p3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extLst>
      <p:ext uri="{BB962C8B-B14F-4D97-AF65-F5344CB8AC3E}">
        <p14:creationId xmlns:p14="http://schemas.microsoft.com/office/powerpoint/2010/main" val="3163307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1: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8" name="Google Shape;638;p4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indent="0"/>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14</a:t>
            </a:r>
            <a:endParaRPr lang="en-US" dirty="0">
              <a:effectLst/>
              <a:latin typeface="Arial" panose="020B0604020202020204" pitchFamily="34" charset="0"/>
              <a:cs typeface="Arial" panose="020B0604020202020204" pitchFamily="34" charset="0"/>
            </a:endParaRPr>
          </a:p>
          <a:p>
            <a:pPr marL="0" indent="0"/>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marR="0" indent="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Distribute the Self-Assessment: Truth or Myth? handout.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effectLst/>
                <a:latin typeface="Arial" panose="020B0604020202020204" pitchFamily="34" charset="0"/>
                <a:ea typeface="Arial" panose="020B0604020202020204" pitchFamily="34" charset="0"/>
                <a:cs typeface="Arial" panose="020B0604020202020204" pitchFamily="34" charset="0"/>
              </a:rPr>
              <a:t> “Read each statement and indicate in the ‘Before’ column whether you think it is true or a myth. The answers will be revealed throughout the session. When you hear an answer, go back and mark it in the ‘After’ column. We'll revisit this handout at the end of the session and go over the correct answers.”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Tell participants they will have seven minutes to fill out the “before” column.</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639" name="Google Shape;639;p4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8402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42: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4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15</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effectLst/>
                <a:latin typeface="Arial" panose="020B0604020202020204" pitchFamily="34" charset="0"/>
                <a:ea typeface="Arial" panose="020B0604020202020204" pitchFamily="34" charset="0"/>
                <a:cs typeface="Arial" panose="020B0604020202020204" pitchFamily="34" charset="0"/>
              </a:rPr>
              <a:t> </a:t>
            </a:r>
            <a:br>
              <a:rPr lang="en-US" sz="1200" dirty="0">
                <a:effectLst/>
                <a:latin typeface="Arial" panose="020B0604020202020204" pitchFamily="34" charset="0"/>
                <a:ea typeface="Arial" panose="020B0604020202020204" pitchFamily="34" charset="0"/>
                <a:cs typeface="Arial" panose="020B0604020202020204" pitchFamily="34" charset="0"/>
              </a:rPr>
            </a:br>
            <a:r>
              <a:rPr lang="en-US" sz="1200" dirty="0">
                <a:effectLst/>
                <a:latin typeface="Arial" panose="020B0604020202020204" pitchFamily="34" charset="0"/>
                <a:ea typeface="Arial" panose="020B0604020202020204" pitchFamily="34" charset="0"/>
                <a:cs typeface="Arial" panose="020B0604020202020204" pitchFamily="34" charset="0"/>
              </a:rPr>
              <a:t>Review the slide with participants.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“Self-assessment is a process used to measure a program's effectiveness in meeting program goals and objectives. It also helps to identify program strengths and opportunities for improvement.”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“The results of self-assessment are compiled into a report and used for program planning and adjustment. Self-assessment must be conducted annually using program data, including aggregated child assessment, professional development, and parent and family engagement data.”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“In doing their self-assessment, programs must communicate and collaborate with their governing body or Tribal Council, Policy Council, program staff, and parents of enrolled children.”</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647" name="Google Shape;647;p4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extLst>
      <p:ext uri="{BB962C8B-B14F-4D97-AF65-F5344CB8AC3E}">
        <p14:creationId xmlns:p14="http://schemas.microsoft.com/office/powerpoint/2010/main" val="2652480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43: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4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16</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Review the slide with participants.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0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effectLst/>
                <a:latin typeface="Arial" panose="020B0604020202020204" pitchFamily="34" charset="0"/>
                <a:ea typeface="Arial" panose="020B0604020202020204" pitchFamily="34" charset="0"/>
                <a:cs typeface="Arial" panose="020B0604020202020204" pitchFamily="34" charset="0"/>
              </a:rPr>
              <a:t> “Self-assessment is a big-picture activity that looks at systems. You recruit a team with a mix of stakeholders, including individuals with outside perspectives. Think of self-assessment as an opportunity to see strengths and challenges and share new ideas. The process will also help your partners understand your program better and result in stronger relationships with them.</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656" name="Google Shape;656;p4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16</a:t>
            </a:fld>
            <a:endParaRPr dirty="0"/>
          </a:p>
        </p:txBody>
      </p:sp>
    </p:spTree>
    <p:extLst>
      <p:ext uri="{BB962C8B-B14F-4D97-AF65-F5344CB8AC3E}">
        <p14:creationId xmlns:p14="http://schemas.microsoft.com/office/powerpoint/2010/main" val="1347009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44: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5" name="Google Shape;665;p4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17</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100" i="1" dirty="0">
                <a:solidFill>
                  <a:srgbClr val="244061"/>
                </a:solidFill>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This slide is animated. Ask participants the question below, and after they’ve responded, select the slide to reveal each of the six bullet points.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0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b="1" dirty="0">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“Before we delve further into the self-assessment process, I’d like to ask what you think the benefits of self-assessment are. We all undergo this process each year, and not just to meet the HSPPS. So, how do you think this process has benefited your program in the past or will benefit it in the future?”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0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Have participants call out answers and note them on flipchart paper. When the group has finished offering ideas, select the slide to reveal each bullet point. Read each one as described below.</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0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cs typeface="Arial" panose="020B0604020202020204" pitchFamily="34" charset="0"/>
              </a:rPr>
              <a:t>“Self-assessment is about: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Big-picture systems thinking, not getting down in the weeds </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Inviting fresh perspectives into your program</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Bringing both the strengths and challenges of your program into focus</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Formulating ideas and innovation to help make your program even stronger</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Making good and effective use of community resources and your own human and financial resources”</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0" marR="0">
              <a:lnSpc>
                <a:spcPct val="115000"/>
              </a:lnSpc>
              <a:spcBef>
                <a:spcPts val="0"/>
              </a:spcBef>
              <a:spcAft>
                <a:spcPts val="300"/>
              </a:spcAft>
            </a:pPr>
            <a:r>
              <a:rPr lang="en-US" sz="1200" b="1" i="1" dirty="0">
                <a:solidFill>
                  <a:srgbClr val="244061"/>
                </a:solidFill>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200"/>
              <a:buFont typeface="Arial"/>
              <a:buNone/>
            </a:pPr>
            <a:endParaRPr dirty="0"/>
          </a:p>
        </p:txBody>
      </p:sp>
      <p:sp>
        <p:nvSpPr>
          <p:cNvPr id="666" name="Google Shape;666;p4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4811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45: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4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18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The next five slides are intended to get participants engaged in the presentation. Move through these knowledge checks quickly.</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Each table will need paper and pen for this activity. Read the two choices on the slide and ask participants to write down which statement they think is more accurate, A or B.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endPar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effectLst/>
                <a:latin typeface="Arial" panose="020B0604020202020204" pitchFamily="34" charset="0"/>
                <a:ea typeface="Arial" panose="020B0604020202020204" pitchFamily="34" charset="0"/>
                <a:cs typeface="Arial" panose="020B0604020202020204" pitchFamily="34" charset="0"/>
              </a:rPr>
              <a:t> “If you selected response A, you’re correct. The HSPPS require programs to use program data—including aggregated child assessment data, professional development data, and family engagement data—to evaluate progress toward meeting goals throughout the program year. Self-assessment is also used to determine whether your professional development and family engagement systems are promoting school readiness.”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“If you selected response B, not quite. The self-assessment does include looking at health, safety, and school readiness data, but the HSPPS also require programs to review program data and data related to professional development and family engagement.”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674" name="Google Shape;674;p4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18</a:t>
            </a:fld>
            <a:endParaRPr dirty="0">
              <a:solidFill>
                <a:srgbClr val="000000"/>
              </a:solidFill>
            </a:endParaRPr>
          </a:p>
        </p:txBody>
      </p:sp>
    </p:spTree>
    <p:extLst>
      <p:ext uri="{BB962C8B-B14F-4D97-AF65-F5344CB8AC3E}">
        <p14:creationId xmlns:p14="http://schemas.microsoft.com/office/powerpoint/2010/main" val="1789444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46: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46:notes"/>
          <p:cNvSpPr txBox="1">
            <a:spLocks noGrp="1"/>
          </p:cNvSpPr>
          <p:nvPr>
            <p:ph type="body" idx="1"/>
          </p:nvPr>
        </p:nvSpPr>
        <p:spPr>
          <a:xfrm>
            <a:off x="714439" y="4479359"/>
            <a:ext cx="5715507" cy="4636367"/>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19</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Read the two choices on the slide and ask participants to write down which statement they think is more accurate, A or B. Remind participants to work with their tablemates and record their responses on paper.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“If you selected response A, not quite. Self-assessment isn’t about dramatically shifting gears. It’s about making steady progress toward your long-term program goals and objectives. Your resulting recommendations should fine-tune and focus your planning process. Self-assessment is also a way to ensure compliance with the HSPPS throughout the project period.”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“If you selected response B, you’re correct. You can feel confident that you’re on the right path when your process results in recommendations that refine and focus your planning process, rather than cause you to re-think it. Self-assessment is about making steady progress toward your long-term program goals and SMART objectives. Remember that SMART refers to objectives that are ‘specific, measurable, attainable, realistic, and timely.’”</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683" name="Google Shape;683;p46: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19</a:t>
            </a:fld>
            <a:endParaRPr dirty="0">
              <a:solidFill>
                <a:srgbClr val="000000"/>
              </a:solidFill>
            </a:endParaRPr>
          </a:p>
        </p:txBody>
      </p:sp>
    </p:spTree>
    <p:extLst>
      <p:ext uri="{BB962C8B-B14F-4D97-AF65-F5344CB8AC3E}">
        <p14:creationId xmlns:p14="http://schemas.microsoft.com/office/powerpoint/2010/main" val="420850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indent="0"/>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Slide 2</a:t>
            </a:r>
            <a:endParaRPr lang="en-US" dirty="0">
              <a:effectLst/>
              <a:latin typeface="Arial" panose="020B0604020202020204" pitchFamily="34" charset="0"/>
              <a:cs typeface="Arial" panose="020B0604020202020204" pitchFamily="34" charset="0"/>
            </a:endParaRPr>
          </a:p>
          <a:p>
            <a:pPr marL="0" indent="0"/>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Facilitator Notes:</a:t>
            </a:r>
            <a:r>
              <a:rPr lang="en-US" sz="1200" b="0" i="1"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Distribute the Reflective Practice Tool handout. Review the following learning objectives with the group, reading from the slide or this list.</a:t>
            </a:r>
            <a:endParaRPr lang="en-US" dirty="0">
              <a:effectLst/>
              <a:latin typeface="Arial" panose="020B0604020202020204" pitchFamily="34" charset="0"/>
              <a:cs typeface="Arial" panose="020B0604020202020204" pitchFamily="34" charset="0"/>
            </a:endParaRPr>
          </a:p>
          <a:p>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Tell participants that, in this session, they will:</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Understand the requirements for self-assessment</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Explore the recommended process for conducting a self-assessment</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Recognize the importance of these activities for planning, evaluation, and continuous improvement</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Identify strategies and resources to support these activities</a:t>
            </a:r>
          </a:p>
          <a:p>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Guide participants to the Reflective Practice Tool handout. </a:t>
            </a:r>
          </a:p>
          <a:p>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dirty="0">
              <a:effectLst/>
              <a:latin typeface="Arial" panose="020B0604020202020204" pitchFamily="34" charset="0"/>
              <a:cs typeface="Arial" panose="020B0604020202020204" pitchFamily="34" charset="0"/>
            </a:endParaRP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Say to Participants:</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the end of our session, you will be asked to use this Reflective Practice Tool</a:t>
            </a:r>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to write down some key thoughts about what you’ve learned. We encourage you to jot down some preliminary thoughts as we move through this presentation.”</a:t>
            </a:r>
          </a:p>
        </p:txBody>
      </p:sp>
      <p:sp>
        <p:nvSpPr>
          <p:cNvPr id="163" name="Google Shape;163;p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a:t>
            </a:fld>
            <a:endParaRPr dirty="0"/>
          </a:p>
        </p:txBody>
      </p:sp>
    </p:spTree>
    <p:extLst>
      <p:ext uri="{BB962C8B-B14F-4D97-AF65-F5344CB8AC3E}">
        <p14:creationId xmlns:p14="http://schemas.microsoft.com/office/powerpoint/2010/main" val="3267561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47: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4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20</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Read the two choices on the slide and ask participants write down which statement they think is more accurate, A or B. Remind participants to work with their tablemates and record their responses on paper.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“If you selected response A, you’re right. Teams with data analysis knowledge and inquiry skills are able to form a true picture of the whole program instead of focusing on isolated examples of positive and negative practices. For self-assessment, success hinges on the team’s ability to have a robust dialogue about data that has already been collected.”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“If you selected response B, not quite. Team members will rely on inquiry skills and knowledge of data analysis techniques, but not skills around data collection.”</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692" name="Google Shape;692;p4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20</a:t>
            </a:fld>
            <a:endParaRPr dirty="0">
              <a:solidFill>
                <a:srgbClr val="000000"/>
              </a:solidFill>
            </a:endParaRPr>
          </a:p>
        </p:txBody>
      </p:sp>
    </p:spTree>
    <p:extLst>
      <p:ext uri="{BB962C8B-B14F-4D97-AF65-F5344CB8AC3E}">
        <p14:creationId xmlns:p14="http://schemas.microsoft.com/office/powerpoint/2010/main" val="2281793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48: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48: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21</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Read the two choices on the slide and ask participants to write down which statement they think is more accurate, A or B. Remind participants to work with their tablemates and record their responses.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“If you selected response A, you’re correct. Use your time more wisely by focusing on existing data. Request additional existing data only as needed.”</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indent="0">
              <a:buFontTx/>
              <a:buNone/>
            </a:pPr>
            <a:r>
              <a:rPr lang="en-US" sz="1200" dirty="0">
                <a:effectLst/>
                <a:latin typeface="Arial" panose="020B0604020202020204" pitchFamily="34" charset="0"/>
                <a:ea typeface="Arial" panose="020B0604020202020204" pitchFamily="34" charset="0"/>
                <a:cs typeface="Arial" panose="020B0604020202020204" pitchFamily="34" charset="0"/>
              </a:rPr>
              <a:t>“If you selected response B, no, not quite. The self-assessment team will focus on using existing program data. Occasionally, the team may need to request additional existing data, but collecting new data should not be necessary. Self-assessment is conducted every year of the five-year project period, and you’ll be using that year’s data from ongoing monitoring. Use data from previous years to compare and contrast. Using the previous year’s data will allow you to track progress on reaching benchmarks established for the five-year period. At the conclusion of the project period, you’ll have ample data to determine if you have met your goals.”</a:t>
            </a:r>
            <a:r>
              <a:rPr lang="en-US" dirty="0">
                <a:effectLst/>
                <a:latin typeface="Arial" panose="020B0604020202020204" pitchFamily="34" charset="0"/>
                <a:cs typeface="Arial" panose="020B0604020202020204" pitchFamily="34" charset="0"/>
              </a:rPr>
              <a:t> </a:t>
            </a:r>
            <a:endParaRPr dirty="0">
              <a:latin typeface="Arial" panose="020B0604020202020204" pitchFamily="34" charset="0"/>
              <a:cs typeface="Arial" panose="020B0604020202020204" pitchFamily="34" charset="0"/>
            </a:endParaRPr>
          </a:p>
        </p:txBody>
      </p:sp>
      <p:sp>
        <p:nvSpPr>
          <p:cNvPr id="701" name="Google Shape;701;p48: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21</a:t>
            </a:fld>
            <a:endParaRPr dirty="0">
              <a:solidFill>
                <a:srgbClr val="000000"/>
              </a:solidFill>
            </a:endParaRPr>
          </a:p>
        </p:txBody>
      </p:sp>
    </p:spTree>
    <p:extLst>
      <p:ext uri="{BB962C8B-B14F-4D97-AF65-F5344CB8AC3E}">
        <p14:creationId xmlns:p14="http://schemas.microsoft.com/office/powerpoint/2010/main" val="4265108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49: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4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22</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Read the two choices on the slide and ask participants write down which statement they think is more accurate, A or B. Remind participants to work with their tablemates and record their responses.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“If you selected response A, no. Self-assessment does have a beginning and an end, unlike the ongoing monitoring process, which is continuous. The annual self-assessment process begins with preparing results from ongoing monitoring, moves through five phases that we’ll be discussing shortly, and ends with a final report.”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“If you selected response B, you’re right. Self-assessment occurs annually. It differs from ongoing monitoring, which, as we’ve said, is continuous.”</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710" name="Google Shape;710;p4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22</a:t>
            </a:fld>
            <a:endParaRPr dirty="0">
              <a:solidFill>
                <a:srgbClr val="000000"/>
              </a:solidFill>
            </a:endParaRPr>
          </a:p>
        </p:txBody>
      </p:sp>
    </p:spTree>
    <p:extLst>
      <p:ext uri="{BB962C8B-B14F-4D97-AF65-F5344CB8AC3E}">
        <p14:creationId xmlns:p14="http://schemas.microsoft.com/office/powerpoint/2010/main" val="739595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51: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p51:notes"/>
          <p:cNvSpPr txBox="1">
            <a:spLocks noGrp="1"/>
          </p:cNvSpPr>
          <p:nvPr>
            <p:ph type="body" idx="1"/>
          </p:nvPr>
        </p:nvSpPr>
        <p:spPr>
          <a:xfrm>
            <a:off x="535869" y="4418601"/>
            <a:ext cx="6028516" cy="4186043"/>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rPr>
              <a:t>Slide 23</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rPr>
              <a:t>Facilitator Notes:</a:t>
            </a:r>
            <a:r>
              <a:rPr lang="en-US" sz="1200" dirty="0">
                <a:solidFill>
                  <a:srgbClr val="244061"/>
                </a:solidFill>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Begin this section on the phases of self-assessment.</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i="1" dirty="0">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“This session introduces a five-phase process to help guide you through your annual self-assessment. We will go into each step in more detail as we move along.”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“Notice that before the five phases, there is a ‘pre’ phase that links ongoing monitoring to the self-assessment. Afterwards, there is a ‘post’ phase that indicates whether your self-assessment report is helping to guide program planning.”</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rPr>
              <a:t>“The intent of each phase is as follows:</a:t>
            </a:r>
            <a:endParaRPr lang="en-US" sz="1100" dirty="0">
              <a:effectLst/>
              <a:latin typeface="Calibri" panose="020F0502020204030204" pitchFamily="34" charset="0"/>
              <a:ea typeface="Calibri" panose="020F050202020403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Phase 1 is the design process. </a:t>
            </a: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In this phase you establish a clear sense of</a:t>
            </a:r>
            <a:r>
              <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rPr>
              <a:t> </a:t>
            </a: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 what you want to accomplish and by when. You consult with the governing body or Tribal Council and the Policy Council about the plan and get their approval before proceeding. To create your self-assessment team, select and invite your community partners; parents; members of the governing body or Tribal Council; members of the Policy Council; and stakeholders from the community who bring outside perspectives.</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Phase 2 is where you engage the team. </a:t>
            </a: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In this phase, team leaders prepare and deliver data summaries that provide a complete overview of the program, including progress toward goals, objectives, and expected outcomes. They also outline the self-assessment process and form subgroups, as needed.</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Phase 3 is about analysis and dialogue. </a:t>
            </a: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Subgroups review the program’s progress on goals and objectives and explore systemic issues. They also review and analyze current and previous data to uncover trends and patterns over time. Subgroups engage in dialogue about what is going well and why, and what could be improved. </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Phase 4 is when the team makes recommendations. </a:t>
            </a: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The entire self-assessment team reconvenes in this phase to consolidate discoveries across subgroups. With the whole picture in mind, the team prepares recommendations to inform program planning. </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Phase 5 is when program leaders prepare the self-assessment report. </a:t>
            </a: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The completed report is shared with the Policy Council and governing body or Tribal Council for approval, and then is submitted to the Regional Office. The report is used for annual program planning.”</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p:txBody>
      </p:sp>
      <p:sp>
        <p:nvSpPr>
          <p:cNvPr id="727" name="Google Shape;727;p5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23</a:t>
            </a:fld>
            <a:endParaRPr dirty="0"/>
          </a:p>
        </p:txBody>
      </p:sp>
    </p:spTree>
    <p:extLst>
      <p:ext uri="{BB962C8B-B14F-4D97-AF65-F5344CB8AC3E}">
        <p14:creationId xmlns:p14="http://schemas.microsoft.com/office/powerpoint/2010/main" val="3628635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81: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93" name="Google Shape;1093;p8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24</a:t>
            </a:r>
            <a:b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b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Distribute the blank Phases of Self-Assessment handout.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b="1" dirty="0">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“As we discussed in the last slide, there are five phases of the self-assessment process. The boxes on your handout are color-coordinated to their phase, with the blue box going with Phase 1, Design Process, and so forth. Each box will show who does what in that phase.”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“At your tables, take seven minutes to fill out the boxes based on your current knowledge of the process. Think of your own program, and write down roles, responsibilities, and activities you think would happen in each phase. As with the Truth or Myth? activity, you’ll hear the correct answers throughout the session. When you hear about a role or activity related to one of these phases, add it to your handout. We’ll revisit this at the end of the session and everyone will receive another handout that’s completely filled in.”</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172839" lvl="0" indent="-96639" algn="l" rtl="0">
              <a:spcBef>
                <a:spcPts val="0"/>
              </a:spcBef>
              <a:spcAft>
                <a:spcPts val="0"/>
              </a:spcAft>
              <a:buClr>
                <a:schemeClr val="dk1"/>
              </a:buClr>
              <a:buSzPts val="1200"/>
              <a:buFont typeface="Arial"/>
              <a:buNone/>
            </a:pPr>
            <a:endParaRPr dirty="0"/>
          </a:p>
        </p:txBody>
      </p:sp>
      <p:sp>
        <p:nvSpPr>
          <p:cNvPr id="1094" name="Google Shape;1094;p8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24</a:t>
            </a:fld>
            <a:endParaRPr dirty="0">
              <a:solidFill>
                <a:srgbClr val="000000"/>
              </a:solidFill>
            </a:endParaRPr>
          </a:p>
        </p:txBody>
      </p:sp>
    </p:spTree>
    <p:extLst>
      <p:ext uri="{BB962C8B-B14F-4D97-AF65-F5344CB8AC3E}">
        <p14:creationId xmlns:p14="http://schemas.microsoft.com/office/powerpoint/2010/main" val="27739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3: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5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Calibri" panose="020F0502020204030204" pitchFamily="34" charset="0"/>
                <a:cs typeface="Arial" panose="020B0604020202020204" pitchFamily="34" charset="0"/>
              </a:rPr>
              <a:t>Slide 25</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Calibri" panose="020F050202020403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Call participants’ attention to the slide</a:t>
            </a:r>
            <a:r>
              <a:rPr lang="en-US" sz="1200" i="1"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“Prior to starting your annual self-assessment, the director and management team should review and summarize program data to help set a direction for process. Asking important questions is critical in this pre-assessment stage. For instance, you may want to focus on the effectiveness of your professional development system and your family engagement activities in promoting school readiness. Or you may want to reflect on the effectiveness of your coordinated approaches to service delivery regarding particular populations of children, such as children who are dual language learners. Or, you might also ask, “Are our services culturally and linguistically responsive?”</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When your direction and focus have been established, pull together all the pertinent data and organize it in easy-to-digest ways. This is important. Your data needs to be presented in an appealing and understandable format so your team isn’t intimidated by it. You want them to be able to dive right in and begin analyzing.”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749" name="Google Shape;749;p5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25</a:t>
            </a:fld>
            <a:endParaRPr dirty="0">
              <a:solidFill>
                <a:srgbClr val="000000"/>
              </a:solidFill>
            </a:endParaRPr>
          </a:p>
        </p:txBody>
      </p:sp>
    </p:spTree>
    <p:extLst>
      <p:ext uri="{BB962C8B-B14F-4D97-AF65-F5344CB8AC3E}">
        <p14:creationId xmlns:p14="http://schemas.microsoft.com/office/powerpoint/2010/main" val="2513979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3: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5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26</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Call participants’ attention to the slide.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“Ongoing monitoring answers the question, ‘Are we doing things right?’ Self-assessment answers the questions, ‘Are we doing the right things?’ and ‘Did we do what we said we were going to do?’”</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1400"/>
              </a:spcBef>
              <a:spcAft>
                <a:spcPts val="140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cs typeface="Arial" panose="020B0604020202020204" pitchFamily="34" charset="0"/>
              </a:rPr>
              <a:t>“The self-assessment process is an opportunity to look at: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What</a:t>
            </a:r>
            <a:r>
              <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rPr>
              <a:t> </a:t>
            </a: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 things your program has done well</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How you can serve children and families better</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How you can be more responsive to the community’s needs</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How you can improve working conditions and staff performance”</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“It’s also an opportunity to look at program strengths and consider adjustments and innovations. The emphasis is on performance as opposed to compliance.”</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749" name="Google Shape;749;p5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26</a:t>
            </a:fld>
            <a:endParaRPr dirty="0">
              <a:solidFill>
                <a:srgbClr val="000000"/>
              </a:solidFill>
            </a:endParaRPr>
          </a:p>
        </p:txBody>
      </p:sp>
    </p:spTree>
    <p:extLst>
      <p:ext uri="{BB962C8B-B14F-4D97-AF65-F5344CB8AC3E}">
        <p14:creationId xmlns:p14="http://schemas.microsoft.com/office/powerpoint/2010/main" val="2487394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54: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p5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27</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This slide is animated. First deliver the mini-lecture below, then follow the instructions for selecting the grid tiles to reveal one block at a time.</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“When programs have a lot of topics they’d like to consider during self-assessment, creating a grid like this one can be helpful. Remember, it’s all about getting away from small details and into big-picture thinking.”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Proceed from the lower left corner of the grid up the left column, selecting one block at a time. Walk through the first column with participants, then, in the remaining two columns, only reveal each block after participants have guessed what question they might form for the self-assessment team.</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761" name="Google Shape;761;p5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27</a:t>
            </a:fld>
            <a:endParaRPr dirty="0"/>
          </a:p>
        </p:txBody>
      </p:sp>
    </p:spTree>
    <p:extLst>
      <p:ext uri="{BB962C8B-B14F-4D97-AF65-F5344CB8AC3E}">
        <p14:creationId xmlns:p14="http://schemas.microsoft.com/office/powerpoint/2010/main" val="2024861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56: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56: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28</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Direct participants’ attention to the slide.</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“The following questions will help leaders decide whether any particular issue warrants the intense focus of the self-assessment process. They should ask if the topic:</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Relates to a bigger theme</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Is systemic (i.e., affects the program as a whole)</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Is urgent and wasn’t resolved through ongoing monitoring </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Relates to the program’s goals </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Would benefit from a fresh perspective </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Affects the program’s ability to produce the best outcomes for families and children </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Represents a strength that could be applied in other areas </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Involves health, safety, or school readiness”</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p:txBody>
      </p:sp>
      <p:sp>
        <p:nvSpPr>
          <p:cNvPr id="802" name="Google Shape;802;p56: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28</a:t>
            </a:fld>
            <a:endParaRPr dirty="0"/>
          </a:p>
        </p:txBody>
      </p:sp>
    </p:spTree>
    <p:extLst>
      <p:ext uri="{BB962C8B-B14F-4D97-AF65-F5344CB8AC3E}">
        <p14:creationId xmlns:p14="http://schemas.microsoft.com/office/powerpoint/2010/main" val="3614280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57: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11" name="Google Shape;811;p5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29</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600"/>
              </a:spcAft>
            </a:pPr>
            <a:r>
              <a:rPr lang="en-US" sz="1200" dirty="0">
                <a:effectLst/>
                <a:latin typeface="Arial" panose="020B0604020202020204" pitchFamily="34" charset="0"/>
                <a:ea typeface="Arial" panose="020B0604020202020204" pitchFamily="34" charset="0"/>
                <a:cs typeface="Arial" panose="020B0604020202020204" pitchFamily="34" charset="0"/>
              </a:rPr>
              <a:t>Participants may work individually or with their tablemates to answer the questions you’ll be reading from the slide.</a:t>
            </a:r>
            <a:b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br>
            <a:b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b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“I’m going to read each statement on the slide. Ask yourself if the issue should be the topic of a self-assessment. After you’ve responded, we’ll review the correct answer.</a:t>
            </a:r>
          </a:p>
          <a:p>
            <a:pPr marL="0" marR="0">
              <a:lnSpc>
                <a:spcPct val="115000"/>
              </a:lnSpc>
              <a:spcBef>
                <a:spcPts val="0"/>
              </a:spcBef>
              <a:spcAft>
                <a:spcPts val="600"/>
              </a:spcAft>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228600">
              <a:lnSpc>
                <a:spcPct val="115000"/>
              </a:lnSpc>
              <a:spcBef>
                <a:spcPts val="0"/>
              </a:spcBef>
              <a:spcAft>
                <a:spcPts val="600"/>
              </a:spcAft>
              <a:buClr>
                <a:srgbClr val="244061"/>
              </a:buClr>
              <a:buFont typeface="+mj-lt"/>
              <a:buAutoNum type="arabicPeriod"/>
            </a:pPr>
            <a:r>
              <a:rPr lang="en-US" sz="1200" dirty="0">
                <a:effectLst/>
                <a:latin typeface="Arial" panose="020B0604020202020204" pitchFamily="34" charset="0"/>
                <a:ea typeface="Arial" panose="020B0604020202020204" pitchFamily="34" charset="0"/>
                <a:cs typeface="Arial" panose="020B0604020202020204" pitchFamily="34" charset="0"/>
              </a:rPr>
              <a:t> “Classroom Assessment Scoring System (CLASS</a:t>
            </a:r>
            <a:r>
              <a:rPr lang="en-US" sz="1200" baseline="30000" dirty="0">
                <a:effectLst/>
                <a:latin typeface="Arial" panose="020B0604020202020204" pitchFamily="34" charset="0"/>
                <a:ea typeface="Arial" panose="020B0604020202020204" pitchFamily="34" charset="0"/>
                <a:cs typeface="Arial" panose="020B0604020202020204" pitchFamily="34" charset="0"/>
              </a:rPr>
              <a:t>®</a:t>
            </a:r>
            <a:r>
              <a:rPr lang="en-US" sz="1200" dirty="0">
                <a:effectLst/>
                <a:latin typeface="Arial" panose="020B0604020202020204" pitchFamily="34" charset="0"/>
                <a:ea typeface="Arial" panose="020B0604020202020204" pitchFamily="34" charset="0"/>
                <a:cs typeface="Arial" panose="020B0604020202020204" pitchFamily="34" charset="0"/>
              </a:rPr>
              <a:t>) scores are lower than they have been in the last two years. How many of you think this issue should be considered in the self-assessment?”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914400" marR="0" indent="-228600">
              <a:lnSpc>
                <a:spcPct val="115000"/>
              </a:lnSpc>
              <a:spcBef>
                <a:spcPts val="0"/>
              </a:spcBef>
              <a:spcAft>
                <a:spcPts val="600"/>
              </a:spcAft>
            </a:pPr>
            <a:r>
              <a:rPr lang="en-US" sz="1200" dirty="0">
                <a:effectLst/>
                <a:latin typeface="Arial" panose="020B0604020202020204" pitchFamily="34" charset="0"/>
                <a:ea typeface="Arial" panose="020B0604020202020204" pitchFamily="34" charset="0"/>
                <a:cs typeface="Arial" panose="020B0604020202020204" pitchFamily="34" charset="0"/>
              </a:rPr>
              <a:t>	Wait for a show of hands.</a:t>
            </a:r>
          </a:p>
          <a:p>
            <a:pPr marL="914400" marR="0" indent="-228600">
              <a:lnSpc>
                <a:spcPct val="115000"/>
              </a:lnSpc>
              <a:spcBef>
                <a:spcPts val="0"/>
              </a:spcBef>
              <a:spcAft>
                <a:spcPts val="600"/>
              </a:spcAft>
            </a:pPr>
            <a:r>
              <a:rPr lang="en-US" sz="1100" b="0" dirty="0">
                <a:solidFill>
                  <a:schemeClr val="dk1"/>
                </a:solidFill>
                <a:effectLst/>
                <a:latin typeface="Arial" panose="020B0604020202020204" pitchFamily="34" charset="0"/>
                <a:ea typeface="Arial" panose="020B0604020202020204" pitchFamily="34" charset="0"/>
                <a:cs typeface="Arial" panose="020B0604020202020204" pitchFamily="34" charset="0"/>
              </a:rPr>
              <a:t>	</a:t>
            </a: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cs typeface="Arial" panose="020B0604020202020204" pitchFamily="34" charset="0"/>
              </a:rPr>
              <a:t>“The answer is yes, this data could be a topic for the  self-assessment. It may be necessary to look at additional data to help determine what factors may be contributing to the declining scores. Could they be related to budget cuts, staffing, facilities issues, or community health or mental health issues?” </a:t>
            </a:r>
          </a:p>
          <a:p>
            <a:pPr marL="914400" marR="0" indent="-228600">
              <a:lnSpc>
                <a:spcPct val="115000"/>
              </a:lnSpc>
              <a:spcBef>
                <a:spcPts val="0"/>
              </a:spcBef>
              <a:spcAft>
                <a:spcPts val="600"/>
              </a:spcAft>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228600">
              <a:lnSpc>
                <a:spcPct val="115000"/>
              </a:lnSpc>
              <a:spcBef>
                <a:spcPts val="0"/>
              </a:spcBef>
              <a:spcAft>
                <a:spcPts val="600"/>
              </a:spcAft>
              <a:buClr>
                <a:srgbClr val="244061"/>
              </a:buClr>
              <a:buFont typeface="+mj-lt"/>
              <a:buAutoNum type="arabicPeriod" startAt="2"/>
            </a:pPr>
            <a:r>
              <a:rPr lang="en-US" sz="1200" dirty="0">
                <a:effectLst/>
                <a:latin typeface="Arial" panose="020B0604020202020204" pitchFamily="34" charset="0"/>
                <a:ea typeface="Arial" panose="020B0604020202020204" pitchFamily="34" charset="0"/>
                <a:cs typeface="Arial" panose="020B0604020202020204" pitchFamily="34" charset="0"/>
              </a:rPr>
              <a:t> “A classroom did not get their developmental screenings done within the required 45 days. Does this belong in the self-assessment?”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914400" marR="0" indent="-228600">
              <a:lnSpc>
                <a:spcPct val="115000"/>
              </a:lnSpc>
              <a:spcBef>
                <a:spcPts val="0"/>
              </a:spcBef>
              <a:spcAft>
                <a:spcPts val="600"/>
              </a:spcAft>
            </a:pPr>
            <a:r>
              <a:rPr lang="en-US" sz="1200" dirty="0">
                <a:effectLst/>
                <a:latin typeface="Arial" panose="020B0604020202020204" pitchFamily="34" charset="0"/>
                <a:ea typeface="Arial" panose="020B0604020202020204" pitchFamily="34" charset="0"/>
                <a:cs typeface="Arial" panose="020B0604020202020204" pitchFamily="34" charset="0"/>
              </a:rPr>
              <a:t>	Wait for a show of hands.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914400" marR="0" indent="-228600">
              <a:lnSpc>
                <a:spcPct val="115000"/>
              </a:lnSpc>
              <a:spcBef>
                <a:spcPts val="0"/>
              </a:spcBef>
              <a:spcAft>
                <a:spcPts val="60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	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“No, this topic shouldn’t be explored in a self-assessment. Only one room was affected, not the entire program.”</a:t>
            </a:r>
          </a:p>
          <a:p>
            <a:pPr marL="914400" marR="0" indent="-228600">
              <a:lnSpc>
                <a:spcPct val="115000"/>
              </a:lnSpc>
              <a:spcBef>
                <a:spcPts val="0"/>
              </a:spcBef>
              <a:spcAft>
                <a:spcPts val="600"/>
              </a:spcAft>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228600">
              <a:lnSpc>
                <a:spcPct val="115000"/>
              </a:lnSpc>
              <a:spcBef>
                <a:spcPts val="0"/>
              </a:spcBef>
              <a:spcAft>
                <a:spcPts val="600"/>
              </a:spcAft>
              <a:buClr>
                <a:srgbClr val="244061"/>
              </a:buClr>
              <a:buFont typeface="+mj-lt"/>
              <a:buAutoNum type="arabicPeriod" startAt="3"/>
            </a:pPr>
            <a:r>
              <a:rPr lang="en-US" sz="1200" dirty="0">
                <a:effectLst/>
                <a:latin typeface="Arial" panose="020B0604020202020204" pitchFamily="34" charset="0"/>
                <a:ea typeface="Arial" panose="020B0604020202020204" pitchFamily="34" charset="0"/>
                <a:cs typeface="Arial" panose="020B0604020202020204" pitchFamily="34" charset="0"/>
              </a:rPr>
              <a:t> “A parent-child literacy series at one site had consistent high attendance and positive evaluations. How about this? Does it belong in the self-assessment?”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914400" marR="0" indent="-228600">
              <a:lnSpc>
                <a:spcPct val="115000"/>
              </a:lnSpc>
              <a:spcBef>
                <a:spcPts val="0"/>
              </a:spcBef>
              <a:spcAft>
                <a:spcPts val="600"/>
              </a:spcAft>
            </a:pPr>
            <a:r>
              <a:rPr lang="en-US" sz="1200" dirty="0">
                <a:effectLst/>
                <a:latin typeface="Arial" panose="020B0604020202020204" pitchFamily="34" charset="0"/>
                <a:ea typeface="Arial" panose="020B0604020202020204" pitchFamily="34" charset="0"/>
                <a:cs typeface="Arial" panose="020B0604020202020204" pitchFamily="34" charset="0"/>
              </a:rPr>
              <a:t>	Wait for a show of hands.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914400" marR="0" indent="-228600">
              <a:lnSpc>
                <a:spcPct val="115000"/>
              </a:lnSpc>
              <a:spcBef>
                <a:spcPts val="0"/>
              </a:spcBef>
              <a:spcAft>
                <a:spcPts val="60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	Say to Participants:</a:t>
            </a:r>
            <a:r>
              <a:rPr lang="en-US" sz="1200" b="1" dirty="0">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“Yes. This is an example of success, and it should go into the self-assessment. The strategies used here could be used in another program area or for other activities.” </a:t>
            </a:r>
          </a:p>
          <a:p>
            <a:pPr marL="914400" marR="0" indent="-228600">
              <a:lnSpc>
                <a:spcPct val="115000"/>
              </a:lnSpc>
              <a:spcBef>
                <a:spcPts val="0"/>
              </a:spcBef>
              <a:spcAft>
                <a:spcPts val="600"/>
              </a:spcAft>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228600">
              <a:lnSpc>
                <a:spcPct val="115000"/>
              </a:lnSpc>
              <a:spcBef>
                <a:spcPts val="0"/>
              </a:spcBef>
              <a:spcAft>
                <a:spcPts val="600"/>
              </a:spcAft>
              <a:buClr>
                <a:srgbClr val="244061"/>
              </a:buClr>
              <a:buFont typeface="+mj-lt"/>
              <a:buAutoNum type="arabicPeriod" startAt="4"/>
            </a:pPr>
            <a:r>
              <a:rPr lang="en-US" sz="1200" dirty="0">
                <a:effectLst/>
                <a:latin typeface="Arial" panose="020B0604020202020204" pitchFamily="34" charset="0"/>
                <a:ea typeface="Arial" panose="020B0604020202020204" pitchFamily="34" charset="0"/>
                <a:cs typeface="Arial" panose="020B0604020202020204" pitchFamily="34" charset="0"/>
              </a:rPr>
              <a:t> “A classroom checklist indicated a shortage of outlet covers in one of the classrooms. Does this get considered in the self-assessment?”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914400" marR="0" indent="-228600">
              <a:lnSpc>
                <a:spcPct val="115000"/>
              </a:lnSpc>
              <a:spcBef>
                <a:spcPts val="0"/>
              </a:spcBef>
              <a:spcAft>
                <a:spcPts val="600"/>
              </a:spcAft>
            </a:pPr>
            <a:r>
              <a:rPr lang="en-US" sz="1200" dirty="0">
                <a:effectLst/>
                <a:latin typeface="Arial" panose="020B0604020202020204" pitchFamily="34" charset="0"/>
                <a:ea typeface="Arial" panose="020B0604020202020204" pitchFamily="34" charset="0"/>
                <a:cs typeface="Arial" panose="020B0604020202020204" pitchFamily="34" charset="0"/>
              </a:rPr>
              <a:t>	Wait for a show of hands.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914400" marR="0" indent="-228600">
              <a:lnSpc>
                <a:spcPct val="115000"/>
              </a:lnSpc>
              <a:spcBef>
                <a:spcPts val="0"/>
              </a:spcBef>
              <a:spcAft>
                <a:spcPts val="60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	Say to Participants: </a:t>
            </a:r>
            <a:r>
              <a:rPr lang="en-US" sz="1200" dirty="0">
                <a:effectLst/>
                <a:latin typeface="Arial" panose="020B0604020202020204" pitchFamily="34" charset="0"/>
                <a:ea typeface="Arial" panose="020B0604020202020204" pitchFamily="34" charset="0"/>
                <a:cs typeface="Arial" panose="020B0604020202020204" pitchFamily="34" charset="0"/>
              </a:rPr>
              <a:t>“The answer is no, this shouldn’t be a topic for the self-assessment. This problem appeared in only one classroom. Even though the problem must be corrected immediately, it isn’t classified as systemic unless it becomes a repeat offense.”</a:t>
            </a:r>
          </a:p>
          <a:p>
            <a:pPr marL="914400" marR="0" indent="-228600">
              <a:lnSpc>
                <a:spcPct val="115000"/>
              </a:lnSpc>
              <a:spcBef>
                <a:spcPts val="0"/>
              </a:spcBef>
              <a:spcAft>
                <a:spcPts val="600"/>
              </a:spcAft>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228600">
              <a:lnSpc>
                <a:spcPct val="115000"/>
              </a:lnSpc>
              <a:spcBef>
                <a:spcPts val="0"/>
              </a:spcBef>
              <a:spcAft>
                <a:spcPts val="600"/>
              </a:spcAft>
              <a:buClr>
                <a:srgbClr val="244061"/>
              </a:buClr>
              <a:buFont typeface="+mj-lt"/>
              <a:buAutoNum type="arabicPeriod" startAt="5"/>
            </a:pPr>
            <a:r>
              <a:rPr lang="en-US" sz="1200" dirty="0">
                <a:effectLst/>
                <a:latin typeface="Arial" panose="020B0604020202020204" pitchFamily="34" charset="0"/>
                <a:ea typeface="Arial" panose="020B0604020202020204" pitchFamily="34" charset="0"/>
                <a:cs typeface="Arial" panose="020B0604020202020204" pitchFamily="34" charset="0"/>
              </a:rPr>
              <a:t> “Teacher turnover has made it difficult to adequately staff classrooms. How many of you think this goes in the self-assessment?”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914400" marR="0" indent="-228600">
              <a:lnSpc>
                <a:spcPct val="115000"/>
              </a:lnSpc>
              <a:spcBef>
                <a:spcPts val="0"/>
              </a:spcBef>
              <a:spcAft>
                <a:spcPts val="600"/>
              </a:spcAft>
            </a:pPr>
            <a:r>
              <a:rPr lang="en-US" sz="1200" dirty="0">
                <a:effectLst/>
                <a:latin typeface="Arial" panose="020B0604020202020204" pitchFamily="34" charset="0"/>
                <a:ea typeface="Arial" panose="020B0604020202020204" pitchFamily="34" charset="0"/>
                <a:cs typeface="Arial" panose="020B0604020202020204" pitchFamily="34" charset="0"/>
              </a:rPr>
              <a:t>	Wait for a show of hands.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914400" marR="0" indent="-228600">
              <a:lnSpc>
                <a:spcPct val="115000"/>
              </a:lnSpc>
              <a:spcBef>
                <a:spcPts val="0"/>
              </a:spcBef>
              <a:spcAft>
                <a:spcPts val="60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	Say to Participants: </a:t>
            </a:r>
            <a:r>
              <a:rPr lang="en-US" sz="1200" dirty="0">
                <a:effectLst/>
                <a:latin typeface="Arial" panose="020B0604020202020204" pitchFamily="34" charset="0"/>
                <a:ea typeface="Arial" panose="020B0604020202020204" pitchFamily="34" charset="0"/>
                <a:cs typeface="Arial" panose="020B0604020202020204" pitchFamily="34" charset="0"/>
              </a:rPr>
              <a:t>“The answer is yes, this should be a topic of your self-assessment. This is a larger issue that can have consequences across several systems.”</a:t>
            </a:r>
          </a:p>
          <a:p>
            <a:pPr marL="914400" marR="0" indent="-228600">
              <a:lnSpc>
                <a:spcPct val="115000"/>
              </a:lnSpc>
              <a:spcBef>
                <a:spcPts val="0"/>
              </a:spcBef>
              <a:spcAft>
                <a:spcPts val="600"/>
              </a:spcAft>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228600">
              <a:lnSpc>
                <a:spcPct val="115000"/>
              </a:lnSpc>
              <a:spcBef>
                <a:spcPts val="0"/>
              </a:spcBef>
              <a:spcAft>
                <a:spcPts val="600"/>
              </a:spcAft>
              <a:buClr>
                <a:srgbClr val="244061"/>
              </a:buClr>
              <a:buFont typeface="+mj-lt"/>
              <a:buAutoNum type="arabicPeriod" startAt="6"/>
            </a:pPr>
            <a:r>
              <a:rPr lang="en-US" sz="1200" dirty="0">
                <a:effectLst/>
                <a:latin typeface="Arial" panose="020B0604020202020204" pitchFamily="34" charset="0"/>
                <a:ea typeface="Arial" panose="020B0604020202020204" pitchFamily="34" charset="0"/>
                <a:cs typeface="Arial" panose="020B0604020202020204" pitchFamily="34" charset="0"/>
              </a:rPr>
              <a:t> “A recent licensing visit identified several facility issues. Does this go into the self-assessment?”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914400" marR="0" indent="-228600">
              <a:lnSpc>
                <a:spcPct val="115000"/>
              </a:lnSpc>
              <a:spcBef>
                <a:spcPts val="0"/>
              </a:spcBef>
              <a:spcAft>
                <a:spcPts val="600"/>
              </a:spcAft>
            </a:pPr>
            <a:r>
              <a:rPr lang="en-US" sz="1200" dirty="0">
                <a:effectLst/>
                <a:latin typeface="Arial" panose="020B0604020202020204" pitchFamily="34" charset="0"/>
                <a:ea typeface="Arial" panose="020B0604020202020204" pitchFamily="34" charset="0"/>
                <a:cs typeface="Arial" panose="020B0604020202020204" pitchFamily="34" charset="0"/>
              </a:rPr>
              <a:t>	Wait for a show of hands.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914400" marR="0" indent="-22860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	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“This should probably be a topic for your self-assessment. These issues may have been identified by the staff before the licensing visit. If so, there was no follow-up on environmental health and safety issues, which itself suggests the issue needs attention.”</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Remind participants that the HSPPS require programs to use data to evaluate progress toward meeting program goals, and to assess the effectiveness of professional development and family engagement systems in promoting school readiness. </a:t>
            </a:r>
            <a:endParaRPr dirty="0">
              <a:latin typeface="Arial" panose="020B0604020202020204" pitchFamily="34" charset="0"/>
              <a:cs typeface="Arial" panose="020B0604020202020204" pitchFamily="34" charset="0"/>
            </a:endParaRPr>
          </a:p>
          <a:p>
            <a:pPr marL="921807" lvl="2" indent="0" algn="l" rtl="0">
              <a:spcBef>
                <a:spcPts val="0"/>
              </a:spcBef>
              <a:spcAft>
                <a:spcPts val="0"/>
              </a:spcAft>
              <a:buNone/>
            </a:pPr>
            <a:endParaRPr dirty="0"/>
          </a:p>
          <a:p>
            <a:pPr marL="921807" lvl="2" indent="0" algn="l" rtl="0">
              <a:spcBef>
                <a:spcPts val="0"/>
              </a:spcBef>
              <a:spcAft>
                <a:spcPts val="0"/>
              </a:spcAft>
              <a:buNone/>
            </a:pPr>
            <a:endParaRPr dirty="0"/>
          </a:p>
        </p:txBody>
      </p:sp>
      <p:sp>
        <p:nvSpPr>
          <p:cNvPr id="812" name="Google Shape;812;p5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29</a:t>
            </a:fld>
            <a:endParaRPr dirty="0">
              <a:solidFill>
                <a:srgbClr val="000000"/>
              </a:solidFill>
            </a:endParaRPr>
          </a:p>
        </p:txBody>
      </p:sp>
    </p:spTree>
    <p:extLst>
      <p:ext uri="{BB962C8B-B14F-4D97-AF65-F5344CB8AC3E}">
        <p14:creationId xmlns:p14="http://schemas.microsoft.com/office/powerpoint/2010/main" val="3107489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1077" y="4430152"/>
            <a:ext cx="5608320" cy="4183380"/>
          </a:xfrm>
        </p:spPr>
        <p:txBody>
          <a:bodyPr/>
          <a:lstStyle/>
          <a:p>
            <a:pPr marL="0" indent="0"/>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Slide 3 </a:t>
            </a:r>
            <a:endParaRPr lang="en-US" dirty="0">
              <a:effectLst/>
              <a:latin typeface="Arial" panose="020B0604020202020204" pitchFamily="34" charset="0"/>
              <a:cs typeface="Arial" panose="020B0604020202020204" pitchFamily="34" charset="0"/>
            </a:endParaRPr>
          </a:p>
          <a:p>
            <a:pPr marL="0" indent="0"/>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Facilitator Notes</a:t>
            </a:r>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Distribute the Head Start A to Z Guiding Principles handout. Note that for this session, we will focus on Guiding Principle 3: Sound decision-making is driven by quality data. </a:t>
            </a:r>
            <a:endParaRPr lang="en-US" dirty="0">
              <a:effectLst/>
              <a:latin typeface="Arial" panose="020B0604020202020204" pitchFamily="34" charset="0"/>
              <a:cs typeface="Arial" panose="020B0604020202020204" pitchFamily="34" charset="0"/>
            </a:endParaRPr>
          </a:p>
          <a:p>
            <a:pPr marL="0" indent="0"/>
            <a:endPar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Say to Participants: </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“Head Start A to Z, 2.0, is based on six guiding principles. These guiding principles are foundational to the design of the modules and have been aligned with the HSPPS.” </a:t>
            </a:r>
          </a:p>
          <a:p>
            <a:pPr marL="0" indent="0"/>
            <a:endPar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“Head Start directors and managers come from all walks of life with a wealth of employment experiences. However, we all share a commitment to a comprehensive, high-quality early childhood experience. We recognize that, to promote school readiness and be responsive to the needs of our communities, we must engage in ongoing professional development. Head Start A to Z, 2.0, was created to support professional growth and development for the Head Start leaders.”</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Guide the participants to the Head Start A to Z Guiding Principles handout. Review the six principles below. You may paraphrase or slightly summarize.</a:t>
            </a:r>
          </a:p>
          <a:p>
            <a:pPr lvl="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1.	Successful programs are learning organizations.</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Head Start is a dynamic organization with high expectations, values, and traditions. Programs are constantly responding to changing community needs and evolving best practices. To cultivate a learning organization that thrives in this environment, program leaders must support all staff in becoming life-long learners who embrace challenges as opportunities for collective problem-solving and innovation. </a:t>
            </a:r>
          </a:p>
          <a:p>
            <a:pPr lvl="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2.	The effective delivery of services grows out of strong systems.</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Program leaders must regularly refine their program’s management and fiscal systems. To target community needs and deliver comprehensive services, leaders need to understand systems thinking and view their program through a systems lens. They also need to recognize the relationship between systems, services, and child and family outcomes.</a:t>
            </a:r>
          </a:p>
          <a:p>
            <a:pPr lvl="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3.	Sound decision-making is informed by quality data.</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Used in planning, evaluating, and communicating information, quality data is integral to cultivating a culture of continuous quality improvement. To this end, it is critical for leaders to establish efficient processes for collecting, aggregating, analyzing, and synthesizing data. This involves training teachers, home visitors, family advocates, health services workers, and other staff how to integrate data management into their day-to-day work.</a:t>
            </a:r>
          </a:p>
          <a:p>
            <a:pPr lvl="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4.	Relationship-building is at the heart of transformational leadership</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Robust Head Start communities build on authentic relationships between all of their stakeholders, from children, families, staff, and managers to governing bodies, Tribal Councils, and Policy Councils. To cultivate these communities, leaders need to communicate effectively, empower others, foster team-building, and nurture collaboration.</a:t>
            </a:r>
          </a:p>
          <a:p>
            <a:pPr lvl="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5.	School readiness for all is our driving goal. </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Head Start leaders play an integral</a:t>
            </a:r>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role in</a:t>
            </a:r>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conceiving and promoting an inclusive vision of school readiness. To support children with diverse abilities and backgrounds to develop the skills, knowledge, and attitudes needed to be successful in school, effective leaders must stay informed on developments in early childhood education. They also must actively collaborate with parents, staff, governing bodies, local education agencies, and community partners in embedding these best practices into services and programming.</a:t>
            </a:r>
          </a:p>
          <a:p>
            <a:pPr lvl="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6.	Culturally and linguistically diverse organizations rely on intentional, specific, and coordinated approaches. </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To ensure the full and effective participation of dual language learners and their families, Head Start leaders must coordinate program-wide plans that involve all service areas and multiple staff. This includes staying connected to the communities served, implementing targeted strategies, and articulating how programs and services address specific linguistic and cultural needs.</a:t>
            </a:r>
          </a:p>
          <a:p>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Say to Participants: </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“In addition to anchoring the content in Head Start A to Z, 2.0, you will revisit these guiding principles in all of the trainings offered by PMFO.”</a:t>
            </a:r>
          </a:p>
        </p:txBody>
      </p:sp>
      <p:sp>
        <p:nvSpPr>
          <p:cNvPr id="4" name="Slide Number Placeholder 3"/>
          <p:cNvSpPr>
            <a:spLocks noGrp="1"/>
          </p:cNvSpPr>
          <p:nvPr>
            <p:ph type="sldNum" sz="quarter" idx="10"/>
          </p:nvPr>
        </p:nvSpPr>
        <p:spPr/>
        <p:txBody>
          <a:bodyPr/>
          <a:lstStyle/>
          <a:p>
            <a:fld id="{DE849C0E-547D-4C62-B1CF-488EF789ABD3}" type="slidenum">
              <a:rPr lang="en-US" smtClean="0"/>
              <a:t>3</a:t>
            </a:fld>
            <a:endParaRPr lang="en-US" dirty="0"/>
          </a:p>
        </p:txBody>
      </p:sp>
    </p:spTree>
    <p:extLst>
      <p:ext uri="{BB962C8B-B14F-4D97-AF65-F5344CB8AC3E}">
        <p14:creationId xmlns:p14="http://schemas.microsoft.com/office/powerpoint/2010/main" val="2731443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58: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18" name="Google Shape;818;p58: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30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Distribute the Ongoing Monitoring Summary Form handout.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“Take a look at the Ongoing Monitoring Summary Form on your table. There’s no requirement that you use this, but it’s a helpful tool. It can make it easier to summarize data and decide what your priorities should be in the self-assessment. It’s also an easy way to share data with your self-assessment team. One way to use the form is to complete it every quarter, and then roll the four quarterly forms into an annual summary. This summary will help you identify areas of strength and concern. These are the issues that may need further evaluation by the self-assessment team.”</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endParaRPr dirty="0"/>
          </a:p>
        </p:txBody>
      </p:sp>
      <p:sp>
        <p:nvSpPr>
          <p:cNvPr id="819" name="Google Shape;819;p58: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30</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4874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58: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18" name="Google Shape;818;p58: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31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Distribute the Progress on Goals and Objectives 1 and 2 handouts.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cs typeface="Arial" panose="020B0604020202020204" pitchFamily="34" charset="0"/>
              </a:rPr>
              <a:t>“During the annual self-assessment, you also need to evaluate progress toward the goals and objectives you have been tracking during the program year. Here are two more tools that you can take back to your program. They capture similar information but in slightly different ways; you can use either one, depending on your needs and preferences. Note that the forms are aligned with grant application narrative requirements, so you can capture the information you will need for that process at the same time. If you prefer, you can download these tools and fill them out electronically, since they come in a fillable PDF version.”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819" name="Google Shape;819;p58: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31</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1509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32</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Begin Phase 1 of the self-assessment process by directing participants’ attention to the slide.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“Now we’re going to look at each of the five phases in depth. In Phase 1 of self-assessment, the leadership team develops the plan for what the self-assessment will look like and determines who they want to invite to participate. In addition to the director and managers, the team should include Policy Council and governing body or Tribal Council representatives, community partners, and parents of enrolled children. You will need to seek approval of the plan from the Policy Council and governing body or Tribal Council.”</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“Who would you want to have on your self-assessment team? Think about the topics you might have identified for your self-assessment and who you might invite based on those topics.”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Invite participants to share their thoughts.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32</a:t>
            </a:fld>
            <a:endParaRPr dirty="0">
              <a:solidFill>
                <a:srgbClr val="000000"/>
              </a:solidFill>
            </a:endParaRPr>
          </a:p>
        </p:txBody>
      </p:sp>
    </p:spTree>
    <p:extLst>
      <p:ext uri="{BB962C8B-B14F-4D97-AF65-F5344CB8AC3E}">
        <p14:creationId xmlns:p14="http://schemas.microsoft.com/office/powerpoint/2010/main" val="2645785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33</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Continue discussing Phase 1 of the self-assessment process.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“Programs should put their self-assessment plans in writing. That’s going to help you share the plan and stay on task.”</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cs typeface="Arial" panose="020B0604020202020204" pitchFamily="34" charset="0"/>
              </a:rPr>
              <a:t>“In developing a self-assessment plan, you’ll need to:</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Create a timeline for how you will move through the phases of self-assessment</a:t>
            </a:r>
            <a:r>
              <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rPr>
              <a:t>. </a:t>
            </a: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Though there may not be a distinct beginning and end to each phase, it is important to establish realistic timelines to help the process move efficiently.</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Highlight what data you will want to bring to the forefront based on the priorities you established earlier in the ‘pre’ phase.</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Summarize data in accurate, complete, and easy-to-digest ways to help the team finalize the areas of focus</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Determine if subgroups will be needed on the self-assessment team</a:t>
            </a:r>
            <a:r>
              <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rPr>
              <a:t>. </a:t>
            </a: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As you start inviting community members and staff to be a part of the team, include those with special expertise to help with your areas of focus.</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Create an elevator speech</a:t>
            </a:r>
            <a:r>
              <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rPr>
              <a:t>. </a:t>
            </a: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This will be a concise and appealing description of the process, and you’ll need it to recruit team members. We’re going to do an elevator speech exercise in a few minutes.</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Everyone who is recruiting team members needs to be clear and consistent in their message</a:t>
            </a:r>
            <a:r>
              <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rPr>
              <a:t>. </a:t>
            </a:r>
            <a:r>
              <a:rPr lang="en-US" sz="1200" b="0" i="0" u="none" strike="noStrike" cap="none" dirty="0">
                <a:solidFill>
                  <a:schemeClr val="dk1"/>
                </a:solidFill>
                <a:effectLst/>
                <a:latin typeface="Arial" panose="020B0604020202020204" pitchFamily="34" charset="0"/>
                <a:ea typeface="Arial" panose="020B0604020202020204" pitchFamily="34" charset="0"/>
                <a:cs typeface="Arial" panose="020B0604020202020204" pitchFamily="34" charset="0"/>
                <a:sym typeface="Calibri"/>
              </a:rPr>
              <a:t>That means everyone should know the elevator speech and be comfortable delivering it on the spot.”</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22860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b="1" dirty="0"/>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33</a:t>
            </a:fld>
            <a:endParaRPr dirty="0">
              <a:solidFill>
                <a:srgbClr val="000000"/>
              </a:solidFill>
            </a:endParaRPr>
          </a:p>
        </p:txBody>
      </p:sp>
    </p:spTree>
    <p:extLst>
      <p:ext uri="{BB962C8B-B14F-4D97-AF65-F5344CB8AC3E}">
        <p14:creationId xmlns:p14="http://schemas.microsoft.com/office/powerpoint/2010/main" val="1405307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Calibri" panose="020F0502020204030204" pitchFamily="34" charset="0"/>
                <a:cs typeface="Arial" panose="020B0604020202020204" pitchFamily="34" charset="0"/>
              </a:rPr>
              <a:t>Slide 34</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Calibri" panose="020F0502020204030204" pitchFamily="34" charset="0"/>
                <a:cs typeface="Arial" panose="020B0604020202020204" pitchFamily="34" charset="0"/>
              </a:rPr>
              <a:t>Facilitators Notes: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Continue with your discussion of Phase 1.</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Calibri" panose="020F050202020403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Calibri" panose="020F0502020204030204" pitchFamily="34" charset="0"/>
                <a:cs typeface="Arial" panose="020B0604020202020204" pitchFamily="34" charset="0"/>
              </a:rPr>
              <a:t> </a:t>
            </a:r>
            <a:r>
              <a:rPr lang="en-US" sz="1200" dirty="0">
                <a:effectLst/>
                <a:latin typeface="Arial" panose="020B0604020202020204" pitchFamily="34" charset="0"/>
                <a:ea typeface="Calibri" panose="020F0502020204030204" pitchFamily="34" charset="0"/>
                <a:cs typeface="Arial" panose="020B0604020202020204" pitchFamily="34" charset="0"/>
              </a:rPr>
              <a:t>“In order to create a project timeline, leaders need to structure the process.</a:t>
            </a:r>
            <a:r>
              <a:rPr lang="en-US" sz="1200" dirty="0">
                <a:effectLst/>
                <a:latin typeface="Arial" panose="020B0604020202020204" pitchFamily="34" charset="0"/>
                <a:ea typeface="Arial" panose="020B0604020202020204" pitchFamily="34" charset="0"/>
                <a:cs typeface="Arial" panose="020B0604020202020204" pitchFamily="34" charset="0"/>
              </a:rPr>
              <a:t>”</a:t>
            </a: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kern="12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kern="12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“Depending on their size and structure, programs may want to devote a day or more to conducting their self-assessment. Large programs or those with a large service area may need several meetings with multiple subgroups. Smaller programs may be able to accomplish the entire assessment in a day-long retreat. Email or shared file folders may be helpful in the process, making it possible for participants to receive and review materials ahead of scheduled meetings. Video conferencing can bring in people who may not otherwise be able to attend.</a:t>
            </a:r>
            <a:r>
              <a:rPr lang="en-US" sz="1200" dirty="0">
                <a:effectLst/>
                <a:latin typeface="Arial" panose="020B0604020202020204" pitchFamily="34" charset="0"/>
                <a:ea typeface="Arial" panose="020B0604020202020204" pitchFamily="34" charset="0"/>
                <a:cs typeface="Arial" panose="020B0604020202020204" pitchFamily="34" charset="0"/>
              </a:rPr>
              <a:t>”</a:t>
            </a:r>
            <a:r>
              <a:rPr lang="en-US" sz="1200" kern="12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kern="12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“One sample timeline for the process might look like this: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The whole team gets together</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Leaders explain the process, including the purpose, format, and focus areas</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Subgroups form to analyze data</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The entire team reconvenes to hear reports from subgroup leaders</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The team:</a:t>
            </a:r>
            <a:endParaRPr lang="en-US" sz="1200" b="0" i="0" u="none" strike="noStrike" cap="none"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Calibri"/>
            </a:endParaRPr>
          </a:p>
          <a:p>
            <a:pPr marL="960120" marR="0" lvl="2" indent="-228600">
              <a:lnSpc>
                <a:spcPct val="115000"/>
              </a:lnSpc>
              <a:spcBef>
                <a:spcPts val="0"/>
              </a:spcBef>
              <a:spcAft>
                <a:spcPts val="300"/>
              </a:spcAft>
              <a:buFont typeface="Courier New" panose="02070309020205020404" pitchFamily="49" charset="0"/>
              <a:buChar char="o"/>
            </a:pPr>
            <a:r>
              <a:rPr lang="en-US" sz="1200" kern="12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Defines its areas of focus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960120" marR="0" lvl="2" indent="-228600">
              <a:lnSpc>
                <a:spcPct val="115000"/>
              </a:lnSpc>
              <a:spcBef>
                <a:spcPts val="0"/>
              </a:spcBef>
              <a:spcAft>
                <a:spcPts val="300"/>
              </a:spcAft>
              <a:buFont typeface="Courier New" panose="02070309020205020404" pitchFamily="49" charset="0"/>
              <a:buChar char="o"/>
            </a:pPr>
            <a:r>
              <a:rPr lang="en-US" sz="1200" kern="12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Discusses innovative ideas and strategies for program enhancements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960120" marR="0" lvl="2" indent="-228600">
              <a:lnSpc>
                <a:spcPct val="115000"/>
              </a:lnSpc>
              <a:spcBef>
                <a:spcPts val="0"/>
              </a:spcBef>
              <a:spcAft>
                <a:spcPts val="0"/>
              </a:spcAft>
              <a:buFont typeface="Courier New" panose="02070309020205020404" pitchFamily="49" charset="0"/>
              <a:buChar char="o"/>
            </a:pPr>
            <a:r>
              <a:rPr lang="en-US" sz="1200" kern="12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Makes recommendations</a:t>
            </a:r>
            <a:r>
              <a:rPr lang="en-US" sz="1200" dirty="0">
                <a:effectLst/>
                <a:latin typeface="Arial" panose="020B0604020202020204" pitchFamily="34" charset="0"/>
                <a:ea typeface="Arial" panose="020B0604020202020204" pitchFamily="34" charset="0"/>
                <a:cs typeface="Arial" panose="020B0604020202020204" pitchFamily="34" charset="0"/>
              </a:rPr>
              <a: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kern="12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“Programs needing more time can hold additional subgroup meetings and come together at a later date to synthesize findings.”</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34</a:t>
            </a:fld>
            <a:endParaRPr dirty="0">
              <a:solidFill>
                <a:srgbClr val="000000"/>
              </a:solidFill>
            </a:endParaRPr>
          </a:p>
        </p:txBody>
      </p:sp>
    </p:spTree>
    <p:extLst>
      <p:ext uri="{BB962C8B-B14F-4D97-AF65-F5344CB8AC3E}">
        <p14:creationId xmlns:p14="http://schemas.microsoft.com/office/powerpoint/2010/main" val="1206554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35</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Continue discussing Phase 1 of the self-assessment process.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i="1"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cs typeface="Arial" panose="020B0604020202020204" pitchFamily="34" charset="0"/>
              </a:rPr>
              <a:t>“So now that we’ve given an overview of how you might want to structure the process, let’s look at recruiting your team. As we’ve said, in the self-assessment process, you delegate a big part of the analysis to an independent team. That’s why it’s crucial to invite team members who represent your community, have an interest in what you do, and have the time to devote to participation. Consider how an individual’s unique experience and expertise can strengthen your assessment team. Having a well-rounded and diverse team is essential, because the team drives the self-assessment process in terms of discussion, analysis, and final recommendations.”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7319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36</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Distribute the Elevator Speech handout and review the slide.</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cs typeface="Arial" panose="020B0604020202020204" pitchFamily="34" charset="0"/>
              </a:rPr>
              <a:t>“As we’ve said, to recruit your team, you’ll need an elevator speech—a concise and appealing description of the self-assessment process. The intent is to inspire people to be on the team and convey to them that you value their participation and input.”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“Using the handout, take 10 minutes to draft an elevator speech you could use to recruit members to your team.”</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When they have finished, ask for one or two participants to share their completed speeches.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b="1" dirty="0"/>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36</a:t>
            </a:fld>
            <a:endParaRPr dirty="0">
              <a:solidFill>
                <a:srgbClr val="000000"/>
              </a:solidFill>
            </a:endParaRPr>
          </a:p>
        </p:txBody>
      </p:sp>
    </p:spTree>
    <p:extLst>
      <p:ext uri="{BB962C8B-B14F-4D97-AF65-F5344CB8AC3E}">
        <p14:creationId xmlns:p14="http://schemas.microsoft.com/office/powerpoint/2010/main" val="4058754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spcBef>
                <a:spcPts val="1400"/>
              </a:spcBef>
              <a:spcAft>
                <a:spcPts val="140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37</a:t>
            </a:r>
            <a:endParaRPr lang="en-US" dirty="0">
              <a:effectLst/>
              <a:latin typeface="Arial" panose="020B0604020202020204" pitchFamily="34" charset="0"/>
              <a:cs typeface="Arial" panose="020B0604020202020204" pitchFamily="34" charset="0"/>
            </a:endParaRPr>
          </a:p>
          <a:p>
            <a:pPr marL="0" marR="0">
              <a:spcBef>
                <a:spcPts val="1400"/>
              </a:spcBef>
              <a:spcAft>
                <a:spcPts val="140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marR="0">
              <a:spcBef>
                <a:spcPts val="1400"/>
              </a:spcBef>
              <a:spcAft>
                <a:spcPts val="1400"/>
              </a:spcAft>
            </a:pPr>
            <a:r>
              <a:rPr lang="en-US" sz="1200" dirty="0">
                <a:effectLst/>
                <a:latin typeface="Arial" panose="020B0604020202020204" pitchFamily="34" charset="0"/>
                <a:ea typeface="Arial" panose="020B0604020202020204" pitchFamily="34" charset="0"/>
                <a:cs typeface="Arial" panose="020B0604020202020204" pitchFamily="34" charset="0"/>
              </a:rPr>
              <a:t>Begin Phase 2 by directing participants’ attention to the slide. </a:t>
            </a:r>
            <a:endParaRPr lang="en-US" dirty="0">
              <a:effectLst/>
              <a:latin typeface="Arial" panose="020B0604020202020204" pitchFamily="34" charset="0"/>
              <a:cs typeface="Arial" panose="020B0604020202020204" pitchFamily="34" charset="0"/>
            </a:endParaRPr>
          </a:p>
          <a:p>
            <a:pPr marL="0" marR="0">
              <a:spcBef>
                <a:spcPts val="1400"/>
              </a:spcBef>
              <a:spcAft>
                <a:spcPts val="140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“In Phase 2 of the self-assessment, you are engaging your team. You’ll provide them with some information about Head Start and your particular program, orient them to the self-assessment plan, and share the data that has already been prepared in the ‘pre’ phase. This would include ongoing monitoring data, last year’s self-assessment report, outcomes data, and any other data that you want to present.”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“It is recommended that the self-assessment take place near the end of the program year, when you have complete data sets available to analyze. Ideally, as you go through the five years, you will bring data from previous years into your process in order to track changes and paint a picture of progress over time.”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cs typeface="Arial" panose="020B0604020202020204" pitchFamily="34" charset="0"/>
              </a:rPr>
              <a:t>“As your team begins meeting, you should consistently: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Welcome and encourage input from everyone</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Be honest and transparent; the data will reflect both program strengths and challenges, and the team should discuss the full spectrum of issues</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Understand you may need to experiment with different groupings of people so everyone participates </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Stay focused on the big picture rather than individuals or incidents that distract from systems and services” </a:t>
            </a: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“Be aware that some team members, such as parents, may be unfamiliar with working in groups and may not know much about data analysis. Take care to make them feel comfortable and draw out their opinions.” </a:t>
            </a:r>
            <a:endParaRPr lang="en-US" sz="11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b="1" dirty="0"/>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37</a:t>
            </a:fld>
            <a:endParaRPr dirty="0">
              <a:solidFill>
                <a:srgbClr val="000000"/>
              </a:solidFill>
            </a:endParaRPr>
          </a:p>
        </p:txBody>
      </p:sp>
    </p:spTree>
    <p:extLst>
      <p:ext uri="{BB962C8B-B14F-4D97-AF65-F5344CB8AC3E}">
        <p14:creationId xmlns:p14="http://schemas.microsoft.com/office/powerpoint/2010/main" val="2726202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38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Distribute the Engage the Team handout.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effectLst/>
                <a:latin typeface="Arial" panose="020B0604020202020204" pitchFamily="34" charset="0"/>
                <a:ea typeface="Arial" panose="020B0604020202020204" pitchFamily="34" charset="0"/>
                <a:cs typeface="Arial" panose="020B0604020202020204" pitchFamily="34" charset="0"/>
              </a:rPr>
              <a:t> “Consider the six tips on the slide when engaging with your self-assessment team members. Always think about how what you say will be heard and interpreted. Staying positive and inclusive will help move the process forward.”</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Direct participants to the handout. Instruct them to work with a partner to identify the sentence in each section that would work best to engage team members. Give them five minutes for this task.</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Answers to the questions are: 1. A; 2. B; 3. A; 4. B; 5. A; and 6. A. Ask for volunteers to share their responses and go through the answers as a group.</a:t>
            </a:r>
            <a:r>
              <a:rPr lang="en-US" sz="1200" dirty="0">
                <a:solidFill>
                  <a:schemeClr val="dk1"/>
                </a:solidFill>
                <a:latin typeface="Arial" panose="020B0604020202020204" pitchFamily="34" charset="0"/>
                <a:ea typeface="Calibri"/>
                <a:cs typeface="Arial" panose="020B0604020202020204" pitchFamily="34" charset="0"/>
                <a:sym typeface="Calibri"/>
              </a:rPr>
              <a:t> </a:t>
            </a:r>
            <a:endParaRPr b="1" dirty="0">
              <a:latin typeface="Arial" panose="020B0604020202020204" pitchFamily="34" charset="0"/>
              <a:cs typeface="Arial" panose="020B0604020202020204" pitchFamily="34" charset="0"/>
            </a:endParaRPr>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38</a:t>
            </a:fld>
            <a:endParaRPr dirty="0">
              <a:solidFill>
                <a:srgbClr val="000000"/>
              </a:solidFill>
            </a:endParaRPr>
          </a:p>
        </p:txBody>
      </p:sp>
    </p:spTree>
    <p:extLst>
      <p:ext uri="{BB962C8B-B14F-4D97-AF65-F5344CB8AC3E}">
        <p14:creationId xmlns:p14="http://schemas.microsoft.com/office/powerpoint/2010/main" val="552494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39</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Review the slide with participants.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cs typeface="Arial" panose="020B0604020202020204" pitchFamily="34" charset="0"/>
              </a:rPr>
              <a:t>“In Phase 2 of self-assessment, Head Start directors and managers orient the self-assessment team members to the overall plan, share ongoing monitoring results and other data, and let the team know about areas needing further exploration during the self-assessment process.”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“The larger self-assessment team may be divided into subgroups to look at specific areas of focus. Team or subgroup members might start to explore whether additional data is needed to help them with their investigations. Another part of orientation is helping managers understand their role as self-assessment team members. Although they may represent particular programs within the agency, as members of the self-assessment team, they need to be neutral and prioritize the needs of the overall program.”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“A good orientation also ensures participants are clear about their roles and the tasks ahead of them, and about expectations and timelines.”</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39</a:t>
            </a:fld>
            <a:endParaRPr dirty="0">
              <a:solidFill>
                <a:srgbClr val="000000"/>
              </a:solidFill>
            </a:endParaRPr>
          </a:p>
        </p:txBody>
      </p:sp>
    </p:spTree>
    <p:extLst>
      <p:ext uri="{BB962C8B-B14F-4D97-AF65-F5344CB8AC3E}">
        <p14:creationId xmlns:p14="http://schemas.microsoft.com/office/powerpoint/2010/main" val="83082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Slide 4 </a:t>
            </a:r>
            <a:endParaRPr lang="en-US" dirty="0">
              <a:effectLst/>
              <a:latin typeface="Arial" panose="020B0604020202020204" pitchFamily="34" charset="0"/>
              <a:cs typeface="Arial" panose="020B0604020202020204" pitchFamily="34" charset="0"/>
            </a:endParaRPr>
          </a:p>
          <a:p>
            <a:pPr marL="0" indent="0"/>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Facilitator Notes: </a:t>
            </a:r>
            <a:endParaRPr lang="en-US"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Begin this section on self-assessment.</a:t>
            </a:r>
            <a:endParaRPr lang="en-US" dirty="0">
              <a:effectLst/>
              <a:latin typeface="Arial" panose="020B0604020202020204" pitchFamily="34" charset="0"/>
              <a:cs typeface="Arial" panose="020B0604020202020204" pitchFamily="34" charset="0"/>
            </a:endParaRP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dirty="0">
              <a:effectLst/>
              <a:latin typeface="Arial" panose="020B0604020202020204" pitchFamily="34" charset="0"/>
              <a:cs typeface="Arial" panose="020B0604020202020204" pitchFamily="34" charset="0"/>
            </a:endParaRP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Say to Participants: </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“Think of a time when you or something you own underwent an inspection—a physical exam or a car or house inspection. Why did you do it? What did you learn from it? How did it impact your future actions?” </a:t>
            </a:r>
            <a:endParaRPr lang="en-US"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“We monitor our health through regular physical exams. These exams can tell us if we are on track with our goal of maintaining good health. They may lead us to set new goals or adopt new strategies to improve our heath. We inspect our cars to make sure that they are functioning properly so we can get where we want to go safely.”</a:t>
            </a:r>
            <a:endParaRPr lang="en-US"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“It’s the same with the assessments we conduct in Head Start. </a:t>
            </a:r>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Community assessment</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provides an in-depth picture of our community, its people, their strengths and needs, and available resources. It tells us who we should serve and what those services should look like. The </a:t>
            </a:r>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annual self-assessment</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provides an in-depth picture of the services we are providing.” </a:t>
            </a:r>
            <a:endParaRPr lang="en-US"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“Part 1 of this module is about community assessment. Part 2, which is our focus today, is about the annual self-assessment, and only touches on the community assessment briefly. These two assessments are very much linked in the way they inform and adjust our program design over time. While required by OHS, both assessments are designed by programs themselves, and so will vary a bit depending on program needs.” </a:t>
            </a:r>
            <a:endParaRPr lang="en-US"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“Does anyone have additional thoughts or questions about what we’re going to cover in Part 1?” </a:t>
            </a:r>
            <a:endParaRPr lang="en-US"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Take two minutes to discuss any comments or questions.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5048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rPr>
              <a:t>Slide 40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Begin your discussion of Phase 3.</a:t>
            </a:r>
            <a:endParaRPr lang="en-US" sz="1100" dirty="0">
              <a:effectLst/>
              <a:latin typeface="Calibri" panose="020F0502020204030204" pitchFamily="34" charset="0"/>
              <a:ea typeface="Calibri" panose="020F0502020204030204" pitchFamily="34" charset="0"/>
            </a:endParaRPr>
          </a:p>
          <a:p>
            <a:pPr marL="22860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rPr>
              <a:t>Say to Participants:</a:t>
            </a:r>
            <a:r>
              <a:rPr lang="en-US" sz="1200" dirty="0">
                <a:effectLst/>
                <a:latin typeface="Arial" panose="020B0604020202020204" pitchFamily="34" charset="0"/>
                <a:ea typeface="Arial" panose="020B0604020202020204" pitchFamily="34" charset="0"/>
              </a:rPr>
              <a:t> “Phase 3 of the self-assessment process is devoted to analyzing and discussing data. Since understanding the data and discussing what it means is so vital to the self-assessment process, more time is typically spent during this phase.”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rPr>
              <a:t>“In Phase 3, teams and subgroups will: </a:t>
            </a:r>
            <a:endParaRPr lang="en-US" sz="1100" dirty="0">
              <a:effectLst/>
              <a:latin typeface="Calibri" panose="020F0502020204030204" pitchFamily="34" charset="0"/>
              <a:ea typeface="Calibri" panose="020F050202020403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Explore systemic issues</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Review and analyze data, and seek additional data as needed</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Use probing questions to uncover more information and ideas</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Examine progress toward program goals and objectives </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Describe what they have discovered through their analysis”</a:t>
            </a:r>
          </a:p>
          <a:p>
            <a:pPr marL="91440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b="1" dirty="0"/>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40</a:t>
            </a:fld>
            <a:endParaRPr dirty="0">
              <a:solidFill>
                <a:srgbClr val="000000"/>
              </a:solidFill>
            </a:endParaRPr>
          </a:p>
        </p:txBody>
      </p:sp>
    </p:spTree>
    <p:extLst>
      <p:ext uri="{BB962C8B-B14F-4D97-AF65-F5344CB8AC3E}">
        <p14:creationId xmlns:p14="http://schemas.microsoft.com/office/powerpoint/2010/main" val="1944367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41</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br>
              <a:rPr lang="en-US" sz="1200" dirty="0">
                <a:effectLst/>
                <a:latin typeface="Arial" panose="020B0604020202020204" pitchFamily="34" charset="0"/>
                <a:ea typeface="Arial" panose="020B0604020202020204" pitchFamily="34" charset="0"/>
                <a:cs typeface="Arial" panose="020B0604020202020204" pitchFamily="34" charset="0"/>
              </a:rPr>
            </a:br>
            <a:r>
              <a:rPr lang="en-US" sz="1200" dirty="0">
                <a:effectLst/>
                <a:latin typeface="Arial" panose="020B0604020202020204" pitchFamily="34" charset="0"/>
                <a:ea typeface="Arial" panose="020B0604020202020204" pitchFamily="34" charset="0"/>
                <a:cs typeface="Arial" panose="020B0604020202020204" pitchFamily="34" charset="0"/>
              </a:rPr>
              <a:t>Review the slide with participants.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cs typeface="Arial" panose="020B0604020202020204" pitchFamily="34" charset="0"/>
              </a:rPr>
              <a:t>“Team members will be reviewing data that’s come from many sources. The types of data most relevant to the annual self-assessment process come from:</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Program Information Reports (PIR)</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Eligibility, Recruitment, Selection, Enrollment, and Attendance (ERSEA)</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Community assessment</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Ongoing monitoring</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Child outcomes</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Family engagement </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Professional development</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Health, mental health, and nutrition</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Transportation, fiscal, and facilities”</a:t>
            </a: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Ask participants to share examples of data associated with each bullet point.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endParaRPr b="1" dirty="0"/>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41</a:t>
            </a:fld>
            <a:endParaRPr dirty="0">
              <a:solidFill>
                <a:srgbClr val="000000"/>
              </a:solidFill>
            </a:endParaRPr>
          </a:p>
        </p:txBody>
      </p:sp>
    </p:spTree>
    <p:extLst>
      <p:ext uri="{BB962C8B-B14F-4D97-AF65-F5344CB8AC3E}">
        <p14:creationId xmlns:p14="http://schemas.microsoft.com/office/powerpoint/2010/main" val="2178572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42</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Distribute the Data Analysis 101 handout and keep the answer key for yourself.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“On the slide is a series of questions we should be routinely asking about our programs. We want to know what: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Data is telling us about various aspects of our program</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Additional data we might need</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Patterns we are noticing from year to year</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We can conclude about any particular issue from the data”</a:t>
            </a: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cs typeface="Arial" panose="020B0604020202020204" pitchFamily="34" charset="0"/>
              </a:rPr>
              <a:t>“These are important questions. We can answer them using some common data-analysis techniques. Let’s talk about them one by one. Take a look at your handout.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Disaggregating</a:t>
            </a: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 means to break apart data to look at patterns and details. When numbers or trends don’t make sense, disaggregating data can help explain what’s really happening. For example, is the attendance falling below 85 percent at all of your program sites, or is it worse at one particular site? Are CLASS® scores lower in rooms that have had teacher turnover or high staff absenteeism?</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Looking at data over time </a:t>
            </a: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lets you compare data from different time periods so you can see trends. How did our children perform in math and science last year as compared to this year? To know if trends are up or down from previous quarters or years, you need to look at data from those periods.</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Examining multiple sources of data </a:t>
            </a: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helps you investigate relationships between two or more things that you might not have seen before. For example, your preschool enrollment is down in one community compared to a year ago and you have more families taking their children out of the program than in previous years. Your community assessment shows that there are more opportunities for preschoolers in</a:t>
            </a:r>
            <a:r>
              <a:rPr lang="en-US" sz="1200" dirty="0">
                <a:effectLst/>
                <a:latin typeface="Arial" panose="020B0604020202020204" pitchFamily="34" charset="0"/>
                <a:ea typeface="Arial" panose="020B0604020202020204" pitchFamily="34" charset="0"/>
                <a:cs typeface="Arial" panose="020B0604020202020204" pitchFamily="34" charset="0"/>
              </a:rPr>
              <a:t> the community. These facts seem connected. You also want to look at your enrollment data to find out if there are other reasons for the drop. In fact, you should review multiple sources of data to explore this issue.”</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22860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Instruct participants to work together at their tables to review the scenarios on the handout and select the best response. Tell them they have seven minutes for this activity. When they have finished, go over the answers one by one.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b="1" dirty="0"/>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42</a:t>
            </a:fld>
            <a:endParaRPr dirty="0">
              <a:solidFill>
                <a:srgbClr val="000000"/>
              </a:solidFill>
            </a:endParaRPr>
          </a:p>
        </p:txBody>
      </p:sp>
    </p:spTree>
    <p:extLst>
      <p:ext uri="{BB962C8B-B14F-4D97-AF65-F5344CB8AC3E}">
        <p14:creationId xmlns:p14="http://schemas.microsoft.com/office/powerpoint/2010/main" val="1143248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43</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Continue discussing Phase 3.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“Dialogue is arguably the most important part of a successful self-assessment. The team digs into the data and asks meaningful and relevant questions about what they see. Think of a time you were involved with a group or team in a process that was efficient and effective. What was it about that group or facilitation that really worked? Does anyone want to share their thoughts?”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Lead a brief discussion on this topic.</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effectLst/>
                <a:latin typeface="Arial" panose="020B0604020202020204" pitchFamily="34" charset="0"/>
                <a:ea typeface="Arial" panose="020B0604020202020204" pitchFamily="34" charset="0"/>
                <a:cs typeface="Arial" panose="020B0604020202020204" pitchFamily="34" charset="0"/>
              </a:rPr>
              <a:t> “Analyzing data within subgroups is central to self-assessment. So when your subgroups meet to do this work, make sure you: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Establish ground rules. </a:t>
            </a: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You can ask participants to share ground rules they feel are important and use a flipchart to track responses. Include things like:</a:t>
            </a:r>
          </a:p>
          <a:p>
            <a:pPr marL="1200150" marR="0" lvl="2" indent="-285750">
              <a:lnSpc>
                <a:spcPct val="115000"/>
              </a:lnSpc>
              <a:spcBef>
                <a:spcPts val="0"/>
              </a:spcBef>
              <a:spcAft>
                <a:spcPts val="3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cs typeface="Arial" panose="020B0604020202020204" pitchFamily="34" charset="0"/>
              </a:rPr>
              <a:t>Not interrupting</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1200150" marR="0" lvl="2" indent="-285750">
              <a:lnSpc>
                <a:spcPct val="115000"/>
              </a:lnSpc>
              <a:spcBef>
                <a:spcPts val="0"/>
              </a:spcBef>
              <a:spcAft>
                <a:spcPts val="3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cs typeface="Arial" panose="020B0604020202020204" pitchFamily="34" charset="0"/>
              </a:rPr>
              <a:t>Not judging or making comments personal</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1200150" marR="0" lvl="2" indent="-285750">
              <a:lnSpc>
                <a:spcPct val="115000"/>
              </a:lnSpc>
              <a:spcBef>
                <a:spcPts val="0"/>
              </a:spcBef>
              <a:spcAft>
                <a:spcPts val="3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cs typeface="Arial" panose="020B0604020202020204" pitchFamily="34" charset="0"/>
              </a:rPr>
              <a:t>Hearing from everyone</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1200150" marR="0" lvl="2" indent="-285750">
              <a:lnSpc>
                <a:spcPct val="115000"/>
              </a:lnSpc>
              <a:spcBef>
                <a:spcPts val="0"/>
              </a:spcBef>
              <a:spcAft>
                <a:spcPts val="3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cs typeface="Arial" panose="020B0604020202020204" pitchFamily="34" charset="0"/>
              </a:rPr>
              <a:t>Avoiding distractions like phones and other technology</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Hear everyone’s voice. </a:t>
            </a: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Conduct a round-robin process where the facilitator calls on each person for a comment or thought; ask participants to write down their questions or comments if they aren’t comfortable sharing. Keep track of questions that come up that will require more data or a response from someone outside the subgroup. </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Stay focused on the big picture.</a:t>
            </a: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 Create a signal or other way for members to let you know when they think the team is going off track. Avoid sidebar conversations and keep a list of ‘topics to discuss later’ for issues that aren’t relevant to the immediate conversation.</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Get unstuck. </a:t>
            </a: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If a discussion is unproductive or veering off topic, table it and try again later. Or ask the team, ‘What is the heart of the issue here?’ Ask team members to try to separate their personal preferences or positions from what is in the best interests of the program overall.”</a:t>
            </a:r>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43</a:t>
            </a:fld>
            <a:endParaRPr dirty="0">
              <a:solidFill>
                <a:srgbClr val="000000"/>
              </a:solidFill>
            </a:endParaRPr>
          </a:p>
        </p:txBody>
      </p:sp>
    </p:spTree>
    <p:extLst>
      <p:ext uri="{BB962C8B-B14F-4D97-AF65-F5344CB8AC3E}">
        <p14:creationId xmlns:p14="http://schemas.microsoft.com/office/powerpoint/2010/main" val="617069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71: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p7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44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Distribute the Asking the Right Questions handout.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“To conduct an effective analysis, team members have to ask the right questions. Let’s look at some suggestions on the slide.”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Review the slide with participants, highlighting the types of questions that should guide teams through the process of analyzing data, discovering trends, identifying challenges, and drawing conclusions.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Direct participants to the handout. Give each table five minutes to discuss its recommendations for conducting productive group dialogues.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cs typeface="Arial" panose="020B0604020202020204" pitchFamily="34" charset="0"/>
              </a:rPr>
              <a:t>After five minutes, ask participants to reflect on a time when they have used one of the three “learner mindset” questions at the bottom of the handout. Those questions are:</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What possibilities does this open up?</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What can we do about this?</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What can we learn from this?</a:t>
            </a: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Ask volunteers to share why they chose the question they did and how that question might be beneficial during this phase.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b="1" i="1" dirty="0">
                <a:solidFill>
                  <a:srgbClr val="244061"/>
                </a:solidFill>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b="1" dirty="0">
              <a:solidFill>
                <a:srgbClr val="FF0000"/>
              </a:solidFill>
            </a:endParaRPr>
          </a:p>
        </p:txBody>
      </p:sp>
      <p:sp>
        <p:nvSpPr>
          <p:cNvPr id="952" name="Google Shape;952;p7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44</a:t>
            </a:fld>
            <a:endParaRPr dirty="0"/>
          </a:p>
        </p:txBody>
      </p:sp>
    </p:spTree>
    <p:extLst>
      <p:ext uri="{BB962C8B-B14F-4D97-AF65-F5344CB8AC3E}">
        <p14:creationId xmlns:p14="http://schemas.microsoft.com/office/powerpoint/2010/main" val="16970360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45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Begin Phase 4 by reviewing the slide with participants.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effectLst/>
                <a:latin typeface="Arial" panose="020B0604020202020204" pitchFamily="34" charset="0"/>
                <a:ea typeface="Arial" panose="020B0604020202020204" pitchFamily="34" charset="0"/>
                <a:cs typeface="Arial" panose="020B0604020202020204" pitchFamily="34" charset="0"/>
              </a:rPr>
              <a:t> “In Phase 4, the whole self-assessment team reconvenes and the subgroups share their recommendations. Let’s look at this process more closely.”</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b="1" dirty="0"/>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45</a:t>
            </a:fld>
            <a:endParaRPr dirty="0">
              <a:solidFill>
                <a:srgbClr val="000000"/>
              </a:solidFill>
            </a:endParaRPr>
          </a:p>
        </p:txBody>
      </p:sp>
    </p:spTree>
    <p:extLst>
      <p:ext uri="{BB962C8B-B14F-4D97-AF65-F5344CB8AC3E}">
        <p14:creationId xmlns:p14="http://schemas.microsoft.com/office/powerpoint/2010/main" val="39644038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indent="0"/>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46</a:t>
            </a:r>
            <a:endParaRPr lang="en-US" dirty="0">
              <a:effectLst/>
              <a:latin typeface="Arial" panose="020B0604020202020204" pitchFamily="34" charset="0"/>
              <a:cs typeface="Arial" panose="020B0604020202020204" pitchFamily="34" charset="0"/>
            </a:endParaRPr>
          </a:p>
          <a:p>
            <a:pPr marL="0" indent="0"/>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marR="0">
              <a:spcBef>
                <a:spcPts val="1400"/>
              </a:spcBef>
              <a:spcAft>
                <a:spcPts val="1400"/>
              </a:spcAft>
            </a:pPr>
            <a:r>
              <a:rPr lang="en-US" sz="1200" dirty="0">
                <a:effectLst/>
                <a:latin typeface="Arial" panose="020B0604020202020204" pitchFamily="34" charset="0"/>
                <a:ea typeface="Arial" panose="020B0604020202020204" pitchFamily="34" charset="0"/>
                <a:cs typeface="Arial" panose="020B0604020202020204" pitchFamily="34" charset="0"/>
              </a:rPr>
              <a:t>Review the slide with participants. </a:t>
            </a:r>
            <a:endParaRPr lang="en-US" dirty="0">
              <a:effectLst/>
              <a:latin typeface="Arial" panose="020B0604020202020204" pitchFamily="34" charset="0"/>
              <a:cs typeface="Arial" panose="020B0604020202020204" pitchFamily="34" charset="0"/>
            </a:endParaRPr>
          </a:p>
          <a:p>
            <a:pPr marL="0" marR="0">
              <a:spcBef>
                <a:spcPts val="1400"/>
              </a:spcBef>
              <a:spcAft>
                <a:spcPts val="140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“After each subgroup has ample time to meet, analyze, dialogue, and make discoveries, the larger self-assessment team reconvenes. The team looks at all discoveries across subgroups, identifies themes, and creates final recommendations.”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“As you plan for how the team should work together, think about using some of the group facilitation strategies that have worked for you in the past. You might do small-group work, charting, brainstorming, or a combination of techniques that allow the team to grasp the work of the subgroups, identify important themes, and make recommendations.”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cs typeface="Arial" panose="020B0604020202020204" pitchFamily="34" charset="0"/>
              </a:rPr>
              <a:t>“Before the team starts working on recommendations, remind participants that: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It’s not their job to solve problems. Instead, teams make suggestions for what might work or name innovations they think the program should consider.</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They should focus on systemic issues instead of smaller details. For example, they should make recommendations for what might improve overall parent participation instead of recommendations for new parent training topics. </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They should create categories for recommendations to help stay organized and focused. Recommendations may be categorized as one or more of the following: </a:t>
            </a:r>
          </a:p>
          <a:p>
            <a:pPr marL="960120" marR="0" lvl="2" indent="-228600">
              <a:lnSpc>
                <a:spcPct val="115000"/>
              </a:lnSpc>
              <a:spcBef>
                <a:spcPts val="0"/>
              </a:spcBef>
              <a:spcAft>
                <a:spcPts val="300"/>
              </a:spcAft>
              <a:buFont typeface="Courier New" panose="02070309020205020404" pitchFamily="49" charset="0"/>
              <a:buChar char="o"/>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Progress on goals and objectives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a:t>
            </a:r>
            <a:r>
              <a:rPr lang="en-US" sz="1200" dirty="0">
                <a:effectLst/>
                <a:latin typeface="Arial" panose="020B0604020202020204" pitchFamily="34" charset="0"/>
                <a:ea typeface="Arial" panose="020B0604020202020204" pitchFamily="34" charset="0"/>
                <a:cs typeface="Arial" panose="020B0604020202020204" pitchFamily="34" charset="0"/>
              </a:rPr>
              <a:t> which show progress toward an established goal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960120" marR="0" lvl="2" indent="-228600">
              <a:lnSpc>
                <a:spcPct val="115000"/>
              </a:lnSpc>
              <a:spcBef>
                <a:spcPts val="0"/>
              </a:spcBef>
              <a:spcAft>
                <a:spcPts val="300"/>
              </a:spcAft>
              <a:buFont typeface="Courier New" panose="02070309020205020404" pitchFamily="49" charset="0"/>
              <a:buChar char="o"/>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Systemic issues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which relate to the ‘big picture’ of how your program operates or have program-wide implications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960120" marR="0" lvl="2" indent="-228600">
              <a:lnSpc>
                <a:spcPct val="115000"/>
              </a:lnSpc>
              <a:spcBef>
                <a:spcPts val="0"/>
              </a:spcBef>
              <a:spcAft>
                <a:spcPts val="0"/>
              </a:spcAft>
              <a:buFont typeface="Courier New" panose="02070309020205020404" pitchFamily="49" charset="0"/>
              <a:buChar char="o"/>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Innovations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a:t>
            </a:r>
            <a:r>
              <a:rPr lang="en-US" sz="1200" dirty="0">
                <a:effectLst/>
                <a:latin typeface="Arial" panose="020B0604020202020204" pitchFamily="34" charset="0"/>
                <a:ea typeface="Arial" panose="020B0604020202020204" pitchFamily="34" charset="0"/>
                <a:cs typeface="Arial" panose="020B0604020202020204" pitchFamily="34" charset="0"/>
              </a:rPr>
              <a:t> which are cutting-edge practices or new avenues that could benefit your program”</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 </a:t>
            </a:r>
            <a:endParaRPr b="1" dirty="0"/>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46</a:t>
            </a:fld>
            <a:endParaRPr dirty="0">
              <a:solidFill>
                <a:srgbClr val="000000"/>
              </a:solidFill>
            </a:endParaRPr>
          </a:p>
        </p:txBody>
      </p:sp>
    </p:spTree>
    <p:extLst>
      <p:ext uri="{BB962C8B-B14F-4D97-AF65-F5344CB8AC3E}">
        <p14:creationId xmlns:p14="http://schemas.microsoft.com/office/powerpoint/2010/main" val="3028925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74: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0" name="Google Shape;1020;p7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47</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Distribute the Community Connections Case Study handout. Note that the activity related to this handout will take 25–30 minutes to complete. If you don’t have this much time, you may want to substitute one of the optional activities described on the handout.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effectLst/>
                <a:latin typeface="Arial" panose="020B0604020202020204" pitchFamily="34" charset="0"/>
                <a:ea typeface="Arial" panose="020B0604020202020204" pitchFamily="34" charset="0"/>
                <a:cs typeface="Arial" panose="020B0604020202020204" pitchFamily="34" charset="0"/>
              </a:rPr>
              <a:t> “We’re going to dig into a case study to see how we can apply some of the self-assessment techniques and principles we’re learning about today. I’d like you to take about 25 minutes to work with your tablemates to read the scenario on this handout and answer the questions that follow.”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Instruct participants to work in teams at their tables, read the case study scenario on the handout, and answer the questions that follow. Have groups assign a recorder to write down thoughts and a reporter to share the groups’ ideas with the rest of the participants at the conclusion of the activity. When everyone has completed the exercise, facilitate a discussion about it.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21" name="Google Shape;1021;p7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47</a:t>
            </a:fld>
            <a:endParaRPr dirty="0"/>
          </a:p>
        </p:txBody>
      </p:sp>
    </p:spTree>
    <p:extLst>
      <p:ext uri="{BB962C8B-B14F-4D97-AF65-F5344CB8AC3E}">
        <p14:creationId xmlns:p14="http://schemas.microsoft.com/office/powerpoint/2010/main" val="19541257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48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Move into Phase 5 by reviewing the slide with participants.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effectLst/>
                <a:latin typeface="Arial" panose="020B0604020202020204" pitchFamily="34" charset="0"/>
                <a:ea typeface="Arial" panose="020B0604020202020204" pitchFamily="34" charset="0"/>
                <a:cs typeface="Arial" panose="020B0604020202020204" pitchFamily="34" charset="0"/>
              </a:rPr>
              <a:t> “The fifth and last phase of the self-assessment process is preparing the report. This task is usually completed by internal program leaders. </a:t>
            </a:r>
            <a:br>
              <a:rPr lang="en-US" sz="1200" dirty="0">
                <a:effectLst/>
                <a:latin typeface="Arial" panose="020B0604020202020204" pitchFamily="34" charset="0"/>
                <a:ea typeface="Arial" panose="020B0604020202020204" pitchFamily="34" charset="0"/>
                <a:cs typeface="Arial" panose="020B0604020202020204" pitchFamily="34" charset="0"/>
              </a:rPr>
            </a:br>
            <a:r>
              <a:rPr lang="en-US" sz="1200" dirty="0">
                <a:effectLst/>
                <a:latin typeface="Arial" panose="020B0604020202020204" pitchFamily="34" charset="0"/>
                <a:ea typeface="Arial" panose="020B0604020202020204" pitchFamily="34" charset="0"/>
                <a:cs typeface="Arial" panose="020B0604020202020204" pitchFamily="34" charset="0"/>
              </a:rPr>
              <a:t>But first, acknowledge to the team how far the self-assessment has come and briefly review the four steps leading up to this point. </a:t>
            </a:r>
            <a:br>
              <a:rPr lang="en-US" sz="1200" dirty="0">
                <a:effectLst/>
                <a:latin typeface="Arial" panose="020B0604020202020204" pitchFamily="34" charset="0"/>
                <a:ea typeface="Arial" panose="020B0604020202020204" pitchFamily="34" charset="0"/>
                <a:cs typeface="Arial" panose="020B0604020202020204" pitchFamily="34" charset="0"/>
              </a:rPr>
            </a:b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cs typeface="Arial" panose="020B0604020202020204" pitchFamily="34" charset="0"/>
              </a:rPr>
              <a:t>The team: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Designed the process</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Engaged deeply with the issues</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Analyzed and discussed data  </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Made recommendations” </a:t>
            </a:r>
          </a:p>
          <a:p>
            <a:pPr marL="0" lvl="0" indent="0" algn="l" rtl="0">
              <a:spcBef>
                <a:spcPts val="0"/>
              </a:spcBef>
              <a:spcAft>
                <a:spcPts val="0"/>
              </a:spcAft>
              <a:buNone/>
            </a:pPr>
            <a:endParaRPr b="1" dirty="0"/>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48</a:t>
            </a:fld>
            <a:endParaRPr dirty="0">
              <a:solidFill>
                <a:srgbClr val="000000"/>
              </a:solidFill>
            </a:endParaRPr>
          </a:p>
        </p:txBody>
      </p:sp>
    </p:spTree>
    <p:extLst>
      <p:ext uri="{BB962C8B-B14F-4D97-AF65-F5344CB8AC3E}">
        <p14:creationId xmlns:p14="http://schemas.microsoft.com/office/powerpoint/2010/main" val="21441133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rPr>
              <a:t>Slide 49</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Review the slide with participants.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300"/>
              </a:spcAft>
            </a:pPr>
            <a:r>
              <a:rPr lang="en-US" sz="1200" b="1" dirty="0">
                <a:solidFill>
                  <a:srgbClr val="244061"/>
                </a:solidFill>
                <a:effectLst/>
                <a:latin typeface="Arial" panose="020B0604020202020204" pitchFamily="34" charset="0"/>
                <a:ea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rPr>
              <a:t>“Good self-assessment reports have standard components. Your report should have:</a:t>
            </a:r>
            <a:endParaRPr lang="en-US" sz="1100" dirty="0">
              <a:effectLst/>
              <a:latin typeface="Calibri" panose="020F0502020204030204" pitchFamily="34" charset="0"/>
              <a:ea typeface="Calibri" panose="020F050202020403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An Introduction.</a:t>
            </a: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 Describe who was involved on the team, how many meetings were held and when, and any other pertinent information about the time and resources that went into the process.</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A Methodology Section. </a:t>
            </a: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Describe how the team did its work. Name all the types of data the team reviewed and describe how it was analyzed. </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Key Insights. </a:t>
            </a: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Share how the team arrived at its findings and recommendations. Describe what the data revealed in terms of systemic issues, successful program innovations, and any other discoveries.</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1"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Recommendations. </a:t>
            </a: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List the team’s conclusions and recommendations. Identify steps to be taken post-assessment.”</a:t>
            </a:r>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49</a:t>
            </a:fld>
            <a:endParaRPr dirty="0">
              <a:solidFill>
                <a:srgbClr val="000000"/>
              </a:solidFill>
            </a:endParaRPr>
          </a:p>
        </p:txBody>
      </p:sp>
    </p:spTree>
    <p:extLst>
      <p:ext uri="{BB962C8B-B14F-4D97-AF65-F5344CB8AC3E}">
        <p14:creationId xmlns:p14="http://schemas.microsoft.com/office/powerpoint/2010/main" val="2350309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Slide 5</a:t>
            </a:r>
            <a:b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br>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Facilitator Notes: </a:t>
            </a:r>
            <a:b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b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Deliver the following material as a mini-lecture.</a:t>
            </a: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Say to Participants:</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“The Head Start Management Systems Wheel can help us understand how self-assessment fits into the overall picture.”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In your own words, explain the graphic on the slide by pointing to its various elements and describing each, basing </a:t>
            </a:r>
            <a:b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b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your descriptions on the bullet points below.</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The </a:t>
            </a:r>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dark blue outer circle</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includes the functions of leadership and governance . They are the bedrocks of effective management, encompassing and informing the 12 management systems. </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The </a:t>
            </a:r>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yellow circle</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outlines the scope of these systems. </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The </a:t>
            </a:r>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segmented aqua blue ring</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outlines each of the 12 management systems. These systems work together to inform and influence the program’s service delivery. These services include education, health, mental health, community partnerships, family engagement, and eligibility, recruitment, selection, enrollment, and attendance (ERSEA). </a:t>
            </a:r>
          </a:p>
          <a:p>
            <a:pPr marL="0" indent="0"/>
            <a:endPar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Say to Participants: </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“You see that one of the aqua blue wedges is labeled ‘community and self-assessment.’ That’s the management system we’re looking at in this module. In Head Start, all of these systems work together to inform and influence the program's service delivery, which you see in the </a:t>
            </a:r>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dark blue inner circle</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When innovative leadership, strong management systems, and well-designed services are working together, we produce quality child and family outcomes.”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49C0E-547D-4C62-B1CF-488EF789AB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63713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50</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Call participants’ attention to the slide.</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“The collection of self-assessment reports throughout the five-year grant period will tell you if programmatic goals and objectives have been met for the project period. This multi-year view will answer the question, ‘At the end of five years, did our program have an impact on our children, families, and community?’ It also gives the program the data it will need to begin the next five-year grant process.”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Ask if any participants in the room have been through the self-assessment process before. If so, solicit stories of how the self-assessment report helped in their overall program planning.</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50</a:t>
            </a:fld>
            <a:endParaRPr dirty="0">
              <a:solidFill>
                <a:srgbClr val="000000"/>
              </a:solidFill>
            </a:endParaRPr>
          </a:p>
        </p:txBody>
      </p:sp>
    </p:spTree>
    <p:extLst>
      <p:ext uri="{BB962C8B-B14F-4D97-AF65-F5344CB8AC3E}">
        <p14:creationId xmlns:p14="http://schemas.microsoft.com/office/powerpoint/2010/main" val="30851640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6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51</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Begin your discussion of the post self-assessment phase.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“In the post self-assessment phase, program leadership will:</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Review feedback at the conclusion of this year’s self-assessment to help plan for the next year</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Use self-assessment recommendations to confirm or revise program goals and objectives </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Revise action plans if needed to reflect any programmatic changes that came about as a result of the self-assessment</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Share the self-assessment report with staff and stakeholders; you may want to develop highlights or summarize the reports for particular audiences”</a:t>
            </a: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“Remember that the self-assessment report, and Program Improvement Plan that is developed as a result, are both submitted with your grant application.”</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840" name="Google Shape;840;p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51</a:t>
            </a:fld>
            <a:endParaRPr dirty="0">
              <a:solidFill>
                <a:srgbClr val="000000"/>
              </a:solidFill>
            </a:endParaRPr>
          </a:p>
        </p:txBody>
      </p:sp>
    </p:spTree>
    <p:extLst>
      <p:ext uri="{BB962C8B-B14F-4D97-AF65-F5344CB8AC3E}">
        <p14:creationId xmlns:p14="http://schemas.microsoft.com/office/powerpoint/2010/main" val="24888369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79: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p79:notes"/>
          <p:cNvSpPr txBox="1">
            <a:spLocks noGrp="1"/>
          </p:cNvSpPr>
          <p:nvPr>
            <p:ph type="body" idx="1"/>
          </p:nvPr>
        </p:nvSpPr>
        <p:spPr>
          <a:xfrm>
            <a:off x="421040" y="4418601"/>
            <a:ext cx="6105068" cy="4186043"/>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rPr>
              <a:t>Slide 52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Review the slide with participants, elaborating on each bullet point.</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300"/>
              </a:spcAft>
            </a:pPr>
            <a:r>
              <a:rPr lang="en-US" sz="1200" b="1" dirty="0">
                <a:solidFill>
                  <a:srgbClr val="244061"/>
                </a:solidFill>
                <a:effectLst/>
                <a:latin typeface="Arial" panose="020B0604020202020204" pitchFamily="34" charset="0"/>
                <a:ea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rPr>
              <a:t>“Keep the following points in mind about the self-assessment process:</a:t>
            </a:r>
            <a:r>
              <a:rPr lang="en-US" sz="1200" b="1" dirty="0">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At the completion of the self-assessment, program leaders continue along the planning cycle. Changes in </a:t>
            </a:r>
            <a:r>
              <a:rPr lang="en-US" sz="1200" b="1"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community assessment data</a:t>
            </a: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 could result in major program modifications, such as the need for a new site, a change in program options or the ages of children served, or a need to hire staff who speak the language of a new population. These changes in community needs may become the focus of a </a:t>
            </a:r>
            <a:r>
              <a:rPr lang="en-US" sz="1200" b="1"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self-assessment.</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Self-assessment provides information on your program’s progress toward its goals and objectives. This information is essential both as you write your initial goals and as you revisit them during each year of the five-year project period. You may find you have accomplished a short-term objective over the course of the year, and the recommendations from the self-assessment team will lead you to set a new objective toward accomplishing that goal. Occasionally, your self-assessment team may recommend developing a broad new goal with SMART objectives.</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Progress on goals and objectives that you note during self-assessment will guide your action planning and budgeting for the following year. Be sure to develop an action plan for any new goals or objectives you have developed based on self-assessment recommendations.</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Make sure you check on how effectively your program is implementing your action plan by reviewing your ongoing monitoring data. Data that you collect during ongoing monitoring serves as information for next year’s self-assessment. Assess the progress toward your goals and objectives at least quarterly to make sure you are reaching your benchmarks. If you make a course correction as a result of self-assessment—that is, if you change goals, objectives, or action steps—be sure you are capturing the right data to measure progress for that change.”</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72" name="Google Shape;1072;p7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52</a:t>
            </a:fld>
            <a:endParaRPr dirty="0"/>
          </a:p>
        </p:txBody>
      </p:sp>
    </p:spTree>
    <p:extLst>
      <p:ext uri="{BB962C8B-B14F-4D97-AF65-F5344CB8AC3E}">
        <p14:creationId xmlns:p14="http://schemas.microsoft.com/office/powerpoint/2010/main" val="5414641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1: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8" name="Google Shape;638;p4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53</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In this slide, participants revisit the Self-Assessment: Truth or Myth? handout they have already partially filled out. You will need the answer key to complete this exercise.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cs typeface="Arial" panose="020B0604020202020204" pitchFamily="34" charset="0"/>
              </a:rPr>
              <a:t>“Look again at the Self-Assessment: Truth or Myth? handout from earlier in the session. Recall that you already filled it out, making your best guesses about the right answers. I hope you’ve been adding more information to it as you’ve gone through the session and learned more facts about self-assessment.”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Ask participants to review the “After” column and see if they have corrections to make. Using the answer key, go over the answers with the group. Then ask, “Did anyone have an answer that changed after this session? What were those questions?”</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639" name="Google Shape;639;p4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53</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78038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81: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93" name="Google Shape;1093;p8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54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Distribute the</a:t>
            </a:r>
            <a:r>
              <a:rPr lang="en-US" sz="1200" b="1" dirty="0">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Phases of Self-Assessment (filled) handout. Review the graphic on the slide, inviting participants to follow along on their handout.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“You’ll remember that we also filled out the Phases of Self-Assessment handout earlier.”</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Give participants a moment to find the handout. Ask them to compare their earlier answers to those on the new, completed handout.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cs typeface="Arial" panose="020B0604020202020204" pitchFamily="34" charset="0"/>
              </a:rPr>
              <a:t>“Is it clearer now how each team has certain responsibilities in each phase of the self-assessment process?”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Lead a brief discussion with the group and answer any remaining questions.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172839" lvl="0" indent="-96639" algn="l" rtl="0">
              <a:spcBef>
                <a:spcPts val="0"/>
              </a:spcBef>
              <a:spcAft>
                <a:spcPts val="0"/>
              </a:spcAft>
              <a:buClr>
                <a:schemeClr val="dk1"/>
              </a:buClr>
              <a:buSzPts val="1200"/>
              <a:buFont typeface="Arial"/>
              <a:buNone/>
            </a:pPr>
            <a:endParaRPr dirty="0"/>
          </a:p>
        </p:txBody>
      </p:sp>
      <p:sp>
        <p:nvSpPr>
          <p:cNvPr id="1094" name="Google Shape;1094;p8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54</a:t>
            </a:fld>
            <a:endParaRPr dirty="0">
              <a:solidFill>
                <a:srgbClr val="000000"/>
              </a:solidFill>
            </a:endParaRPr>
          </a:p>
        </p:txBody>
      </p:sp>
    </p:spTree>
    <p:extLst>
      <p:ext uri="{BB962C8B-B14F-4D97-AF65-F5344CB8AC3E}">
        <p14:creationId xmlns:p14="http://schemas.microsoft.com/office/powerpoint/2010/main" val="27295464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55</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Distribute the Which One Is It? handout and keep the answer key for yourself.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“As we reach the end of Part 2 of the Community and Self-Assessment module, let’s look back on all what we’ve covered.”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“We touched on the community assessment and how it links to the annual self-assessment. As we have said, the community assessment looks outward at the community to see what’s needed.</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Self-assessment looks inward and is about continually improving your program.” </a:t>
            </a:r>
            <a:br>
              <a:rPr lang="en-US" sz="1200" dirty="0">
                <a:effectLst/>
                <a:latin typeface="Arial" panose="020B0604020202020204" pitchFamily="34" charset="0"/>
                <a:ea typeface="Arial" panose="020B0604020202020204" pitchFamily="34" charset="0"/>
                <a:cs typeface="Arial" panose="020B0604020202020204" pitchFamily="34" charset="0"/>
              </a:rPr>
            </a:b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“We started this session on self-assessment by exploring the concept of continuous improvement. We looked at the role of data, and particularly ongoing monitoring data, in project planning and implementation. We also talked about how we comply with regulatory requirements around collecting and using data. Finally, we outlined a five-step process for self-assessment and completed some activities to deepen our understanding of the concepts involved.”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“One activity, the Community Connections case study, provided an opportunity to see how data from both the community assessment and self-assessment can be used to guide and improve a program.”</a:t>
            </a:r>
            <a:br>
              <a:rPr lang="en-US" sz="1200" dirty="0">
                <a:effectLst/>
                <a:latin typeface="Arial" panose="020B0604020202020204" pitchFamily="34" charset="0"/>
                <a:ea typeface="Arial" panose="020B0604020202020204" pitchFamily="34" charset="0"/>
                <a:cs typeface="Arial" panose="020B0604020202020204" pitchFamily="34" charset="0"/>
              </a:rPr>
            </a:b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Ask participants if they have any remaining questions or comments about what they have learned. Lead a brief discussion if so.</a:t>
            </a:r>
          </a:p>
          <a:p>
            <a:pPr marL="0" marR="0">
              <a:lnSpc>
                <a:spcPct val="115000"/>
              </a:lnSpc>
              <a:spcBef>
                <a:spcPts val="0"/>
              </a:spcBef>
              <a:spcAft>
                <a:spcPts val="0"/>
              </a:spcAft>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Direct participants’ attention to the Which One Is It? handout. Ask them to take three minutes to complete it. Then, ask participants if the exercise was easy for them, given what they have just learned about self-assessment and community assessment. </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39161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83: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8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Slide 56 </a:t>
            </a:r>
            <a:br>
              <a:rPr lang="en-US" sz="1200" b="1" i="1" dirty="0">
                <a:effectLst/>
                <a:latin typeface="Arial" panose="020B0604020202020204" pitchFamily="34" charset="0"/>
                <a:ea typeface="Arial" panose="020B0604020202020204" pitchFamily="34" charset="0"/>
                <a:cs typeface="Arial" panose="020B0604020202020204" pitchFamily="34" charset="0"/>
              </a:rPr>
            </a:b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The final exercise is intended to help participants reflect on and reinforce what they’ve learned.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Calibri" panose="020F050202020403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Calibri" panose="020F0502020204030204" pitchFamily="34" charset="0"/>
                <a:cs typeface="Arial" panose="020B0604020202020204" pitchFamily="34" charset="0"/>
              </a:rPr>
              <a:t> </a:t>
            </a:r>
            <a:r>
              <a:rPr lang="en-US" sz="1200" dirty="0">
                <a:effectLst/>
                <a:latin typeface="Arial" panose="020B0604020202020204" pitchFamily="34" charset="0"/>
                <a:ea typeface="Calibri" panose="020F0502020204030204" pitchFamily="34" charset="0"/>
                <a:cs typeface="Arial" panose="020B0604020202020204" pitchFamily="34" charset="0"/>
              </a:rPr>
              <a:t>“Now, let’s take some time to turn inward, to digest and reflect honestly on what we’ve learned and how we will use this information to benefit our Head Start work after we leave.</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Arial" panose="020B0604020202020204" pitchFamily="34" charset="0"/>
              </a:rPr>
              <a:t>Using the handout, direct participants to take a few minutes to reflect and write down their thoughts about the following questions on the handout:</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tabLst>
                <a:tab pos="685800" algn="l"/>
              </a:tabLst>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What have you learned?</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tabLst>
                <a:tab pos="685800" algn="l"/>
              </a:tabLst>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What excites or concerns you about what you have learned?</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tabLst>
                <a:tab pos="685800" algn="l"/>
              </a:tabLst>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What will you do with what you’ve learned? </a:t>
            </a: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300"/>
              </a:spcAft>
            </a:pPr>
            <a:r>
              <a:rPr lang="en-US" sz="1200" dirty="0">
                <a:effectLst/>
                <a:latin typeface="Arial" panose="020B0604020202020204" pitchFamily="34" charset="0"/>
                <a:ea typeface="Calibri" panose="020F0502020204030204" pitchFamily="34" charset="0"/>
                <a:cs typeface="Arial" panose="020B0604020202020204" pitchFamily="34" charset="0"/>
              </a:rPr>
              <a:t>If time permits, allow volunteers to share their responses aloud, and process the activity using the following questions: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tabLst>
                <a:tab pos="685800" algn="l"/>
              </a:tabLst>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What themes are emerging?</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tabLst>
                <a:tab pos="685800" algn="l"/>
              </a:tabLst>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What insights do you need to remember?</a:t>
            </a:r>
          </a:p>
          <a:p>
            <a:pPr marL="457200" marR="0" lvl="0" indent="-228600" algn="l" rtl="0">
              <a:lnSpc>
                <a:spcPct val="100000"/>
              </a:lnSpc>
              <a:spcBef>
                <a:spcPts val="0"/>
              </a:spcBef>
              <a:spcAft>
                <a:spcPts val="0"/>
              </a:spcAft>
              <a:buClr>
                <a:srgbClr val="000000"/>
              </a:buClr>
              <a:buSzPts val="1400"/>
              <a:buFont typeface="Arial" panose="020B0604020202020204" pitchFamily="34" charset="0"/>
              <a:buChar char="•"/>
              <a:tabLst>
                <a:tab pos="685800" algn="l"/>
              </a:tabLst>
            </a:pPr>
            <a:r>
              <a:rPr lang="en-US" sz="1200" b="0" i="0" u="none" strike="noStrike" cap="none" dirty="0">
                <a:solidFill>
                  <a:schemeClr val="dk1"/>
                </a:solidFill>
                <a:effectLst/>
                <a:latin typeface="Arial" panose="020B0604020202020204" pitchFamily="34" charset="0"/>
                <a:ea typeface="MS Mincho" panose="02020609040205080304" pitchFamily="49" charset="-128"/>
                <a:cs typeface="Arial" panose="020B0604020202020204" pitchFamily="34" charset="0"/>
                <a:sym typeface="Calibri"/>
              </a:rPr>
              <a:t>How can you use these insights?”</a:t>
            </a:r>
          </a:p>
          <a:p>
            <a:pPr marL="0" marR="0">
              <a:lnSpc>
                <a:spcPct val="115000"/>
              </a:lnSpc>
              <a:spcBef>
                <a:spcPts val="0"/>
              </a:spcBef>
              <a:spcAft>
                <a:spcPts val="0"/>
              </a:spcAft>
            </a:pPr>
            <a:br>
              <a:rPr lang="en-US" sz="1200" b="1" dirty="0">
                <a:effectLst/>
                <a:latin typeface="Arial" panose="020B0604020202020204" pitchFamily="34" charset="0"/>
                <a:ea typeface="Calibri" panose="020F0502020204030204" pitchFamily="34" charset="0"/>
                <a:cs typeface="Arial" panose="020B0604020202020204" pitchFamily="34" charset="0"/>
              </a:rPr>
            </a:br>
            <a:r>
              <a:rPr lang="en-US" sz="1200" b="1" dirty="0">
                <a:solidFill>
                  <a:srgbClr val="244061"/>
                </a:solidFill>
                <a:effectLst/>
                <a:latin typeface="Arial" panose="020B0604020202020204" pitchFamily="34" charset="0"/>
                <a:ea typeface="Calibri" panose="020F0502020204030204" pitchFamily="34" charset="0"/>
                <a:cs typeface="Arial" panose="020B0604020202020204" pitchFamily="34" charset="0"/>
              </a:rPr>
              <a:t>Ask Participants:</a:t>
            </a:r>
            <a:r>
              <a:rPr lang="en-US" sz="1200" dirty="0">
                <a:solidFill>
                  <a:srgbClr val="244061"/>
                </a:solidFill>
                <a:effectLst/>
                <a:latin typeface="Arial" panose="020B0604020202020204" pitchFamily="34" charset="0"/>
                <a:ea typeface="Calibri" panose="020F0502020204030204" pitchFamily="34" charset="0"/>
                <a:cs typeface="Arial" panose="020B0604020202020204" pitchFamily="34" charset="0"/>
              </a:rPr>
              <a:t> </a:t>
            </a:r>
            <a:r>
              <a:rPr lang="en-US" sz="1200" dirty="0">
                <a:effectLst/>
                <a:latin typeface="Arial" panose="020B0604020202020204" pitchFamily="34" charset="0"/>
                <a:ea typeface="Calibri" panose="020F0502020204030204" pitchFamily="34" charset="0"/>
                <a:cs typeface="Arial" panose="020B0604020202020204" pitchFamily="34" charset="0"/>
              </a:rPr>
              <a:t>“What themes did you hear? What insights do you need to remember? How can you apply these insights?”</a:t>
            </a:r>
          </a:p>
          <a:p>
            <a:pPr marL="0" lvl="0" indent="0" algn="l" rtl="0">
              <a:spcBef>
                <a:spcPts val="0"/>
              </a:spcBef>
              <a:spcAft>
                <a:spcPts val="0"/>
              </a:spcAft>
              <a:buNone/>
            </a:pPr>
            <a:endParaRPr dirty="0"/>
          </a:p>
        </p:txBody>
      </p:sp>
      <p:sp>
        <p:nvSpPr>
          <p:cNvPr id="1116" name="Google Shape;1116;p8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56</a:t>
            </a:fld>
            <a:endParaRPr dirty="0"/>
          </a:p>
        </p:txBody>
      </p:sp>
    </p:spTree>
    <p:extLst>
      <p:ext uri="{BB962C8B-B14F-4D97-AF65-F5344CB8AC3E}">
        <p14:creationId xmlns:p14="http://schemas.microsoft.com/office/powerpoint/2010/main" val="15272920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7365D"/>
                </a:solidFill>
                <a:effectLst/>
                <a:latin typeface="Arial" panose="020B0604020202020204" pitchFamily="34" charset="0"/>
                <a:ea typeface="Arial" panose="020B0604020202020204" pitchFamily="34" charset="0"/>
                <a:cs typeface="Arial" panose="020B0604020202020204" pitchFamily="34" charset="0"/>
              </a:rPr>
              <a:t>Slide 57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i="1" dirty="0">
                <a:solidFill>
                  <a:srgbClr val="244061"/>
                </a:solidFill>
                <a:effectLst/>
                <a:latin typeface="Arial" panose="020B0604020202020204" pitchFamily="34" charset="0"/>
                <a:ea typeface="Arial" panose="020B0604020202020204" pitchFamily="34" charset="0"/>
                <a:cs typeface="Arial" panose="020B0604020202020204" pitchFamily="34" charset="0"/>
              </a:rPr>
              <a:t>Facilitator Notes:</a:t>
            </a:r>
            <a:r>
              <a:rPr lang="en-US" sz="1200" i="1"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Discuss additional resources with participants.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244061"/>
                </a:solidFill>
                <a:effectLst/>
                <a:latin typeface="Arial" panose="020B0604020202020204" pitchFamily="34" charset="0"/>
                <a:ea typeface="Arial" panose="020B0604020202020204" pitchFamily="34" charset="0"/>
                <a:cs typeface="Arial" panose="020B0604020202020204" pitchFamily="34" charset="0"/>
              </a:rPr>
              <a:t>Say to Participants</a:t>
            </a:r>
            <a:r>
              <a:rPr lang="en-US" sz="1200"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r>
              <a:rPr lang="en-US" sz="1200" dirty="0">
                <a:effectLst/>
                <a:latin typeface="Arial" panose="020B0604020202020204" pitchFamily="34" charset="0"/>
                <a:ea typeface="Arial" panose="020B0604020202020204" pitchFamily="34" charset="0"/>
                <a:cs typeface="Arial" panose="020B0604020202020204" pitchFamily="34" charset="0"/>
              </a:rPr>
              <a:t>“If you’d like to build your knowledge about PMFO, I want to call your attention to the resources on the slide.”</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cs typeface="Arial" panose="020B0604020202020204" pitchFamily="34" charset="0"/>
              </a:rPr>
              <a:t>“The Early Childhood Learning and Knowledge Center, or ECLKC, also has several excellent resources on community assessment and self-assessment. To find them, go to the ECLKC website and search for those terms.”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57</a:t>
            </a:fld>
            <a:endParaRPr lang="en-US" dirty="0"/>
          </a:p>
        </p:txBody>
      </p:sp>
    </p:spTree>
    <p:extLst>
      <p:ext uri="{BB962C8B-B14F-4D97-AF65-F5344CB8AC3E}">
        <p14:creationId xmlns:p14="http://schemas.microsoft.com/office/powerpoint/2010/main" val="34122300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7365D"/>
                </a:solidFill>
                <a:effectLst/>
                <a:latin typeface="Arial" panose="020B0604020202020204" pitchFamily="34" charset="0"/>
                <a:ea typeface="Arial" panose="020B0604020202020204" pitchFamily="34" charset="0"/>
              </a:rPr>
              <a:t>Slide 58</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b="1" i="1" dirty="0">
                <a:solidFill>
                  <a:srgbClr val="17365D"/>
                </a:solidFill>
                <a:effectLst/>
                <a:latin typeface="Arial" panose="020B0604020202020204" pitchFamily="34" charset="0"/>
                <a:ea typeface="Arial" panose="020B0604020202020204" pitchFamily="34" charset="0"/>
              </a:rPr>
              <a:t>Facilitator Notes:</a:t>
            </a:r>
            <a:r>
              <a:rPr lang="en-US" sz="1200" i="1" dirty="0">
                <a:solidFill>
                  <a:srgbClr val="17365D"/>
                </a:solidFill>
                <a:effectLst/>
                <a:latin typeface="Arial" panose="020B0604020202020204" pitchFamily="34" charset="0"/>
                <a:ea typeface="Arial" panose="020B0604020202020204" pitchFamily="34" charset="0"/>
              </a:rPr>
              <a:t> </a:t>
            </a:r>
            <a:endParaRPr lang="en-US" sz="11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Review the contact information on the slide with participants. Invite them to reach out with questions or delve further into topics discussed in this module.</a:t>
            </a: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49C0E-547D-4C62-B1CF-488EF789AB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3423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5: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indent="0"/>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Slide 6</a:t>
            </a:r>
            <a:endParaRPr lang="en-US" sz="800" dirty="0">
              <a:effectLst/>
              <a:latin typeface="Arial" panose="020B0604020202020204" pitchFamily="34" charset="0"/>
              <a:cs typeface="Arial" panose="020B0604020202020204" pitchFamily="34" charset="0"/>
            </a:endParaRPr>
          </a:p>
          <a:p>
            <a:pPr marL="0" indent="0"/>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Facilitator Notes: </a:t>
            </a:r>
            <a:endParaRPr lang="en-US" sz="800"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Direct participants’ attention to the slide.</a:t>
            </a:r>
            <a:endParaRPr lang="en-US" sz="800" dirty="0">
              <a:effectLst/>
              <a:latin typeface="Arial" panose="020B0604020202020204" pitchFamily="34" charset="0"/>
              <a:cs typeface="Arial" panose="020B0604020202020204" pitchFamily="34" charset="0"/>
            </a:endParaRP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sz="800" dirty="0">
              <a:effectLst/>
              <a:latin typeface="Arial" panose="020B0604020202020204" pitchFamily="34" charset="0"/>
              <a:cs typeface="Arial" panose="020B0604020202020204" pitchFamily="34" charset="0"/>
            </a:endParaRP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Say to Participants: </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“Now that we’ve looked at the wheel itself, let’s take a moment to identify the management system that we will be exploring in this session: community assessment and self-assessment.”</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“To fully explore this system within our organizations, we need to understand how our data collection and analysis activities inform the way our programs deliver services. </a:t>
            </a:r>
          </a:p>
          <a:p>
            <a:pPr lvl="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1.	The </a:t>
            </a:r>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community assessment</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focuses on external factors for new and existing programs, ensuring they are providing the right services to the right population. </a:t>
            </a:r>
          </a:p>
          <a:p>
            <a:pPr lvl="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2.	The </a:t>
            </a:r>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self-assessment </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focuses on internal factors, including ongoing monitoring data, to support the continuous quality improvement process.” </a:t>
            </a:r>
          </a:p>
          <a:p>
            <a:pPr marL="0" lvl="0" indent="0" algn="l" rtl="0">
              <a:lnSpc>
                <a:spcPct val="80000"/>
              </a:lnSpc>
              <a:spcBef>
                <a:spcPts val="0"/>
              </a:spcBef>
              <a:spcAft>
                <a:spcPts val="0"/>
              </a:spcAft>
              <a:buNone/>
            </a:pPr>
            <a:endParaRPr sz="660" dirty="0"/>
          </a:p>
        </p:txBody>
      </p:sp>
      <p:sp>
        <p:nvSpPr>
          <p:cNvPr id="206" name="Google Shape;206;p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6</a:t>
            </a:fld>
            <a:endParaRPr dirty="0"/>
          </a:p>
        </p:txBody>
      </p:sp>
    </p:spTree>
    <p:extLst>
      <p:ext uri="{BB962C8B-B14F-4D97-AF65-F5344CB8AC3E}">
        <p14:creationId xmlns:p14="http://schemas.microsoft.com/office/powerpoint/2010/main" val="4208449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Slide 7</a:t>
            </a:r>
            <a:endParaRPr lang="en-US" dirty="0">
              <a:effectLst/>
              <a:latin typeface="Arial" panose="020B0604020202020204" pitchFamily="34" charset="0"/>
              <a:cs typeface="Arial" panose="020B0604020202020204" pitchFamily="34" charset="0"/>
            </a:endParaRPr>
          </a:p>
          <a:p>
            <a:pPr marL="0" indent="0"/>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Facilitator Notes:</a:t>
            </a:r>
            <a:r>
              <a:rPr lang="en-US" sz="1200" b="0" i="1"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r>
              <a:rPr lang="en-US" sz="1200" dirty="0">
                <a:effectLst/>
                <a:latin typeface="Arial" panose="020B060402020202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Distribute the Head Start Program Planning Cycle handout. </a:t>
            </a:r>
            <a:endParaRPr lang="en-US" dirty="0">
              <a:effectLst/>
              <a:latin typeface="Arial" panose="020B0604020202020204" pitchFamily="34" charset="0"/>
              <a:cs typeface="Arial" panose="020B0604020202020204" pitchFamily="34" charset="0"/>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dirty="0">
              <a:effectLst/>
              <a:latin typeface="Arial" panose="020B0604020202020204" pitchFamily="34" charset="0"/>
              <a:cs typeface="Arial" panose="020B0604020202020204" pitchFamily="34" charset="0"/>
            </a:endParaRP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Say to Participants:</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“Before we go any further, we also need to look at how community assessment and self-assessment fit into the Head Start program planning cycle.”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“Programs use the community assessment process to collect and analyze data about the needs and resources of eligible families, the program, and the community to inform goal-setting. For their baseline grant applications, programs identify the strategic long-term goals they will accomplish during the five-year project period. They also identify objectives linked to these expected outcomes. Community assessment—shown at the very top of the program planning cycle—is what feeds all this planning and goal-setting.”</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“During their annual planning process, programs review their long-term goals and revise them as necessary. They continue to break down their goals into short-term objectives linked to expected outcomes.”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“Moving clockwise around the circle, you see that programs then develop an annual action plan. The action plan outlines what a program will do to accomplish its goals and objectives. This plan is supported by a budget. As the program implements its plan, it collects data through technology and information system and manages it through its recordkeeping and reporting system. The program continually evaluates progress toward its goals and objectives by reviewing the data it gathers. Based on ongoing monitoring results, programs will continue to implement their action plan as written or make course corrections that require changes in program activities or levels of effort.”</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“Finally, the program comes full circle to the annual self-assessment. In this step, the self-assessment team uses its ongoing monitoring, community assessment, and other relevant data to assess the program’s progress in achieving its goals, objectives, and expected outcomes, and to evaluate program compliance with federal requirements.”</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“We can see that planning is a circular process that continues to build and evolve over each program year. You can think of it as a slow-moving wheel with forward momentum.”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Encourage participants to take a closer look at the Head Start Planning Cycle Narrative handout for a more detailed explanation of how the community and self-assessment processes provide critical data to programs.</a:t>
            </a: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Say to Participants: </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“Now let’s take a deeper look at the annual self-assessment process.”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76283-54F3-4449-A563-AF6B7B2805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4151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3: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indent="0"/>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Slide 8</a:t>
            </a:r>
            <a:endPar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Facilitator Notes: </a:t>
            </a:r>
            <a:endPar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Direct participants’ attention to the slide.</a:t>
            </a: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Say to Participants:</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“We want to spend a few minutes looking at the process the Office of Head Start (OHS) recommends for self-assessment. According to the HSPPS, programs must:</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Use program data to measure progress toward goals</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Assess compliance with the Head Start Program Performance Standards </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Determine the effectiveness of professional development and family engagement systems in promoting school readiness”</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“Programs are not required to conduct their self-assessments in any particular way. Instead, programs make their own decision about how to complete them. They seek the approval of their Policy Council and governing body or Tribal Council for the plan they develop.”</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lvl="0" indent="0" algn="l" rtl="0">
              <a:spcBef>
                <a:spcPts val="0"/>
              </a:spcBef>
              <a:spcAft>
                <a:spcPts val="0"/>
              </a:spcAft>
              <a:buNone/>
            </a:pPr>
            <a:endParaRPr dirty="0"/>
          </a:p>
        </p:txBody>
      </p:sp>
      <p:sp>
        <p:nvSpPr>
          <p:cNvPr id="533" name="Google Shape;533;p3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8</a:t>
            </a:fld>
            <a:endParaRPr dirty="0"/>
          </a:p>
        </p:txBody>
      </p:sp>
    </p:spTree>
    <p:extLst>
      <p:ext uri="{BB962C8B-B14F-4D97-AF65-F5344CB8AC3E}">
        <p14:creationId xmlns:p14="http://schemas.microsoft.com/office/powerpoint/2010/main" val="360657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4: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3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indent="0"/>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Slide 9</a:t>
            </a:r>
            <a:endPar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1" i="1" u="none" strike="noStrike" cap="none" dirty="0">
                <a:solidFill>
                  <a:schemeClr val="dk1"/>
                </a:solidFill>
                <a:effectLst/>
                <a:latin typeface="Arial" panose="020B0604020202020204" pitchFamily="34" charset="0"/>
                <a:ea typeface="Calibri"/>
                <a:cs typeface="Arial" panose="020B0604020202020204" pitchFamily="34" charset="0"/>
                <a:sym typeface="Calibri"/>
              </a:rPr>
              <a:t>Facilitator Notes:</a:t>
            </a:r>
            <a:r>
              <a:rPr lang="en-US" sz="1200" b="0" i="1"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endPar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endParaRP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Distribute the Using Data for Continuous Quality Improvement handout, which includes HSPPS 45 CFR §1302.102. Review the slide with the participants.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1" i="0" u="none" strike="noStrike" cap="none" dirty="0">
                <a:solidFill>
                  <a:schemeClr val="dk1"/>
                </a:solidFill>
                <a:effectLst/>
                <a:latin typeface="Arial" panose="020B0604020202020204" pitchFamily="34" charset="0"/>
                <a:ea typeface="Calibri"/>
                <a:cs typeface="Arial" panose="020B0604020202020204" pitchFamily="34" charset="0"/>
                <a:sym typeface="Calibri"/>
              </a:rPr>
              <a:t>Say to Participants:</a:t>
            </a: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“Achieving program goals, 45 CFR §1302.102, outlines what ongoing monitoring and continuous improvement require and describes how self-assessment fits into this process. It can be found in HSPPS Subpart J—Program Management and Quality Improvement.”</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“Take a look at the Using Data for Continuous Quality Improvement handout. You’ll see that the standard addresses how programs must:</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Work with their Policy Council and governing body or Tribal Council to establish long-term strategic goals and measurable objectives</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Establish ongoing oversight to ensure compliance with regulations and timely correction of quality or compliance issues </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Collaborate and share findings from the self-assessment with the governing body or Tribal Council, Policy Council, staff, and parents</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Use data to identify program strengths and needs</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Make adjustments to the program as necessary”</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“The types of data programs are required to use for self-assessment include :</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Individual child assessment data</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Aggregated child-level data</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Classroom-level data on teacher practice</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Program-level data on staffing and professional development</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Family needs assessments</a:t>
            </a:r>
          </a:p>
          <a:p>
            <a:pPr lvl="0">
              <a:buFont typeface="Arial" panose="020B0604020202020204" pitchFamily="34" charset="0"/>
              <a:buChar char="•"/>
            </a:pPr>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Comprehensive services”</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“The improvement plans programs develop as a result of the self-assessment should aim to strengthen or adjust professional development, the content and scope of services, school readiness strategies, or other goals.”</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 </a:t>
            </a:r>
          </a:p>
          <a:p>
            <a:pPr marL="0" indent="0"/>
            <a:r>
              <a:rPr lang="en-US" sz="1200" b="0" i="0" u="none" strike="noStrike" cap="none" dirty="0">
                <a:solidFill>
                  <a:schemeClr val="dk1"/>
                </a:solidFill>
                <a:effectLst/>
                <a:latin typeface="Arial" panose="020B0604020202020204" pitchFamily="34" charset="0"/>
                <a:ea typeface="Calibri"/>
                <a:cs typeface="Arial" panose="020B0604020202020204" pitchFamily="34" charset="0"/>
                <a:sym typeface="Calibri"/>
              </a:rPr>
              <a:t>“Subpart J also outlines reporting requirements, including semi-annual status reports to the governing body and Policy Council, incident reports, and an annual report.”</a:t>
            </a:r>
          </a:p>
        </p:txBody>
      </p:sp>
      <p:sp>
        <p:nvSpPr>
          <p:cNvPr id="542" name="Google Shape;542;p3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9</a:t>
            </a:fld>
            <a:endParaRPr dirty="0"/>
          </a:p>
        </p:txBody>
      </p:sp>
    </p:spTree>
    <p:extLst>
      <p:ext uri="{BB962C8B-B14F-4D97-AF65-F5344CB8AC3E}">
        <p14:creationId xmlns:p14="http://schemas.microsoft.com/office/powerpoint/2010/main" val="2986250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Google Shape;18;p2">
            <a:extLst>
              <a:ext uri="{FF2B5EF4-FFF2-40B4-BE49-F238E27FC236}">
                <a16:creationId xmlns:a16="http://schemas.microsoft.com/office/drawing/2014/main" id="{0E2F8E74-6A36-4397-9DC0-B21C29791CB7}"/>
              </a:ext>
            </a:extLst>
          </p:cNvPr>
          <p:cNvSpPr txBox="1"/>
          <p:nvPr userDrawn="1"/>
        </p:nvSpPr>
        <p:spPr>
          <a:xfrm>
            <a:off x="2762182" y="170368"/>
            <a:ext cx="2190818" cy="2740141"/>
          </a:xfrm>
          <a:prstGeom prst="rect">
            <a:avLst/>
          </a:prstGeom>
          <a:solidFill>
            <a:srgbClr val="FFDA67"/>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sp>
        <p:nvSpPr>
          <p:cNvPr id="17" name="Google Shape;19;p2">
            <a:extLst>
              <a:ext uri="{FF2B5EF4-FFF2-40B4-BE49-F238E27FC236}">
                <a16:creationId xmlns:a16="http://schemas.microsoft.com/office/drawing/2014/main" id="{4862ECCC-FB9B-481A-AF6B-0A6F1C9F6B74}"/>
              </a:ext>
            </a:extLst>
          </p:cNvPr>
          <p:cNvSpPr txBox="1"/>
          <p:nvPr userDrawn="1"/>
        </p:nvSpPr>
        <p:spPr>
          <a:xfrm>
            <a:off x="1433930" y="3051216"/>
            <a:ext cx="7544970" cy="2638384"/>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sp>
        <p:nvSpPr>
          <p:cNvPr id="19" name="Google Shape;20;p2">
            <a:extLst>
              <a:ext uri="{FF2B5EF4-FFF2-40B4-BE49-F238E27FC236}">
                <a16:creationId xmlns:a16="http://schemas.microsoft.com/office/drawing/2014/main" id="{F926F4E1-FD0B-4466-9DD1-036B7B29C9E3}"/>
              </a:ext>
            </a:extLst>
          </p:cNvPr>
          <p:cNvSpPr txBox="1"/>
          <p:nvPr userDrawn="1"/>
        </p:nvSpPr>
        <p:spPr>
          <a:xfrm>
            <a:off x="92920" y="3022601"/>
            <a:ext cx="1226710" cy="3733800"/>
          </a:xfrm>
          <a:prstGeom prst="rect">
            <a:avLst/>
          </a:prstGeom>
          <a:solidFill>
            <a:srgbClr val="89B8D4"/>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sp>
        <p:nvSpPr>
          <p:cNvPr id="20" name="Google Shape;23;p2">
            <a:extLst>
              <a:ext uri="{FF2B5EF4-FFF2-40B4-BE49-F238E27FC236}">
                <a16:creationId xmlns:a16="http://schemas.microsoft.com/office/drawing/2014/main" id="{6FECAA2E-9B4E-486B-9707-D9B0BA72C77E}"/>
              </a:ext>
            </a:extLst>
          </p:cNvPr>
          <p:cNvSpPr txBox="1"/>
          <p:nvPr userDrawn="1"/>
        </p:nvSpPr>
        <p:spPr>
          <a:xfrm>
            <a:off x="1446630" y="5823047"/>
            <a:ext cx="3476474" cy="933354"/>
          </a:xfrm>
          <a:prstGeom prst="rect">
            <a:avLst/>
          </a:prstGeom>
          <a:solidFill>
            <a:srgbClr val="AB3C19"/>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sp>
        <p:nvSpPr>
          <p:cNvPr id="21" name="Google Shape;24;p2">
            <a:extLst>
              <a:ext uri="{FF2B5EF4-FFF2-40B4-BE49-F238E27FC236}">
                <a16:creationId xmlns:a16="http://schemas.microsoft.com/office/drawing/2014/main" id="{0A1D0251-FC30-436A-9599-79AA7FF5EFE0}"/>
              </a:ext>
            </a:extLst>
          </p:cNvPr>
          <p:cNvSpPr txBox="1"/>
          <p:nvPr userDrawn="1"/>
        </p:nvSpPr>
        <p:spPr>
          <a:xfrm>
            <a:off x="5070224" y="170368"/>
            <a:ext cx="3908676" cy="2740141"/>
          </a:xfrm>
          <a:prstGeom prst="rect">
            <a:avLst/>
          </a:pr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0BCCADC1-14C7-4D08-87CD-FCF53F9104A8}"/>
              </a:ext>
            </a:extLst>
          </p:cNvPr>
          <p:cNvSpPr>
            <a:spLocks noGrp="1"/>
          </p:cNvSpPr>
          <p:nvPr>
            <p:ph type="pic" sz="quarter" idx="11"/>
          </p:nvPr>
        </p:nvSpPr>
        <p:spPr>
          <a:xfrm>
            <a:off x="152400" y="152400"/>
            <a:ext cx="2535237" cy="2740025"/>
          </a:xfrm>
          <a:prstGeom prst="rect">
            <a:avLst/>
          </a:prstGeom>
        </p:spPr>
        <p:txBody>
          <a:bodyPr/>
          <a:lstStyle/>
          <a:p>
            <a:endParaRPr lang="en-US"/>
          </a:p>
        </p:txBody>
      </p:sp>
      <p:sp>
        <p:nvSpPr>
          <p:cNvPr id="6" name="Title 5">
            <a:extLst>
              <a:ext uri="{FF2B5EF4-FFF2-40B4-BE49-F238E27FC236}">
                <a16:creationId xmlns:a16="http://schemas.microsoft.com/office/drawing/2014/main" id="{BEFDEBF2-C453-47C2-A8CE-781A8D136AD5}"/>
              </a:ext>
            </a:extLst>
          </p:cNvPr>
          <p:cNvSpPr>
            <a:spLocks noGrp="1"/>
          </p:cNvSpPr>
          <p:nvPr>
            <p:ph type="title"/>
          </p:nvPr>
        </p:nvSpPr>
        <p:spPr>
          <a:xfrm>
            <a:off x="1524000" y="3276601"/>
            <a:ext cx="7361504" cy="762000"/>
          </a:xfrm>
          <a:prstGeom prst="rect">
            <a:avLst/>
          </a:prstGeom>
        </p:spPr>
        <p:txBody>
          <a:bodyPr/>
          <a:lstStyle/>
          <a:p>
            <a:r>
              <a:rPr lang="en-US" dirty="0"/>
              <a:t>Click to edit Master title style</a:t>
            </a:r>
          </a:p>
        </p:txBody>
      </p:sp>
      <p:sp>
        <p:nvSpPr>
          <p:cNvPr id="10" name="Text Placeholder 9">
            <a:extLst>
              <a:ext uri="{FF2B5EF4-FFF2-40B4-BE49-F238E27FC236}">
                <a16:creationId xmlns:a16="http://schemas.microsoft.com/office/drawing/2014/main" id="{F8A65E72-2643-43E3-A8FE-CCF3A91602A0}"/>
              </a:ext>
            </a:extLst>
          </p:cNvPr>
          <p:cNvSpPr>
            <a:spLocks noGrp="1"/>
          </p:cNvSpPr>
          <p:nvPr>
            <p:ph type="body" sz="quarter" idx="13"/>
          </p:nvPr>
        </p:nvSpPr>
        <p:spPr>
          <a:xfrm>
            <a:off x="1524000" y="4419600"/>
            <a:ext cx="7361504" cy="9144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EAC11E7B-930A-4DF4-A8FD-0D4C60A8FD75}"/>
              </a:ext>
            </a:extLst>
          </p:cNvPr>
          <p:cNvSpPr>
            <a:spLocks noGrp="1"/>
          </p:cNvSpPr>
          <p:nvPr>
            <p:ph type="pic" sz="quarter" idx="12"/>
          </p:nvPr>
        </p:nvSpPr>
        <p:spPr>
          <a:xfrm>
            <a:off x="5334000" y="5980199"/>
            <a:ext cx="3543300" cy="704764"/>
          </a:xfrm>
          <a:prstGeom prst="rect">
            <a:avLst/>
          </a:prstGeom>
        </p:spPr>
        <p:txBody>
          <a:bodyPr/>
          <a:lstStyle/>
          <a:p>
            <a:endParaRPr lang="en-US"/>
          </a:p>
        </p:txBody>
      </p:sp>
      <p:sp>
        <p:nvSpPr>
          <p:cNvPr id="22" name="Oval 21">
            <a:extLst>
              <a:ext uri="{FF2B5EF4-FFF2-40B4-BE49-F238E27FC236}">
                <a16:creationId xmlns:a16="http://schemas.microsoft.com/office/drawing/2014/main" id="{F740B3BF-E85D-4186-9D2D-5615943B44FF}"/>
              </a:ext>
            </a:extLst>
          </p:cNvPr>
          <p:cNvSpPr/>
          <p:nvPr userDrawn="1"/>
        </p:nvSpPr>
        <p:spPr>
          <a:xfrm>
            <a:off x="6235908" y="675602"/>
            <a:ext cx="1925921" cy="1925921"/>
          </a:xfrm>
          <a:prstGeom prst="ellipse">
            <a:avLst/>
          </a:prstGeom>
          <a:solidFill>
            <a:schemeClr val="bg1"/>
          </a:solidFill>
          <a:ln w="158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F1CC08B9-B4D5-4F38-9BC0-D6B5D2370339}"/>
              </a:ext>
            </a:extLst>
          </p:cNvPr>
          <p:cNvPicPr>
            <a:picLocks noChangeAspect="1"/>
          </p:cNvPicPr>
          <p:nvPr userDrawn="1"/>
        </p:nvPicPr>
        <p:blipFill>
          <a:blip r:embed="rId2"/>
          <a:stretch>
            <a:fillRect/>
          </a:stretch>
        </p:blipFill>
        <p:spPr>
          <a:xfrm>
            <a:off x="6486835" y="1049311"/>
            <a:ext cx="1424066" cy="1424066"/>
          </a:xfrm>
          <a:prstGeom prst="rect">
            <a:avLst/>
          </a:prstGeom>
        </p:spPr>
      </p:pic>
    </p:spTree>
    <p:extLst>
      <p:ext uri="{BB962C8B-B14F-4D97-AF65-F5344CB8AC3E}">
        <p14:creationId xmlns:p14="http://schemas.microsoft.com/office/powerpoint/2010/main" val="3281044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4 Contents">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pic>
        <p:nvPicPr>
          <p:cNvPr id="7" name="Picture 6" descr="PMFO_Transparent.psd">
            <a:extLst>
              <a:ext uri="{FF2B5EF4-FFF2-40B4-BE49-F238E27FC236}">
                <a16:creationId xmlns:a16="http://schemas.microsoft.com/office/drawing/2014/main" id="{549528E9-7AC4-4BF9-8469-8A95AC211D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sp>
        <p:nvSpPr>
          <p:cNvPr id="6" name="Content Placeholder 5">
            <a:extLst>
              <a:ext uri="{FF2B5EF4-FFF2-40B4-BE49-F238E27FC236}">
                <a16:creationId xmlns:a16="http://schemas.microsoft.com/office/drawing/2014/main" id="{54B4C3DA-477B-4FEC-AD08-C22365C1A4E2}"/>
              </a:ext>
            </a:extLst>
          </p:cNvPr>
          <p:cNvSpPr>
            <a:spLocks noGrp="1"/>
          </p:cNvSpPr>
          <p:nvPr>
            <p:ph sz="quarter" idx="10"/>
          </p:nvPr>
        </p:nvSpPr>
        <p:spPr>
          <a:xfrm>
            <a:off x="820627" y="1414951"/>
            <a:ext cx="6281928" cy="1088136"/>
          </a:xfrm>
          <a:prstGeom prst="roundRect">
            <a:avLst/>
          </a:prstGeom>
          <a:solidFill>
            <a:srgbClr val="316886"/>
          </a:solidFill>
          <a:ln w="28575">
            <a:solidFill>
              <a:schemeClr val="bg1"/>
            </a:solid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5">
            <a:extLst>
              <a:ext uri="{FF2B5EF4-FFF2-40B4-BE49-F238E27FC236}">
                <a16:creationId xmlns:a16="http://schemas.microsoft.com/office/drawing/2014/main" id="{15D654B9-7551-40F7-BD25-5BB720D02FC1}"/>
              </a:ext>
            </a:extLst>
          </p:cNvPr>
          <p:cNvSpPr>
            <a:spLocks noGrp="1"/>
          </p:cNvSpPr>
          <p:nvPr>
            <p:ph sz="quarter" idx="11"/>
          </p:nvPr>
        </p:nvSpPr>
        <p:spPr>
          <a:xfrm>
            <a:off x="1577083" y="2731693"/>
            <a:ext cx="5888876" cy="1088136"/>
          </a:xfrm>
          <a:prstGeom prst="roundRect">
            <a:avLst/>
          </a:prstGeom>
          <a:solidFill>
            <a:srgbClr val="AB3C19"/>
          </a:solidFill>
          <a:ln w="28575">
            <a:solidFill>
              <a:schemeClr val="bg1"/>
            </a:solid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5">
            <a:extLst>
              <a:ext uri="{FF2B5EF4-FFF2-40B4-BE49-F238E27FC236}">
                <a16:creationId xmlns:a16="http://schemas.microsoft.com/office/drawing/2014/main" id="{57724DCF-63AB-49C6-84B6-E0AD3DF5082C}"/>
              </a:ext>
            </a:extLst>
          </p:cNvPr>
          <p:cNvSpPr>
            <a:spLocks noGrp="1"/>
          </p:cNvSpPr>
          <p:nvPr>
            <p:ph sz="quarter" idx="12"/>
          </p:nvPr>
        </p:nvSpPr>
        <p:spPr>
          <a:xfrm>
            <a:off x="2031144" y="4048435"/>
            <a:ext cx="5950733" cy="1088136"/>
          </a:xfrm>
          <a:prstGeom prst="roundRect">
            <a:avLst/>
          </a:prstGeom>
          <a:solidFill>
            <a:srgbClr val="535C13"/>
          </a:solidFill>
          <a:ln w="28575">
            <a:solidFill>
              <a:schemeClr val="bg1"/>
            </a:solid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5">
            <a:extLst>
              <a:ext uri="{FF2B5EF4-FFF2-40B4-BE49-F238E27FC236}">
                <a16:creationId xmlns:a16="http://schemas.microsoft.com/office/drawing/2014/main" id="{4D6EE28D-4299-4C79-8860-056FC3025C1E}"/>
              </a:ext>
            </a:extLst>
          </p:cNvPr>
          <p:cNvSpPr>
            <a:spLocks noGrp="1"/>
          </p:cNvSpPr>
          <p:nvPr>
            <p:ph sz="quarter" idx="13"/>
          </p:nvPr>
        </p:nvSpPr>
        <p:spPr>
          <a:xfrm>
            <a:off x="2498005" y="5307682"/>
            <a:ext cx="5917862" cy="1088136"/>
          </a:xfrm>
          <a:prstGeom prst="roundRect">
            <a:avLst/>
          </a:prstGeom>
          <a:solidFill>
            <a:srgbClr val="7030A0"/>
          </a:solidFill>
          <a:ln w="28575">
            <a:solidFill>
              <a:schemeClr val="bg1"/>
            </a:solid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0DD6BC67-A716-4E8C-8C1D-80E8D4885E76}"/>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3">
            <a:extLst>
              <a:ext uri="{FF2B5EF4-FFF2-40B4-BE49-F238E27FC236}">
                <a16:creationId xmlns:a16="http://schemas.microsoft.com/office/drawing/2014/main" id="{C4C2394B-D7CF-486D-A706-DFE1A4941CCE}"/>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grpSp>
        <p:nvGrpSpPr>
          <p:cNvPr id="37" name="Group 36">
            <a:extLst>
              <a:ext uri="{FF2B5EF4-FFF2-40B4-BE49-F238E27FC236}">
                <a16:creationId xmlns:a16="http://schemas.microsoft.com/office/drawing/2014/main" id="{8866AF83-B63E-4E0B-8E3A-CCFE7B7EB199}"/>
              </a:ext>
            </a:extLst>
          </p:cNvPr>
          <p:cNvGrpSpPr/>
          <p:nvPr userDrawn="1"/>
        </p:nvGrpSpPr>
        <p:grpSpPr>
          <a:xfrm>
            <a:off x="7081464" y="2017472"/>
            <a:ext cx="706206" cy="706206"/>
            <a:chOff x="6295078" y="3400164"/>
            <a:chExt cx="706206" cy="706206"/>
          </a:xfrm>
        </p:grpSpPr>
        <p:sp>
          <p:nvSpPr>
            <p:cNvPr id="38" name="Arrow: Down 37">
              <a:extLst>
                <a:ext uri="{FF2B5EF4-FFF2-40B4-BE49-F238E27FC236}">
                  <a16:creationId xmlns:a16="http://schemas.microsoft.com/office/drawing/2014/main" id="{7845DBEA-3FDE-4182-ABA8-30D54D0FB00D}"/>
                </a:ext>
              </a:extLst>
            </p:cNvPr>
            <p:cNvSpPr/>
            <p:nvPr userDrawn="1"/>
          </p:nvSpPr>
          <p:spPr>
            <a:xfrm>
              <a:off x="6295078" y="3400164"/>
              <a:ext cx="706206" cy="706206"/>
            </a:xfrm>
            <a:prstGeom prst="downArrow">
              <a:avLst>
                <a:gd name="adj1" fmla="val 55000"/>
                <a:gd name="adj2" fmla="val 45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9" name="Arrow: Down 4">
              <a:extLst>
                <a:ext uri="{FF2B5EF4-FFF2-40B4-BE49-F238E27FC236}">
                  <a16:creationId xmlns:a16="http://schemas.microsoft.com/office/drawing/2014/main" id="{4CAF47C5-FA07-4E8A-BDFD-EA6ED43B9A93}"/>
                </a:ext>
              </a:extLst>
            </p:cNvPr>
            <p:cNvSpPr txBox="1"/>
            <p:nvPr userDrawn="1"/>
          </p:nvSpPr>
          <p:spPr>
            <a:xfrm>
              <a:off x="6453974" y="3400164"/>
              <a:ext cx="388414" cy="5314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p:txBody>
        </p:sp>
      </p:grpSp>
      <p:grpSp>
        <p:nvGrpSpPr>
          <p:cNvPr id="40" name="Group 39">
            <a:extLst>
              <a:ext uri="{FF2B5EF4-FFF2-40B4-BE49-F238E27FC236}">
                <a16:creationId xmlns:a16="http://schemas.microsoft.com/office/drawing/2014/main" id="{E7468FC6-081E-44B5-A6F3-213273493D45}"/>
              </a:ext>
            </a:extLst>
          </p:cNvPr>
          <p:cNvGrpSpPr/>
          <p:nvPr userDrawn="1"/>
        </p:nvGrpSpPr>
        <p:grpSpPr>
          <a:xfrm>
            <a:off x="7448991" y="3340414"/>
            <a:ext cx="706206" cy="706206"/>
            <a:chOff x="6295078" y="3400164"/>
            <a:chExt cx="706206" cy="706206"/>
          </a:xfrm>
        </p:grpSpPr>
        <p:sp>
          <p:nvSpPr>
            <p:cNvPr id="41" name="Arrow: Down 40">
              <a:extLst>
                <a:ext uri="{FF2B5EF4-FFF2-40B4-BE49-F238E27FC236}">
                  <a16:creationId xmlns:a16="http://schemas.microsoft.com/office/drawing/2014/main" id="{D928126D-0FAA-4889-838E-2D00057629D8}"/>
                </a:ext>
              </a:extLst>
            </p:cNvPr>
            <p:cNvSpPr/>
            <p:nvPr userDrawn="1"/>
          </p:nvSpPr>
          <p:spPr>
            <a:xfrm>
              <a:off x="6295078" y="3400164"/>
              <a:ext cx="706206" cy="706206"/>
            </a:xfrm>
            <a:prstGeom prst="downArrow">
              <a:avLst>
                <a:gd name="adj1" fmla="val 55000"/>
                <a:gd name="adj2" fmla="val 45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2" name="Arrow: Down 4">
              <a:extLst>
                <a:ext uri="{FF2B5EF4-FFF2-40B4-BE49-F238E27FC236}">
                  <a16:creationId xmlns:a16="http://schemas.microsoft.com/office/drawing/2014/main" id="{E2CF3256-E1C8-4EE7-AA63-8E85E0C17064}"/>
                </a:ext>
              </a:extLst>
            </p:cNvPr>
            <p:cNvSpPr txBox="1"/>
            <p:nvPr userDrawn="1"/>
          </p:nvSpPr>
          <p:spPr>
            <a:xfrm>
              <a:off x="6453974" y="3400164"/>
              <a:ext cx="388414" cy="5314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p:txBody>
        </p:sp>
      </p:grpSp>
      <p:grpSp>
        <p:nvGrpSpPr>
          <p:cNvPr id="43" name="Group 42">
            <a:extLst>
              <a:ext uri="{FF2B5EF4-FFF2-40B4-BE49-F238E27FC236}">
                <a16:creationId xmlns:a16="http://schemas.microsoft.com/office/drawing/2014/main" id="{67269D02-EE3B-4E06-ADC2-F62394ED16EA}"/>
              </a:ext>
            </a:extLst>
          </p:cNvPr>
          <p:cNvGrpSpPr/>
          <p:nvPr userDrawn="1"/>
        </p:nvGrpSpPr>
        <p:grpSpPr>
          <a:xfrm>
            <a:off x="7995732" y="4614077"/>
            <a:ext cx="706206" cy="706206"/>
            <a:chOff x="6295078" y="3400164"/>
            <a:chExt cx="706206" cy="706206"/>
          </a:xfrm>
        </p:grpSpPr>
        <p:sp>
          <p:nvSpPr>
            <p:cNvPr id="44" name="Arrow: Down 43">
              <a:extLst>
                <a:ext uri="{FF2B5EF4-FFF2-40B4-BE49-F238E27FC236}">
                  <a16:creationId xmlns:a16="http://schemas.microsoft.com/office/drawing/2014/main" id="{6FA67302-A204-4BB4-BB35-CE24636DDB1E}"/>
                </a:ext>
              </a:extLst>
            </p:cNvPr>
            <p:cNvSpPr/>
            <p:nvPr userDrawn="1"/>
          </p:nvSpPr>
          <p:spPr>
            <a:xfrm>
              <a:off x="6295078" y="3400164"/>
              <a:ext cx="706206" cy="706206"/>
            </a:xfrm>
            <a:prstGeom prst="downArrow">
              <a:avLst>
                <a:gd name="adj1" fmla="val 55000"/>
                <a:gd name="adj2" fmla="val 45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5" name="Arrow: Down 4">
              <a:extLst>
                <a:ext uri="{FF2B5EF4-FFF2-40B4-BE49-F238E27FC236}">
                  <a16:creationId xmlns:a16="http://schemas.microsoft.com/office/drawing/2014/main" id="{F05D6038-21C7-403C-8916-B85A1F2538F8}"/>
                </a:ext>
              </a:extLst>
            </p:cNvPr>
            <p:cNvSpPr txBox="1"/>
            <p:nvPr userDrawn="1"/>
          </p:nvSpPr>
          <p:spPr>
            <a:xfrm>
              <a:off x="6453974" y="3400164"/>
              <a:ext cx="388414" cy="5314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p:txBody>
        </p:sp>
      </p:grpSp>
    </p:spTree>
    <p:extLst>
      <p:ext uri="{BB962C8B-B14F-4D97-AF65-F5344CB8AC3E}">
        <p14:creationId xmlns:p14="http://schemas.microsoft.com/office/powerpoint/2010/main" val="111161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with Imag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D867F0-E21A-4E1B-91BE-614E63057F5B}"/>
              </a:ext>
            </a:extLst>
          </p:cNvPr>
          <p:cNvSpPr/>
          <p:nvPr userDrawn="1"/>
        </p:nvSpPr>
        <p:spPr>
          <a:xfrm>
            <a:off x="0" y="1058335"/>
            <a:ext cx="9144000" cy="5857212"/>
          </a:xfrm>
          <a:prstGeom prst="rect">
            <a:avLst/>
          </a:prstGeom>
          <a:solidFill>
            <a:srgbClr val="F0F5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sp>
        <p:nvSpPr>
          <p:cNvPr id="5" name="Text Placeholder 4"/>
          <p:cNvSpPr>
            <a:spLocks noGrp="1"/>
          </p:cNvSpPr>
          <p:nvPr>
            <p:ph type="body" sz="quarter" idx="12"/>
          </p:nvPr>
        </p:nvSpPr>
        <p:spPr>
          <a:xfrm>
            <a:off x="609601" y="1295400"/>
            <a:ext cx="3733800" cy="4357690"/>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8">
            <a:extLst>
              <a:ext uri="{FF2B5EF4-FFF2-40B4-BE49-F238E27FC236}">
                <a16:creationId xmlns:a16="http://schemas.microsoft.com/office/drawing/2014/main" id="{7533FC2D-37AA-404F-8060-0DAFD1D82169}"/>
              </a:ext>
            </a:extLst>
          </p:cNvPr>
          <p:cNvSpPr>
            <a:spLocks noGrp="1"/>
          </p:cNvSpPr>
          <p:nvPr>
            <p:ph sz="quarter" idx="15"/>
          </p:nvPr>
        </p:nvSpPr>
        <p:spPr>
          <a:xfrm>
            <a:off x="609600" y="5791200"/>
            <a:ext cx="7924800" cy="533400"/>
          </a:xfrm>
          <a:prstGeom prst="rect">
            <a:avLst/>
          </a:prstGeom>
        </p:spPr>
        <p:txBody>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ecorative">
            <a:extLst>
              <a:ext uri="{FF2B5EF4-FFF2-40B4-BE49-F238E27FC236}">
                <a16:creationId xmlns:a16="http://schemas.microsoft.com/office/drawing/2014/main" id="{0AC916C1-41CD-46D5-B712-20203110FF63}"/>
              </a:ext>
            </a:extLst>
          </p:cNvPr>
          <p:cNvSpPr>
            <a:spLocks noGrp="1"/>
          </p:cNvSpPr>
          <p:nvPr>
            <p:ph type="pic" sz="quarter" idx="14"/>
          </p:nvPr>
        </p:nvSpPr>
        <p:spPr>
          <a:xfrm>
            <a:off x="5105402" y="1295400"/>
            <a:ext cx="3428998" cy="4343400"/>
          </a:xfrm>
          <a:prstGeom prst="rect">
            <a:avLst/>
          </a:prstGeom>
        </p:spPr>
        <p:txBody>
          <a:bodyPr/>
          <a:lstStyle/>
          <a:p>
            <a:endParaRPr lang="en-US"/>
          </a:p>
        </p:txBody>
      </p:sp>
      <p:cxnSp>
        <p:nvCxnSpPr>
          <p:cNvPr id="12" name="Straight Connector 11">
            <a:extLst>
              <a:ext uri="{FF2B5EF4-FFF2-40B4-BE49-F238E27FC236}">
                <a16:creationId xmlns:a16="http://schemas.microsoft.com/office/drawing/2014/main" id="{D63BE551-E318-4FEC-A65C-B2042D46C2B0}"/>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3">
            <a:extLst>
              <a:ext uri="{FF2B5EF4-FFF2-40B4-BE49-F238E27FC236}">
                <a16:creationId xmlns:a16="http://schemas.microsoft.com/office/drawing/2014/main" id="{73542AA4-8123-4086-B376-FEDF1BF26868}"/>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spTree>
    <p:extLst>
      <p:ext uri="{BB962C8B-B14F-4D97-AF65-F5344CB8AC3E}">
        <p14:creationId xmlns:p14="http://schemas.microsoft.com/office/powerpoint/2010/main" val="679861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2 Content with Imag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D867F0-E21A-4E1B-91BE-614E63057F5B}"/>
              </a:ext>
            </a:extLst>
          </p:cNvPr>
          <p:cNvSpPr/>
          <p:nvPr userDrawn="1"/>
        </p:nvSpPr>
        <p:spPr>
          <a:xfrm>
            <a:off x="0" y="1058335"/>
            <a:ext cx="9144000" cy="5857212"/>
          </a:xfrm>
          <a:prstGeom prst="rect">
            <a:avLst/>
          </a:prstGeom>
          <a:solidFill>
            <a:srgbClr val="FFEA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sp>
        <p:nvSpPr>
          <p:cNvPr id="5" name="Text Placeholder 4"/>
          <p:cNvSpPr>
            <a:spLocks noGrp="1"/>
          </p:cNvSpPr>
          <p:nvPr>
            <p:ph type="body" sz="quarter" idx="12"/>
          </p:nvPr>
        </p:nvSpPr>
        <p:spPr>
          <a:xfrm>
            <a:off x="609601" y="1295400"/>
            <a:ext cx="3733800" cy="4357690"/>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8">
            <a:extLst>
              <a:ext uri="{FF2B5EF4-FFF2-40B4-BE49-F238E27FC236}">
                <a16:creationId xmlns:a16="http://schemas.microsoft.com/office/drawing/2014/main" id="{7533FC2D-37AA-404F-8060-0DAFD1D82169}"/>
              </a:ext>
            </a:extLst>
          </p:cNvPr>
          <p:cNvSpPr>
            <a:spLocks noGrp="1"/>
          </p:cNvSpPr>
          <p:nvPr>
            <p:ph sz="quarter" idx="15"/>
          </p:nvPr>
        </p:nvSpPr>
        <p:spPr>
          <a:xfrm>
            <a:off x="609600" y="5791200"/>
            <a:ext cx="7924800" cy="533400"/>
          </a:xfrm>
          <a:prstGeom prst="rect">
            <a:avLst/>
          </a:prstGeom>
        </p:spPr>
        <p:txBody>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ecorative">
            <a:extLst>
              <a:ext uri="{FF2B5EF4-FFF2-40B4-BE49-F238E27FC236}">
                <a16:creationId xmlns:a16="http://schemas.microsoft.com/office/drawing/2014/main" id="{0AC916C1-41CD-46D5-B712-20203110FF63}"/>
              </a:ext>
            </a:extLst>
          </p:cNvPr>
          <p:cNvSpPr>
            <a:spLocks noGrp="1"/>
          </p:cNvSpPr>
          <p:nvPr>
            <p:ph type="pic" sz="quarter" idx="14"/>
          </p:nvPr>
        </p:nvSpPr>
        <p:spPr>
          <a:xfrm>
            <a:off x="5105402" y="1295400"/>
            <a:ext cx="3428998" cy="4343400"/>
          </a:xfrm>
          <a:prstGeom prst="rect">
            <a:avLst/>
          </a:prstGeom>
        </p:spPr>
        <p:txBody>
          <a:bodyPr/>
          <a:lstStyle/>
          <a:p>
            <a:endParaRPr lang="en-US"/>
          </a:p>
        </p:txBody>
      </p:sp>
      <p:sp>
        <p:nvSpPr>
          <p:cNvPr id="11" name="Slide Number Placeholder 3">
            <a:extLst>
              <a:ext uri="{FF2B5EF4-FFF2-40B4-BE49-F238E27FC236}">
                <a16:creationId xmlns:a16="http://schemas.microsoft.com/office/drawing/2014/main" id="{59740F90-D986-40A4-8D03-9A626B8E3611}"/>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cxnSp>
        <p:nvCxnSpPr>
          <p:cNvPr id="12" name="Straight Connector 11">
            <a:extLst>
              <a:ext uri="{FF2B5EF4-FFF2-40B4-BE49-F238E27FC236}">
                <a16:creationId xmlns:a16="http://schemas.microsoft.com/office/drawing/2014/main" id="{83DBF88E-4D6D-4EF4-ACD7-FA01B030D0F9}"/>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6303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2 Content with Imag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D867F0-E21A-4E1B-91BE-614E63057F5B}"/>
              </a:ext>
            </a:extLst>
          </p:cNvPr>
          <p:cNvSpPr/>
          <p:nvPr userDrawn="1"/>
        </p:nvSpPr>
        <p:spPr>
          <a:xfrm>
            <a:off x="0" y="1058335"/>
            <a:ext cx="9144000" cy="5857212"/>
          </a:xfrm>
          <a:prstGeom prst="rect">
            <a:avLst/>
          </a:prstGeom>
          <a:solidFill>
            <a:srgbClr val="F9DDD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sp>
        <p:nvSpPr>
          <p:cNvPr id="5" name="Text Placeholder 4"/>
          <p:cNvSpPr>
            <a:spLocks noGrp="1"/>
          </p:cNvSpPr>
          <p:nvPr>
            <p:ph type="body" sz="quarter" idx="12"/>
          </p:nvPr>
        </p:nvSpPr>
        <p:spPr>
          <a:xfrm>
            <a:off x="609601" y="1295400"/>
            <a:ext cx="3733800" cy="4357690"/>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8">
            <a:extLst>
              <a:ext uri="{FF2B5EF4-FFF2-40B4-BE49-F238E27FC236}">
                <a16:creationId xmlns:a16="http://schemas.microsoft.com/office/drawing/2014/main" id="{7533FC2D-37AA-404F-8060-0DAFD1D82169}"/>
              </a:ext>
            </a:extLst>
          </p:cNvPr>
          <p:cNvSpPr>
            <a:spLocks noGrp="1"/>
          </p:cNvSpPr>
          <p:nvPr>
            <p:ph sz="quarter" idx="15"/>
          </p:nvPr>
        </p:nvSpPr>
        <p:spPr>
          <a:xfrm>
            <a:off x="609600" y="5791200"/>
            <a:ext cx="7924800" cy="533400"/>
          </a:xfrm>
          <a:prstGeom prst="rect">
            <a:avLst/>
          </a:prstGeom>
        </p:spPr>
        <p:txBody>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ecorative">
            <a:extLst>
              <a:ext uri="{FF2B5EF4-FFF2-40B4-BE49-F238E27FC236}">
                <a16:creationId xmlns:a16="http://schemas.microsoft.com/office/drawing/2014/main" id="{0AC916C1-41CD-46D5-B712-20203110FF63}"/>
              </a:ext>
            </a:extLst>
          </p:cNvPr>
          <p:cNvSpPr>
            <a:spLocks noGrp="1"/>
          </p:cNvSpPr>
          <p:nvPr>
            <p:ph type="pic" sz="quarter" idx="14"/>
          </p:nvPr>
        </p:nvSpPr>
        <p:spPr>
          <a:xfrm>
            <a:off x="5105402" y="1295400"/>
            <a:ext cx="3428998" cy="4343400"/>
          </a:xfrm>
          <a:prstGeom prst="rect">
            <a:avLst/>
          </a:prstGeom>
        </p:spPr>
        <p:txBody>
          <a:bodyPr/>
          <a:lstStyle/>
          <a:p>
            <a:endParaRPr lang="en-US"/>
          </a:p>
        </p:txBody>
      </p:sp>
      <p:sp>
        <p:nvSpPr>
          <p:cNvPr id="11" name="Slide Number Placeholder 3">
            <a:extLst>
              <a:ext uri="{FF2B5EF4-FFF2-40B4-BE49-F238E27FC236}">
                <a16:creationId xmlns:a16="http://schemas.microsoft.com/office/drawing/2014/main" id="{59740F90-D986-40A4-8D03-9A626B8E3611}"/>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cxnSp>
        <p:nvCxnSpPr>
          <p:cNvPr id="12" name="Straight Connector 11">
            <a:extLst>
              <a:ext uri="{FF2B5EF4-FFF2-40B4-BE49-F238E27FC236}">
                <a16:creationId xmlns:a16="http://schemas.microsoft.com/office/drawing/2014/main" id="{83DBF88E-4D6D-4EF4-ACD7-FA01B030D0F9}"/>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1381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Content with Imag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D867F0-E21A-4E1B-91BE-614E63057F5B}"/>
              </a:ext>
            </a:extLst>
          </p:cNvPr>
          <p:cNvSpPr/>
          <p:nvPr userDrawn="1"/>
        </p:nvSpPr>
        <p:spPr>
          <a:xfrm>
            <a:off x="0" y="1058335"/>
            <a:ext cx="9144000" cy="5857212"/>
          </a:xfrm>
          <a:prstGeom prst="rect">
            <a:avLst/>
          </a:prstGeom>
          <a:solidFill>
            <a:srgbClr val="B96D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sp>
        <p:nvSpPr>
          <p:cNvPr id="5" name="Text Placeholder 4"/>
          <p:cNvSpPr>
            <a:spLocks noGrp="1"/>
          </p:cNvSpPr>
          <p:nvPr>
            <p:ph type="body" sz="quarter" idx="12"/>
          </p:nvPr>
        </p:nvSpPr>
        <p:spPr>
          <a:xfrm>
            <a:off x="609601" y="1295400"/>
            <a:ext cx="3733800" cy="4357690"/>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8">
            <a:extLst>
              <a:ext uri="{FF2B5EF4-FFF2-40B4-BE49-F238E27FC236}">
                <a16:creationId xmlns:a16="http://schemas.microsoft.com/office/drawing/2014/main" id="{7533FC2D-37AA-404F-8060-0DAFD1D82169}"/>
              </a:ext>
            </a:extLst>
          </p:cNvPr>
          <p:cNvSpPr>
            <a:spLocks noGrp="1"/>
          </p:cNvSpPr>
          <p:nvPr>
            <p:ph sz="quarter" idx="15"/>
          </p:nvPr>
        </p:nvSpPr>
        <p:spPr>
          <a:xfrm>
            <a:off x="609600" y="5791200"/>
            <a:ext cx="7924800" cy="533400"/>
          </a:xfrm>
          <a:prstGeom prst="rect">
            <a:avLst/>
          </a:prstGeom>
        </p:spPr>
        <p:txBody>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ecorative">
            <a:extLst>
              <a:ext uri="{FF2B5EF4-FFF2-40B4-BE49-F238E27FC236}">
                <a16:creationId xmlns:a16="http://schemas.microsoft.com/office/drawing/2014/main" id="{0AC916C1-41CD-46D5-B712-20203110FF63}"/>
              </a:ext>
            </a:extLst>
          </p:cNvPr>
          <p:cNvSpPr>
            <a:spLocks noGrp="1"/>
          </p:cNvSpPr>
          <p:nvPr>
            <p:ph type="pic" sz="quarter" idx="14"/>
          </p:nvPr>
        </p:nvSpPr>
        <p:spPr>
          <a:xfrm>
            <a:off x="5105402" y="1295400"/>
            <a:ext cx="3428998" cy="4343400"/>
          </a:xfrm>
          <a:prstGeom prst="rect">
            <a:avLst/>
          </a:prstGeom>
        </p:spPr>
        <p:txBody>
          <a:bodyPr/>
          <a:lstStyle/>
          <a:p>
            <a:endParaRPr lang="en-US"/>
          </a:p>
        </p:txBody>
      </p:sp>
      <p:sp>
        <p:nvSpPr>
          <p:cNvPr id="11" name="Slide Number Placeholder 3">
            <a:extLst>
              <a:ext uri="{FF2B5EF4-FFF2-40B4-BE49-F238E27FC236}">
                <a16:creationId xmlns:a16="http://schemas.microsoft.com/office/drawing/2014/main" id="{59740F90-D986-40A4-8D03-9A626B8E3611}"/>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cxnSp>
        <p:nvCxnSpPr>
          <p:cNvPr id="12" name="Straight Connector 11">
            <a:extLst>
              <a:ext uri="{FF2B5EF4-FFF2-40B4-BE49-F238E27FC236}">
                <a16:creationId xmlns:a16="http://schemas.microsoft.com/office/drawing/2014/main" id="{83DBF88E-4D6D-4EF4-ACD7-FA01B030D0F9}"/>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3063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Content with Image (4)">
    <p:spTree>
      <p:nvGrpSpPr>
        <p:cNvPr id="1" name=""/>
        <p:cNvGrpSpPr/>
        <p:nvPr/>
      </p:nvGrpSpPr>
      <p:grpSpPr>
        <a:xfrm>
          <a:off x="0" y="0"/>
          <a:ext cx="0" cy="0"/>
          <a:chOff x="0" y="0"/>
          <a:chExt cx="0" cy="0"/>
        </a:xfrm>
      </p:grpSpPr>
      <p:pic>
        <p:nvPicPr>
          <p:cNvPr id="12" name="Picture 11" descr="Management-Wheel_FINAL_dk-blue-icons_2.png">
            <a:extLst>
              <a:ext uri="{FF2B5EF4-FFF2-40B4-BE49-F238E27FC236}">
                <a16:creationId xmlns:a16="http://schemas.microsoft.com/office/drawing/2014/main" id="{747403C6-58AE-4F28-ADA4-20F7947422CC}"/>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a:stretch/>
        </p:blipFill>
        <p:spPr>
          <a:xfrm>
            <a:off x="5032375" y="0"/>
            <a:ext cx="4111625" cy="4220434"/>
          </a:xfrm>
          <a:prstGeom prst="rect">
            <a:avLst/>
          </a:prstGeom>
        </p:spPr>
      </p:pic>
      <p:sp>
        <p:nvSpPr>
          <p:cNvPr id="17" name="Rectangle 16">
            <a:extLst>
              <a:ext uri="{FF2B5EF4-FFF2-40B4-BE49-F238E27FC236}">
                <a16:creationId xmlns:a16="http://schemas.microsoft.com/office/drawing/2014/main" id="{652EB454-8B95-4449-BED7-BC076F14F346}"/>
              </a:ext>
            </a:extLst>
          </p:cNvPr>
          <p:cNvSpPr/>
          <p:nvPr userDrawn="1"/>
        </p:nvSpPr>
        <p:spPr>
          <a:xfrm>
            <a:off x="0" y="283105"/>
            <a:ext cx="9144000" cy="783695"/>
          </a:xfrm>
          <a:prstGeom prst="rect">
            <a:avLst/>
          </a:prstGeom>
          <a:solidFill>
            <a:srgbClr val="1C3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34FCDA4-9AE4-4290-B091-48095DCBFAFF}"/>
              </a:ext>
            </a:extLst>
          </p:cNvPr>
          <p:cNvPicPr>
            <a:picLocks noChangeAspect="1"/>
          </p:cNvPicPr>
          <p:nvPr userDrawn="1"/>
        </p:nvPicPr>
        <p:blipFill>
          <a:blip r:embed="rId3"/>
          <a:stretch>
            <a:fillRect/>
          </a:stretch>
        </p:blipFill>
        <p:spPr>
          <a:xfrm>
            <a:off x="530086" y="814253"/>
            <a:ext cx="5889764" cy="2978346"/>
          </a:xfrm>
          <a:prstGeom prst="rect">
            <a:avLst/>
          </a:prstGeom>
        </p:spPr>
      </p:pic>
      <p:sp>
        <p:nvSpPr>
          <p:cNvPr id="2" name="Title 1"/>
          <p:cNvSpPr>
            <a:spLocks noGrp="1"/>
          </p:cNvSpPr>
          <p:nvPr>
            <p:ph type="title"/>
          </p:nvPr>
        </p:nvSpPr>
        <p:spPr>
          <a:xfrm>
            <a:off x="158751" y="346770"/>
            <a:ext cx="6689312" cy="615255"/>
          </a:xfrm>
          <a:prstGeom prst="rect">
            <a:avLst/>
          </a:prstGeom>
          <a:noFill/>
        </p:spPr>
        <p:txBody>
          <a:bodyPr anchor="ctr"/>
          <a:lstStyle>
            <a:lvl1pPr marL="0" indent="0" algn="l">
              <a:defRPr b="0">
                <a:solidFill>
                  <a:schemeClr val="accent1">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7047A493-E67A-4C67-B982-D244683BB0D9}"/>
              </a:ext>
            </a:extLst>
          </p:cNvPr>
          <p:cNvSpPr>
            <a:spLocks noGrp="1"/>
          </p:cNvSpPr>
          <p:nvPr>
            <p:ph type="body" sz="quarter" idx="17"/>
          </p:nvPr>
        </p:nvSpPr>
        <p:spPr>
          <a:xfrm>
            <a:off x="1952625" y="1790699"/>
            <a:ext cx="2159001" cy="962025"/>
          </a:xfrm>
          <a:prstGeom prst="rect">
            <a:avLst/>
          </a:prstGeom>
        </p:spPr>
        <p:txBody>
          <a:bodyPr/>
          <a:lstStyle>
            <a:lvl1pPr marL="0" indent="0">
              <a:buNone/>
              <a:defRPr sz="1600" b="1">
                <a:solidFill>
                  <a:srgbClr val="18374B"/>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en-US" dirty="0"/>
              <a:t>Click to edit Master text styles</a:t>
            </a:r>
          </a:p>
        </p:txBody>
      </p:sp>
      <p:sp>
        <p:nvSpPr>
          <p:cNvPr id="16" name="Content Placeholder 15">
            <a:extLst>
              <a:ext uri="{FF2B5EF4-FFF2-40B4-BE49-F238E27FC236}">
                <a16:creationId xmlns:a16="http://schemas.microsoft.com/office/drawing/2014/main" id="{A96FDED8-99F2-427B-9DED-F81160BF5EA9}"/>
              </a:ext>
            </a:extLst>
          </p:cNvPr>
          <p:cNvSpPr>
            <a:spLocks noGrp="1"/>
          </p:cNvSpPr>
          <p:nvPr>
            <p:ph sz="quarter" idx="16"/>
          </p:nvPr>
        </p:nvSpPr>
        <p:spPr>
          <a:xfrm>
            <a:off x="2400300" y="3505200"/>
            <a:ext cx="6089650" cy="2266950"/>
          </a:xfrm>
          <a:prstGeom prst="roundRect">
            <a:avLst/>
          </a:prstGeom>
          <a:solidFill>
            <a:srgbClr val="FFEACA"/>
          </a:solidFill>
          <a:ln>
            <a:solidFill>
              <a:srgbClr val="6F260F"/>
            </a:solidFill>
          </a:ln>
          <a:effectLst>
            <a:outerShdw blurRad="50800" dist="38100" dir="2700000" algn="tl" rotWithShape="0">
              <a:prstClr val="black">
                <a:alpha val="40000"/>
              </a:prstClr>
            </a:outerShdw>
          </a:effectLst>
        </p:spPr>
        <p:txBody>
          <a:bodyPr/>
          <a:lstStyle>
            <a:lvl1pPr>
              <a:buClr>
                <a:srgbClr val="C09200"/>
              </a:buClr>
              <a:defRPr>
                <a:solidFill>
                  <a:srgbClr val="48626E"/>
                </a:solidFill>
              </a:defRPr>
            </a:lvl1pPr>
            <a:lvl2pPr>
              <a:defRPr>
                <a:solidFill>
                  <a:srgbClr val="48626E"/>
                </a:solidFill>
              </a:defRPr>
            </a:lvl2pPr>
            <a:lvl3pPr>
              <a:defRPr>
                <a:solidFill>
                  <a:srgbClr val="48626E"/>
                </a:solidFill>
              </a:defRPr>
            </a:lvl3pPr>
            <a:lvl4pPr>
              <a:defRPr>
                <a:solidFill>
                  <a:srgbClr val="48626E"/>
                </a:solidFill>
              </a:defRPr>
            </a:lvl4pPr>
            <a:lvl5pPr>
              <a:defRPr>
                <a:solidFill>
                  <a:srgbClr val="48626E"/>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BBE8A8E1-A218-41C9-B320-8E39C97910DA}"/>
              </a:ext>
            </a:extLst>
          </p:cNvPr>
          <p:cNvSpPr>
            <a:spLocks noGrp="1"/>
          </p:cNvSpPr>
          <p:nvPr>
            <p:ph sz="quarter" idx="15" hasCustomPrompt="1"/>
          </p:nvPr>
        </p:nvSpPr>
        <p:spPr>
          <a:xfrm>
            <a:off x="2622930" y="5909152"/>
            <a:ext cx="2533269" cy="461868"/>
          </a:xfrm>
          <a:prstGeom prst="rect">
            <a:avLst/>
          </a:prstGeom>
        </p:spPr>
        <p:txBody>
          <a:bodyPr/>
          <a:lstStyle>
            <a:lvl1pPr marL="0" indent="0">
              <a:buNone/>
              <a:defRPr sz="2000" b="1">
                <a:solidFill>
                  <a:srgbClr val="AD401D"/>
                </a:solidFill>
                <a:latin typeface="Arial" panose="020B0604020202020204" pitchFamily="34" charset="0"/>
                <a:cs typeface="Arial" panose="020B0604020202020204" pitchFamily="34" charset="0"/>
              </a:defRPr>
            </a:lvl1pPr>
            <a:lvl2pPr marL="457200" indent="0">
              <a:buNone/>
              <a:defRPr sz="1800">
                <a:latin typeface="Calibri" panose="020F0502020204030204" pitchFamily="34" charset="0"/>
                <a:cs typeface="Calibri" panose="020F0502020204030204" pitchFamily="34" charset="0"/>
              </a:defRPr>
            </a:lvl2pPr>
            <a:lvl3pPr marL="914400" indent="0">
              <a:buNone/>
              <a:defRPr sz="1800">
                <a:latin typeface="Calibri" panose="020F0502020204030204" pitchFamily="34" charset="0"/>
                <a:cs typeface="Calibri" panose="020F0502020204030204" pitchFamily="34" charset="0"/>
              </a:defRPr>
            </a:lvl3pPr>
            <a:lvl4pPr marL="1371600" indent="0">
              <a:buNone/>
              <a:defRPr sz="1800">
                <a:latin typeface="Calibri" panose="020F0502020204030204" pitchFamily="34" charset="0"/>
                <a:cs typeface="Calibri" panose="020F0502020204030204" pitchFamily="34" charset="0"/>
              </a:defRPr>
            </a:lvl4pPr>
            <a:lvl5pPr marL="1828800" indent="0">
              <a:buNone/>
              <a:defRPr sz="1800">
                <a:latin typeface="Calibri" panose="020F0502020204030204" pitchFamily="34" charset="0"/>
                <a:cs typeface="Calibri" panose="020F0502020204030204" pitchFamily="34" charset="0"/>
              </a:defRPr>
            </a:lvl5pPr>
          </a:lstStyle>
          <a:p>
            <a:pPr lvl="0"/>
            <a:r>
              <a:rPr lang="en-US" dirty="0"/>
              <a:t>Source</a:t>
            </a:r>
          </a:p>
        </p:txBody>
      </p:sp>
      <p:pic>
        <p:nvPicPr>
          <p:cNvPr id="7" name="Picture 6" descr="PMFO_Transparent.psd">
            <a:extLst>
              <a:ext uri="{FF2B5EF4-FFF2-40B4-BE49-F238E27FC236}">
                <a16:creationId xmlns:a16="http://schemas.microsoft.com/office/drawing/2014/main" id="{549528E9-7AC4-4BF9-8469-8A95AC211D4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cxnSp>
        <p:nvCxnSpPr>
          <p:cNvPr id="11" name="Straight Connector 10">
            <a:extLst>
              <a:ext uri="{FF2B5EF4-FFF2-40B4-BE49-F238E27FC236}">
                <a16:creationId xmlns:a16="http://schemas.microsoft.com/office/drawing/2014/main" id="{0DD6BC67-A716-4E8C-8C1D-80E8D4885E76}"/>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3">
            <a:extLst>
              <a:ext uri="{FF2B5EF4-FFF2-40B4-BE49-F238E27FC236}">
                <a16:creationId xmlns:a16="http://schemas.microsoft.com/office/drawing/2014/main" id="{C4C2394B-D7CF-486D-A706-DFE1A4941CCE}"/>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spTree>
    <p:extLst>
      <p:ext uri="{BB962C8B-B14F-4D97-AF65-F5344CB8AC3E}">
        <p14:creationId xmlns:p14="http://schemas.microsoft.com/office/powerpoint/2010/main" val="3560849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Shape 47"/>
        <p:cNvGrpSpPr/>
        <p:nvPr/>
      </p:nvGrpSpPr>
      <p:grpSpPr>
        <a:xfrm>
          <a:off x="0" y="0"/>
          <a:ext cx="0" cy="0"/>
          <a:chOff x="0" y="0"/>
          <a:chExt cx="0" cy="0"/>
        </a:xfrm>
      </p:grpSpPr>
      <p:sp>
        <p:nvSpPr>
          <p:cNvPr id="50" name="Google Shape;50;p10"/>
          <p:cNvSpPr txBox="1">
            <a:spLocks noGrp="1"/>
          </p:cNvSpPr>
          <p:nvPr>
            <p:ph type="title"/>
          </p:nvPr>
        </p:nvSpPr>
        <p:spPr>
          <a:xfrm>
            <a:off x="210634" y="274640"/>
            <a:ext cx="8933366"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 name="Content Placeholder 4">
            <a:extLst>
              <a:ext uri="{FF2B5EF4-FFF2-40B4-BE49-F238E27FC236}">
                <a16:creationId xmlns:a16="http://schemas.microsoft.com/office/drawing/2014/main" id="{6C32E8FA-FB67-40EC-941C-D2643710E8FD}"/>
              </a:ext>
            </a:extLst>
          </p:cNvPr>
          <p:cNvSpPr>
            <a:spLocks noGrp="1"/>
          </p:cNvSpPr>
          <p:nvPr>
            <p:ph sz="quarter" idx="13"/>
          </p:nvPr>
        </p:nvSpPr>
        <p:spPr>
          <a:xfrm>
            <a:off x="342899" y="1552575"/>
            <a:ext cx="3343276" cy="4495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 name="Google Shape;48;p10"/>
          <p:cNvSpPr txBox="1">
            <a:spLocks noGrp="1"/>
          </p:cNvSpPr>
          <p:nvPr>
            <p:ph type="body" idx="1"/>
          </p:nvPr>
        </p:nvSpPr>
        <p:spPr>
          <a:xfrm>
            <a:off x="4402666" y="1453445"/>
            <a:ext cx="4507088" cy="4672719"/>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51" name="Google Shape;51;p10"/>
          <p:cNvSpPr/>
          <p:nvPr/>
        </p:nvSpPr>
        <p:spPr>
          <a:xfrm>
            <a:off x="210634" y="1437268"/>
            <a:ext cx="3630342" cy="4689707"/>
          </a:xfrm>
          <a:prstGeom prst="rect">
            <a:avLst/>
          </a:prstGeom>
          <a:solidFill>
            <a:srgbClr val="7C89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
        <p:nvSpPr>
          <p:cNvPr id="49" name="Google Shape;49;p10"/>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0" name="Picture 9" descr="PMFO_Transparent.psd">
            <a:extLst>
              <a:ext uri="{FF2B5EF4-FFF2-40B4-BE49-F238E27FC236}">
                <a16:creationId xmlns:a16="http://schemas.microsoft.com/office/drawing/2014/main" id="{5377CCD8-B030-42AE-8617-5CF26A200F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cxnSp>
        <p:nvCxnSpPr>
          <p:cNvPr id="11" name="Straight Connector 10">
            <a:extLst>
              <a:ext uri="{FF2B5EF4-FFF2-40B4-BE49-F238E27FC236}">
                <a16:creationId xmlns:a16="http://schemas.microsoft.com/office/drawing/2014/main" id="{75BE913E-C219-46AB-8E01-C3F751739A70}"/>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7497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1">
    <p:spTree>
      <p:nvGrpSpPr>
        <p:cNvPr id="1" name="Shape 47"/>
        <p:cNvGrpSpPr/>
        <p:nvPr/>
      </p:nvGrpSpPr>
      <p:grpSpPr>
        <a:xfrm>
          <a:off x="0" y="0"/>
          <a:ext cx="0" cy="0"/>
          <a:chOff x="0" y="0"/>
          <a:chExt cx="0" cy="0"/>
        </a:xfrm>
      </p:grpSpPr>
      <p:sp>
        <p:nvSpPr>
          <p:cNvPr id="50" name="Google Shape;50;p10"/>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5" name="Content Placeholder 4">
            <a:extLst>
              <a:ext uri="{FF2B5EF4-FFF2-40B4-BE49-F238E27FC236}">
                <a16:creationId xmlns:a16="http://schemas.microsoft.com/office/drawing/2014/main" id="{6C32E8FA-FB67-40EC-941C-D2643710E8FD}"/>
              </a:ext>
            </a:extLst>
          </p:cNvPr>
          <p:cNvSpPr>
            <a:spLocks noGrp="1"/>
          </p:cNvSpPr>
          <p:nvPr>
            <p:ph sz="quarter" idx="13"/>
          </p:nvPr>
        </p:nvSpPr>
        <p:spPr>
          <a:xfrm>
            <a:off x="869373" y="1495353"/>
            <a:ext cx="7859731" cy="2485145"/>
          </a:xfrm>
          <a:prstGeom prst="rect">
            <a:avLst/>
          </a:prstGeom>
        </p:spPr>
        <p:txBody>
          <a:bodyPr/>
          <a:lstStyle>
            <a:lvl1pPr>
              <a:defRPr sz="2800">
                <a:latin typeface="+mn-lt"/>
              </a:defRPr>
            </a:lvl1pPr>
          </a:lstStyle>
          <a:p>
            <a:pPr lvl="0"/>
            <a:r>
              <a:rPr lang="en-US" dirty="0"/>
              <a:t>Click to edit Master text styles</a:t>
            </a:r>
          </a:p>
        </p:txBody>
      </p:sp>
      <p:sp>
        <p:nvSpPr>
          <p:cNvPr id="48" name="Google Shape;48;p10"/>
          <p:cNvSpPr txBox="1">
            <a:spLocks noGrp="1"/>
          </p:cNvSpPr>
          <p:nvPr>
            <p:ph type="body" idx="1"/>
          </p:nvPr>
        </p:nvSpPr>
        <p:spPr>
          <a:xfrm>
            <a:off x="869371" y="3980498"/>
            <a:ext cx="7859709" cy="2038478"/>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306786"/>
              </a:buClr>
              <a:buSzPts val="2800"/>
              <a:buFont typeface="Arial"/>
              <a:buChar char="•"/>
              <a:defRPr sz="2800" b="0" i="0" u="none" strike="noStrike" cap="none">
                <a:solidFill>
                  <a:schemeClr val="dk1"/>
                </a:solidFill>
                <a:latin typeface="+mn-lt"/>
                <a:ea typeface="Arial"/>
                <a:cs typeface="Arial"/>
                <a:sym typeface="Arial"/>
              </a:defRPr>
            </a:lvl1pPr>
            <a:lvl2pPr marL="914400" marR="0" lvl="1"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51" name="Google Shape;51;p10"/>
          <p:cNvSpPr/>
          <p:nvPr/>
        </p:nvSpPr>
        <p:spPr>
          <a:xfrm>
            <a:off x="325498" y="1495353"/>
            <a:ext cx="543876" cy="4523624"/>
          </a:xfrm>
          <a:prstGeom prst="rect">
            <a:avLst/>
          </a:prstGeom>
          <a:solidFill>
            <a:srgbClr val="204559"/>
          </a:solidFill>
          <a:ln>
            <a:solidFill>
              <a:srgbClr val="204559"/>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
        <p:nvSpPr>
          <p:cNvPr id="49" name="Google Shape;49;p10"/>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0" name="Picture 9" descr="PMFO_Transparent.psd">
            <a:extLst>
              <a:ext uri="{FF2B5EF4-FFF2-40B4-BE49-F238E27FC236}">
                <a16:creationId xmlns:a16="http://schemas.microsoft.com/office/drawing/2014/main" id="{5377CCD8-B030-42AE-8617-5CF26A200F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cxnSp>
        <p:nvCxnSpPr>
          <p:cNvPr id="11" name="Straight Connector 10">
            <a:extLst>
              <a:ext uri="{FF2B5EF4-FFF2-40B4-BE49-F238E27FC236}">
                <a16:creationId xmlns:a16="http://schemas.microsoft.com/office/drawing/2014/main" id="{75BE913E-C219-46AB-8E01-C3F751739A70}"/>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3205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2">
    <p:spTree>
      <p:nvGrpSpPr>
        <p:cNvPr id="1" name="Shape 47"/>
        <p:cNvGrpSpPr/>
        <p:nvPr/>
      </p:nvGrpSpPr>
      <p:grpSpPr>
        <a:xfrm>
          <a:off x="0" y="0"/>
          <a:ext cx="0" cy="0"/>
          <a:chOff x="0" y="0"/>
          <a:chExt cx="0" cy="0"/>
        </a:xfrm>
      </p:grpSpPr>
      <p:sp>
        <p:nvSpPr>
          <p:cNvPr id="50" name="Google Shape;50;p10"/>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5" name="Content Placeholder 4">
            <a:extLst>
              <a:ext uri="{FF2B5EF4-FFF2-40B4-BE49-F238E27FC236}">
                <a16:creationId xmlns:a16="http://schemas.microsoft.com/office/drawing/2014/main" id="{6C32E8FA-FB67-40EC-941C-D2643710E8FD}"/>
              </a:ext>
            </a:extLst>
          </p:cNvPr>
          <p:cNvSpPr>
            <a:spLocks noGrp="1"/>
          </p:cNvSpPr>
          <p:nvPr>
            <p:ph sz="quarter" idx="13"/>
          </p:nvPr>
        </p:nvSpPr>
        <p:spPr>
          <a:xfrm>
            <a:off x="883227" y="1495353"/>
            <a:ext cx="7859731" cy="2485145"/>
          </a:xfrm>
          <a:prstGeom prst="rect">
            <a:avLst/>
          </a:prstGeom>
        </p:spPr>
        <p:txBody>
          <a:bodyPr/>
          <a:lstStyle>
            <a:lvl1pPr>
              <a:defRPr sz="2800">
                <a:latin typeface="+mn-lt"/>
              </a:defRPr>
            </a:lvl1pPr>
          </a:lstStyle>
          <a:p>
            <a:pPr lvl="0"/>
            <a:r>
              <a:rPr lang="en-US" dirty="0"/>
              <a:t>Click to edit Master text styles</a:t>
            </a:r>
          </a:p>
        </p:txBody>
      </p:sp>
      <p:sp>
        <p:nvSpPr>
          <p:cNvPr id="48" name="Google Shape;48;p10"/>
          <p:cNvSpPr txBox="1">
            <a:spLocks noGrp="1"/>
          </p:cNvSpPr>
          <p:nvPr>
            <p:ph type="body" idx="1"/>
          </p:nvPr>
        </p:nvSpPr>
        <p:spPr>
          <a:xfrm>
            <a:off x="883225" y="3980498"/>
            <a:ext cx="7859709" cy="2038478"/>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306786"/>
              </a:buClr>
              <a:buSzPts val="2800"/>
              <a:buFont typeface="Arial"/>
              <a:buChar char="•"/>
              <a:defRPr sz="2800" b="0" i="0" u="none" strike="noStrike" cap="none">
                <a:solidFill>
                  <a:schemeClr val="dk1"/>
                </a:solidFill>
                <a:latin typeface="+mn-lt"/>
                <a:ea typeface="Arial"/>
                <a:cs typeface="Arial"/>
                <a:sym typeface="Arial"/>
              </a:defRPr>
            </a:lvl1pPr>
            <a:lvl2pPr marL="914400" marR="0" lvl="1"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51" name="Google Shape;51;p10"/>
          <p:cNvSpPr/>
          <p:nvPr/>
        </p:nvSpPr>
        <p:spPr>
          <a:xfrm>
            <a:off x="339352" y="1495353"/>
            <a:ext cx="543876" cy="4523624"/>
          </a:xfrm>
          <a:prstGeom prst="rect">
            <a:avLst/>
          </a:prstGeom>
          <a:solidFill>
            <a:srgbClr val="414141"/>
          </a:solidFill>
          <a:ln>
            <a:solidFill>
              <a:srgbClr val="41414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
        <p:nvSpPr>
          <p:cNvPr id="49" name="Google Shape;49;p10"/>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0" name="Picture 9" descr="PMFO_Transparent.psd">
            <a:extLst>
              <a:ext uri="{FF2B5EF4-FFF2-40B4-BE49-F238E27FC236}">
                <a16:creationId xmlns:a16="http://schemas.microsoft.com/office/drawing/2014/main" id="{5377CCD8-B030-42AE-8617-5CF26A200F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cxnSp>
        <p:nvCxnSpPr>
          <p:cNvPr id="11" name="Straight Connector 10">
            <a:extLst>
              <a:ext uri="{FF2B5EF4-FFF2-40B4-BE49-F238E27FC236}">
                <a16:creationId xmlns:a16="http://schemas.microsoft.com/office/drawing/2014/main" id="{75BE913E-C219-46AB-8E01-C3F751739A70}"/>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8982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3">
    <p:spTree>
      <p:nvGrpSpPr>
        <p:cNvPr id="1" name="Shape 47"/>
        <p:cNvGrpSpPr/>
        <p:nvPr/>
      </p:nvGrpSpPr>
      <p:grpSpPr>
        <a:xfrm>
          <a:off x="0" y="0"/>
          <a:ext cx="0" cy="0"/>
          <a:chOff x="0" y="0"/>
          <a:chExt cx="0" cy="0"/>
        </a:xfrm>
      </p:grpSpPr>
      <p:sp>
        <p:nvSpPr>
          <p:cNvPr id="50" name="Google Shape;50;p10"/>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5" name="Content Placeholder 4">
            <a:extLst>
              <a:ext uri="{FF2B5EF4-FFF2-40B4-BE49-F238E27FC236}">
                <a16:creationId xmlns:a16="http://schemas.microsoft.com/office/drawing/2014/main" id="{6C32E8FA-FB67-40EC-941C-D2643710E8FD}"/>
              </a:ext>
            </a:extLst>
          </p:cNvPr>
          <p:cNvSpPr>
            <a:spLocks noGrp="1"/>
          </p:cNvSpPr>
          <p:nvPr>
            <p:ph sz="quarter" idx="13"/>
          </p:nvPr>
        </p:nvSpPr>
        <p:spPr>
          <a:xfrm>
            <a:off x="897082" y="1495353"/>
            <a:ext cx="7859731" cy="2485145"/>
          </a:xfrm>
          <a:prstGeom prst="rect">
            <a:avLst/>
          </a:prstGeom>
        </p:spPr>
        <p:txBody>
          <a:bodyPr/>
          <a:lstStyle>
            <a:lvl1pPr>
              <a:defRPr sz="2800">
                <a:latin typeface="+mn-lt"/>
              </a:defRPr>
            </a:lvl1pPr>
          </a:lstStyle>
          <a:p>
            <a:pPr lvl="0"/>
            <a:r>
              <a:rPr lang="en-US" dirty="0"/>
              <a:t>Click to edit Master text styles</a:t>
            </a:r>
          </a:p>
        </p:txBody>
      </p:sp>
      <p:sp>
        <p:nvSpPr>
          <p:cNvPr id="48" name="Google Shape;48;p10"/>
          <p:cNvSpPr txBox="1">
            <a:spLocks noGrp="1"/>
          </p:cNvSpPr>
          <p:nvPr>
            <p:ph type="body" idx="1"/>
          </p:nvPr>
        </p:nvSpPr>
        <p:spPr>
          <a:xfrm>
            <a:off x="897080" y="3980498"/>
            <a:ext cx="7859709" cy="2038478"/>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306786"/>
              </a:buClr>
              <a:buSzPts val="2800"/>
              <a:buFont typeface="Arial"/>
              <a:buChar char="•"/>
              <a:defRPr sz="2800" b="0" i="0" u="none" strike="noStrike" cap="none">
                <a:solidFill>
                  <a:schemeClr val="dk1"/>
                </a:solidFill>
                <a:latin typeface="+mn-lt"/>
                <a:ea typeface="Arial"/>
                <a:cs typeface="Arial"/>
                <a:sym typeface="Arial"/>
              </a:defRPr>
            </a:lvl1pPr>
            <a:lvl2pPr marL="914400" marR="0" lvl="1"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51" name="Google Shape;51;p10"/>
          <p:cNvSpPr/>
          <p:nvPr/>
        </p:nvSpPr>
        <p:spPr>
          <a:xfrm>
            <a:off x="353207" y="1495353"/>
            <a:ext cx="543876" cy="4523624"/>
          </a:xfrm>
          <a:prstGeom prst="rect">
            <a:avLst/>
          </a:prstGeom>
          <a:solidFill>
            <a:srgbClr val="7B4900"/>
          </a:solidFill>
          <a:ln>
            <a:solidFill>
              <a:srgbClr val="7B490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
        <p:nvSpPr>
          <p:cNvPr id="49" name="Google Shape;49;p10"/>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0" name="Picture 9" descr="PMFO_Transparent.psd">
            <a:extLst>
              <a:ext uri="{FF2B5EF4-FFF2-40B4-BE49-F238E27FC236}">
                <a16:creationId xmlns:a16="http://schemas.microsoft.com/office/drawing/2014/main" id="{5377CCD8-B030-42AE-8617-5CF26A200F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cxnSp>
        <p:nvCxnSpPr>
          <p:cNvPr id="11" name="Straight Connector 10">
            <a:extLst>
              <a:ext uri="{FF2B5EF4-FFF2-40B4-BE49-F238E27FC236}">
                <a16:creationId xmlns:a16="http://schemas.microsoft.com/office/drawing/2014/main" id="{75BE913E-C219-46AB-8E01-C3F751739A70}"/>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347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sp>
        <p:nvSpPr>
          <p:cNvPr id="8" name="Content Placeholder 7">
            <a:extLst>
              <a:ext uri="{FF2B5EF4-FFF2-40B4-BE49-F238E27FC236}">
                <a16:creationId xmlns:a16="http://schemas.microsoft.com/office/drawing/2014/main" id="{DCF71B50-86DE-4238-B1A1-8BBDDFCF9A47}"/>
              </a:ext>
            </a:extLst>
          </p:cNvPr>
          <p:cNvSpPr>
            <a:spLocks noGrp="1"/>
          </p:cNvSpPr>
          <p:nvPr>
            <p:ph sz="quarter" idx="14"/>
          </p:nvPr>
        </p:nvSpPr>
        <p:spPr>
          <a:xfrm>
            <a:off x="609600" y="1752600"/>
            <a:ext cx="8229600" cy="43576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PMFO_Transparent.psd">
            <a:extLst>
              <a:ext uri="{FF2B5EF4-FFF2-40B4-BE49-F238E27FC236}">
                <a16:creationId xmlns:a16="http://schemas.microsoft.com/office/drawing/2014/main" id="{549528E9-7AC4-4BF9-8469-8A95AC211D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cxnSp>
        <p:nvCxnSpPr>
          <p:cNvPr id="10" name="Straight Connector 9">
            <a:extLst>
              <a:ext uri="{FF2B5EF4-FFF2-40B4-BE49-F238E27FC236}">
                <a16:creationId xmlns:a16="http://schemas.microsoft.com/office/drawing/2014/main" id="{0CC9E5EC-EB2E-4F38-A62F-B8432F3FA0E1}"/>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3">
            <a:extLst>
              <a:ext uri="{FF2B5EF4-FFF2-40B4-BE49-F238E27FC236}">
                <a16:creationId xmlns:a16="http://schemas.microsoft.com/office/drawing/2014/main" id="{B729E92C-017B-45C9-9E7E-4C326BCFE370}"/>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spTree>
    <p:extLst>
      <p:ext uri="{BB962C8B-B14F-4D97-AF65-F5344CB8AC3E}">
        <p14:creationId xmlns:p14="http://schemas.microsoft.com/office/powerpoint/2010/main" val="2141451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4">
    <p:spTree>
      <p:nvGrpSpPr>
        <p:cNvPr id="1" name="Shape 47"/>
        <p:cNvGrpSpPr/>
        <p:nvPr/>
      </p:nvGrpSpPr>
      <p:grpSpPr>
        <a:xfrm>
          <a:off x="0" y="0"/>
          <a:ext cx="0" cy="0"/>
          <a:chOff x="0" y="0"/>
          <a:chExt cx="0" cy="0"/>
        </a:xfrm>
      </p:grpSpPr>
      <p:sp>
        <p:nvSpPr>
          <p:cNvPr id="50" name="Google Shape;50;p10"/>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5" name="Content Placeholder 4">
            <a:extLst>
              <a:ext uri="{FF2B5EF4-FFF2-40B4-BE49-F238E27FC236}">
                <a16:creationId xmlns:a16="http://schemas.microsoft.com/office/drawing/2014/main" id="{6C32E8FA-FB67-40EC-941C-D2643710E8FD}"/>
              </a:ext>
            </a:extLst>
          </p:cNvPr>
          <p:cNvSpPr>
            <a:spLocks noGrp="1"/>
          </p:cNvSpPr>
          <p:nvPr>
            <p:ph sz="quarter" idx="13"/>
          </p:nvPr>
        </p:nvSpPr>
        <p:spPr>
          <a:xfrm>
            <a:off x="897082" y="1495353"/>
            <a:ext cx="7859731" cy="2485145"/>
          </a:xfrm>
          <a:prstGeom prst="rect">
            <a:avLst/>
          </a:prstGeom>
        </p:spPr>
        <p:txBody>
          <a:bodyPr/>
          <a:lstStyle>
            <a:lvl1pPr>
              <a:defRPr sz="2800">
                <a:latin typeface="+mn-lt"/>
              </a:defRPr>
            </a:lvl1pPr>
          </a:lstStyle>
          <a:p>
            <a:pPr lvl="0"/>
            <a:r>
              <a:rPr lang="en-US" dirty="0"/>
              <a:t>Click to edit Master text styles</a:t>
            </a:r>
          </a:p>
        </p:txBody>
      </p:sp>
      <p:sp>
        <p:nvSpPr>
          <p:cNvPr id="48" name="Google Shape;48;p10"/>
          <p:cNvSpPr txBox="1">
            <a:spLocks noGrp="1"/>
          </p:cNvSpPr>
          <p:nvPr>
            <p:ph type="body" idx="1"/>
          </p:nvPr>
        </p:nvSpPr>
        <p:spPr>
          <a:xfrm>
            <a:off x="897080" y="3980498"/>
            <a:ext cx="7859709" cy="2038478"/>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306786"/>
              </a:buClr>
              <a:buSzPts val="2800"/>
              <a:buFont typeface="Arial"/>
              <a:buChar char="•"/>
              <a:defRPr sz="2800" b="0" i="0" u="none" strike="noStrike" cap="none">
                <a:solidFill>
                  <a:schemeClr val="dk1"/>
                </a:solidFill>
                <a:latin typeface="+mn-lt"/>
                <a:ea typeface="Arial"/>
                <a:cs typeface="Arial"/>
                <a:sym typeface="Arial"/>
              </a:defRPr>
            </a:lvl1pPr>
            <a:lvl2pPr marL="914400" marR="0" lvl="1"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51" name="Google Shape;51;p10"/>
          <p:cNvSpPr/>
          <p:nvPr/>
        </p:nvSpPr>
        <p:spPr>
          <a:xfrm>
            <a:off x="353207" y="1495353"/>
            <a:ext cx="543876" cy="4523624"/>
          </a:xfrm>
          <a:prstGeom prst="rect">
            <a:avLst/>
          </a:prstGeom>
          <a:solidFill>
            <a:srgbClr val="7C891D"/>
          </a:solidFill>
          <a:ln>
            <a:solidFill>
              <a:srgbClr val="7C891D"/>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
        <p:nvSpPr>
          <p:cNvPr id="49" name="Google Shape;49;p10"/>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0" name="Picture 9" descr="PMFO_Transparent.psd">
            <a:extLst>
              <a:ext uri="{FF2B5EF4-FFF2-40B4-BE49-F238E27FC236}">
                <a16:creationId xmlns:a16="http://schemas.microsoft.com/office/drawing/2014/main" id="{5377CCD8-B030-42AE-8617-5CF26A200F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cxnSp>
        <p:nvCxnSpPr>
          <p:cNvPr id="11" name="Straight Connector 10">
            <a:extLst>
              <a:ext uri="{FF2B5EF4-FFF2-40B4-BE49-F238E27FC236}">
                <a16:creationId xmlns:a16="http://schemas.microsoft.com/office/drawing/2014/main" id="{75BE913E-C219-46AB-8E01-C3F751739A70}"/>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4186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2 Content with Image (Decorative 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50F283B-B57D-48DE-A8C9-0AF4F9F1E499}"/>
              </a:ext>
            </a:extLst>
          </p:cNvPr>
          <p:cNvPicPr>
            <a:picLocks noChangeAspect="1"/>
          </p:cNvPicPr>
          <p:nvPr userDrawn="1"/>
        </p:nvPicPr>
        <p:blipFill>
          <a:blip r:embed="rId2">
            <a:alphaModFix amt="26000"/>
          </a:blip>
          <a:stretch>
            <a:fillRect/>
          </a:stretch>
        </p:blipFill>
        <p:spPr>
          <a:xfrm>
            <a:off x="1" y="1058334"/>
            <a:ext cx="9143999" cy="5799666"/>
          </a:xfrm>
          <a:prstGeom prst="rect">
            <a:avLst/>
          </a:prstGeom>
        </p:spPr>
      </p:pic>
      <p:sp>
        <p:nvSpPr>
          <p:cNvPr id="2" name="Title 1"/>
          <p:cNvSpPr>
            <a:spLocks noGrp="1"/>
          </p:cNvSpPr>
          <p:nvPr>
            <p:ph type="title"/>
          </p:nvPr>
        </p:nvSpPr>
        <p:spPr>
          <a:xfrm>
            <a:off x="0" y="272258"/>
            <a:ext cx="9144000" cy="783695"/>
          </a:xfrm>
          <a:prstGeom prst="rect">
            <a:avLst/>
          </a:prstGeom>
          <a:solidFill>
            <a:srgbClr val="1C3141"/>
          </a:solidFill>
        </p:spPr>
        <p:txBody>
          <a:bodyPr anchor="ctr"/>
          <a:lstStyle>
            <a:lvl1pPr>
              <a:defRPr b="0"/>
            </a:lvl1pPr>
          </a:lstStyle>
          <a:p>
            <a:r>
              <a:rPr lang="en-US" dirty="0"/>
              <a:t>Click to edit Master title style</a:t>
            </a:r>
          </a:p>
        </p:txBody>
      </p:sp>
      <p:sp>
        <p:nvSpPr>
          <p:cNvPr id="5" name="Text Placeholder 4"/>
          <p:cNvSpPr>
            <a:spLocks noGrp="1"/>
          </p:cNvSpPr>
          <p:nvPr>
            <p:ph type="body" sz="quarter" idx="12"/>
          </p:nvPr>
        </p:nvSpPr>
        <p:spPr>
          <a:xfrm>
            <a:off x="609601" y="1752601"/>
            <a:ext cx="3733800" cy="3962399"/>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BBE8A8E1-A218-41C9-B320-8E39C97910DA}"/>
              </a:ext>
            </a:extLst>
          </p:cNvPr>
          <p:cNvSpPr>
            <a:spLocks noGrp="1"/>
          </p:cNvSpPr>
          <p:nvPr>
            <p:ph sz="quarter" idx="15"/>
          </p:nvPr>
        </p:nvSpPr>
        <p:spPr>
          <a:xfrm>
            <a:off x="609600" y="5791200"/>
            <a:ext cx="7924800" cy="533400"/>
          </a:xfrm>
          <a:prstGeom prst="rect">
            <a:avLst/>
          </a:prstGeom>
        </p:spPr>
        <p:txBody>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ecorative">
            <a:extLst>
              <a:ext uri="{FF2B5EF4-FFF2-40B4-BE49-F238E27FC236}">
                <a16:creationId xmlns:a16="http://schemas.microsoft.com/office/drawing/2014/main" id="{0AC916C1-41CD-46D5-B712-20203110FF63}"/>
              </a:ext>
            </a:extLst>
          </p:cNvPr>
          <p:cNvSpPr>
            <a:spLocks noGrp="1"/>
          </p:cNvSpPr>
          <p:nvPr>
            <p:ph type="pic" sz="quarter" idx="14"/>
          </p:nvPr>
        </p:nvSpPr>
        <p:spPr>
          <a:xfrm>
            <a:off x="5105402" y="1752600"/>
            <a:ext cx="3428998" cy="3962399"/>
          </a:xfrm>
          <a:prstGeom prst="rect">
            <a:avLst/>
          </a:prstGeom>
        </p:spPr>
        <p:txBody>
          <a:bodyPr/>
          <a:lstStyle/>
          <a:p>
            <a:endParaRPr lang="en-US"/>
          </a:p>
        </p:txBody>
      </p:sp>
      <p:pic>
        <p:nvPicPr>
          <p:cNvPr id="7" name="Picture 6" descr="PMFO_Transparent.psd">
            <a:extLst>
              <a:ext uri="{FF2B5EF4-FFF2-40B4-BE49-F238E27FC236}">
                <a16:creationId xmlns:a16="http://schemas.microsoft.com/office/drawing/2014/main" id="{549528E9-7AC4-4BF9-8469-8A95AC211D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sp>
        <p:nvSpPr>
          <p:cNvPr id="10" name="Slide Number Placeholder 3">
            <a:extLst>
              <a:ext uri="{FF2B5EF4-FFF2-40B4-BE49-F238E27FC236}">
                <a16:creationId xmlns:a16="http://schemas.microsoft.com/office/drawing/2014/main" id="{C4C2394B-D7CF-486D-A706-DFE1A4941CCE}"/>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cxnSp>
        <p:nvCxnSpPr>
          <p:cNvPr id="11" name="Straight Connector 10">
            <a:extLst>
              <a:ext uri="{FF2B5EF4-FFF2-40B4-BE49-F238E27FC236}">
                <a16:creationId xmlns:a16="http://schemas.microsoft.com/office/drawing/2014/main" id="{0DD6BC67-A716-4E8C-8C1D-80E8D4885E76}"/>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6648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12 Contents">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sp>
        <p:nvSpPr>
          <p:cNvPr id="6" name="Content Placeholder 1">
            <a:extLst>
              <a:ext uri="{FF2B5EF4-FFF2-40B4-BE49-F238E27FC236}">
                <a16:creationId xmlns:a16="http://schemas.microsoft.com/office/drawing/2014/main" id="{54B4C3DA-477B-4FEC-AD08-C22365C1A4E2}"/>
              </a:ext>
            </a:extLst>
          </p:cNvPr>
          <p:cNvSpPr>
            <a:spLocks noGrp="1"/>
          </p:cNvSpPr>
          <p:nvPr>
            <p:ph sz="quarter" idx="10" hasCustomPrompt="1"/>
          </p:nvPr>
        </p:nvSpPr>
        <p:spPr>
          <a:xfrm>
            <a:off x="201098" y="1181197"/>
            <a:ext cx="4114800" cy="548640"/>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2" name="Content Placeholder 2">
            <a:extLst>
              <a:ext uri="{FF2B5EF4-FFF2-40B4-BE49-F238E27FC236}">
                <a16:creationId xmlns:a16="http://schemas.microsoft.com/office/drawing/2014/main" id="{15D654B9-7551-40F7-BD25-5BB720D02FC1}"/>
              </a:ext>
            </a:extLst>
          </p:cNvPr>
          <p:cNvSpPr>
            <a:spLocks noGrp="1"/>
          </p:cNvSpPr>
          <p:nvPr>
            <p:ph sz="quarter" idx="11" hasCustomPrompt="1"/>
          </p:nvPr>
        </p:nvSpPr>
        <p:spPr>
          <a:xfrm>
            <a:off x="4572000" y="1181197"/>
            <a:ext cx="4114800" cy="548640"/>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3" name="Content Placeholder 3">
            <a:extLst>
              <a:ext uri="{FF2B5EF4-FFF2-40B4-BE49-F238E27FC236}">
                <a16:creationId xmlns:a16="http://schemas.microsoft.com/office/drawing/2014/main" id="{57724DCF-63AB-49C6-84B6-E0AD3DF5082C}"/>
              </a:ext>
            </a:extLst>
          </p:cNvPr>
          <p:cNvSpPr>
            <a:spLocks noGrp="1"/>
          </p:cNvSpPr>
          <p:nvPr>
            <p:ph sz="quarter" idx="12" hasCustomPrompt="1"/>
          </p:nvPr>
        </p:nvSpPr>
        <p:spPr>
          <a:xfrm>
            <a:off x="201098" y="2037927"/>
            <a:ext cx="4114800" cy="548640"/>
          </a:xfrm>
          <a:prstGeom prst="rect">
            <a:avLst/>
          </a:prstGeom>
        </p:spPr>
        <p:txBody>
          <a:bodyPr/>
          <a:lstStyle>
            <a:lvl1pPr marL="0" indent="0">
              <a:buNone/>
              <a:defRPr sz="18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4" name="Content Placeholder 4">
            <a:extLst>
              <a:ext uri="{FF2B5EF4-FFF2-40B4-BE49-F238E27FC236}">
                <a16:creationId xmlns:a16="http://schemas.microsoft.com/office/drawing/2014/main" id="{4D6EE28D-4299-4C79-8860-056FC3025C1E}"/>
              </a:ext>
            </a:extLst>
          </p:cNvPr>
          <p:cNvSpPr>
            <a:spLocks noGrp="1"/>
          </p:cNvSpPr>
          <p:nvPr>
            <p:ph sz="quarter" idx="13" hasCustomPrompt="1"/>
          </p:nvPr>
        </p:nvSpPr>
        <p:spPr>
          <a:xfrm>
            <a:off x="4572000" y="2037927"/>
            <a:ext cx="4114800" cy="548640"/>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5" name="Content Placeholder 5">
            <a:extLst>
              <a:ext uri="{FF2B5EF4-FFF2-40B4-BE49-F238E27FC236}">
                <a16:creationId xmlns:a16="http://schemas.microsoft.com/office/drawing/2014/main" id="{84ED9ABF-7338-4927-BB6F-B7290CC3A244}"/>
              </a:ext>
            </a:extLst>
          </p:cNvPr>
          <p:cNvSpPr>
            <a:spLocks noGrp="1"/>
          </p:cNvSpPr>
          <p:nvPr>
            <p:ph sz="quarter" idx="14" hasCustomPrompt="1"/>
          </p:nvPr>
        </p:nvSpPr>
        <p:spPr>
          <a:xfrm>
            <a:off x="201098" y="2914545"/>
            <a:ext cx="4114800" cy="548640"/>
          </a:xfrm>
          <a:prstGeom prst="rect">
            <a:avLst/>
          </a:prstGeom>
        </p:spPr>
        <p:txBody>
          <a:bodyPr/>
          <a:lstStyle>
            <a:lvl1pPr marL="0" indent="0">
              <a:buNone/>
              <a:defRPr sz="18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6" name="Content Placeholder 6">
            <a:extLst>
              <a:ext uri="{FF2B5EF4-FFF2-40B4-BE49-F238E27FC236}">
                <a16:creationId xmlns:a16="http://schemas.microsoft.com/office/drawing/2014/main" id="{70631DC4-04FE-4882-8322-48D0BBBF5040}"/>
              </a:ext>
            </a:extLst>
          </p:cNvPr>
          <p:cNvSpPr>
            <a:spLocks noGrp="1"/>
          </p:cNvSpPr>
          <p:nvPr>
            <p:ph sz="quarter" idx="15" hasCustomPrompt="1"/>
          </p:nvPr>
        </p:nvSpPr>
        <p:spPr>
          <a:xfrm>
            <a:off x="4572000" y="2914545"/>
            <a:ext cx="4114800" cy="548640"/>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7" name="Content Placeholder 7">
            <a:extLst>
              <a:ext uri="{FF2B5EF4-FFF2-40B4-BE49-F238E27FC236}">
                <a16:creationId xmlns:a16="http://schemas.microsoft.com/office/drawing/2014/main" id="{90376D49-B94E-48B5-8F36-9B164EBB93EB}"/>
              </a:ext>
            </a:extLst>
          </p:cNvPr>
          <p:cNvSpPr>
            <a:spLocks noGrp="1"/>
          </p:cNvSpPr>
          <p:nvPr>
            <p:ph sz="quarter" idx="16" hasCustomPrompt="1"/>
          </p:nvPr>
        </p:nvSpPr>
        <p:spPr>
          <a:xfrm>
            <a:off x="218032" y="3798936"/>
            <a:ext cx="4114800" cy="548640"/>
          </a:xfrm>
          <a:prstGeom prst="rect">
            <a:avLst/>
          </a:prstGeom>
        </p:spPr>
        <p:txBody>
          <a:bodyPr/>
          <a:lstStyle>
            <a:lvl1pPr marL="0" indent="0">
              <a:buNone/>
              <a:defRPr sz="18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8" name="Content Placeholder 8">
            <a:extLst>
              <a:ext uri="{FF2B5EF4-FFF2-40B4-BE49-F238E27FC236}">
                <a16:creationId xmlns:a16="http://schemas.microsoft.com/office/drawing/2014/main" id="{2B47FE44-F85B-4BE3-BA1A-F6DE7301B265}"/>
              </a:ext>
            </a:extLst>
          </p:cNvPr>
          <p:cNvSpPr>
            <a:spLocks noGrp="1"/>
          </p:cNvSpPr>
          <p:nvPr>
            <p:ph sz="quarter" idx="17" hasCustomPrompt="1"/>
          </p:nvPr>
        </p:nvSpPr>
        <p:spPr>
          <a:xfrm>
            <a:off x="4588934" y="3798936"/>
            <a:ext cx="4114800" cy="548640"/>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9" name="Content Placeholder 9">
            <a:extLst>
              <a:ext uri="{FF2B5EF4-FFF2-40B4-BE49-F238E27FC236}">
                <a16:creationId xmlns:a16="http://schemas.microsoft.com/office/drawing/2014/main" id="{492338AA-695E-4E94-861C-86599BB8F446}"/>
              </a:ext>
            </a:extLst>
          </p:cNvPr>
          <p:cNvSpPr>
            <a:spLocks noGrp="1"/>
          </p:cNvSpPr>
          <p:nvPr>
            <p:ph sz="quarter" idx="18" hasCustomPrompt="1"/>
          </p:nvPr>
        </p:nvSpPr>
        <p:spPr>
          <a:xfrm>
            <a:off x="218032" y="4655666"/>
            <a:ext cx="4114800" cy="548640"/>
          </a:xfrm>
          <a:prstGeom prst="rect">
            <a:avLst/>
          </a:prstGeom>
        </p:spPr>
        <p:txBody>
          <a:bodyPr/>
          <a:lstStyle>
            <a:lvl1pPr marL="0" indent="0">
              <a:buNone/>
              <a:defRPr sz="18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20" name="Content Placeholder 10">
            <a:extLst>
              <a:ext uri="{FF2B5EF4-FFF2-40B4-BE49-F238E27FC236}">
                <a16:creationId xmlns:a16="http://schemas.microsoft.com/office/drawing/2014/main" id="{BC781EE8-700F-49F0-8806-C59224E5FDED}"/>
              </a:ext>
            </a:extLst>
          </p:cNvPr>
          <p:cNvSpPr>
            <a:spLocks noGrp="1"/>
          </p:cNvSpPr>
          <p:nvPr>
            <p:ph sz="quarter" idx="19" hasCustomPrompt="1"/>
          </p:nvPr>
        </p:nvSpPr>
        <p:spPr>
          <a:xfrm>
            <a:off x="4588934" y="4655666"/>
            <a:ext cx="4114800" cy="548640"/>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21" name="Content Placeholder 11">
            <a:extLst>
              <a:ext uri="{FF2B5EF4-FFF2-40B4-BE49-F238E27FC236}">
                <a16:creationId xmlns:a16="http://schemas.microsoft.com/office/drawing/2014/main" id="{7BAE2930-3B56-4C3E-B0D8-22D4C8EA57E3}"/>
              </a:ext>
            </a:extLst>
          </p:cNvPr>
          <p:cNvSpPr>
            <a:spLocks noGrp="1"/>
          </p:cNvSpPr>
          <p:nvPr>
            <p:ph sz="quarter" idx="20" hasCustomPrompt="1"/>
          </p:nvPr>
        </p:nvSpPr>
        <p:spPr>
          <a:xfrm>
            <a:off x="218032" y="5532284"/>
            <a:ext cx="4114800" cy="548640"/>
          </a:xfrm>
          <a:prstGeom prst="rect">
            <a:avLst/>
          </a:prstGeom>
        </p:spPr>
        <p:txBody>
          <a:bodyPr/>
          <a:lstStyle>
            <a:lvl1pPr marL="0" indent="0">
              <a:buNone/>
              <a:defRPr sz="18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22" name="Content Placeholder 12">
            <a:extLst>
              <a:ext uri="{FF2B5EF4-FFF2-40B4-BE49-F238E27FC236}">
                <a16:creationId xmlns:a16="http://schemas.microsoft.com/office/drawing/2014/main" id="{466EBEE2-8675-4F39-9DC9-F30211ED74C2}"/>
              </a:ext>
            </a:extLst>
          </p:cNvPr>
          <p:cNvSpPr>
            <a:spLocks noGrp="1"/>
          </p:cNvSpPr>
          <p:nvPr>
            <p:ph sz="quarter" idx="21" hasCustomPrompt="1"/>
          </p:nvPr>
        </p:nvSpPr>
        <p:spPr>
          <a:xfrm>
            <a:off x="4588934" y="5532284"/>
            <a:ext cx="4114800" cy="548640"/>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pic>
        <p:nvPicPr>
          <p:cNvPr id="7" name="Picture 6" descr="PMFO_Transparent.psd">
            <a:extLst>
              <a:ext uri="{FF2B5EF4-FFF2-40B4-BE49-F238E27FC236}">
                <a16:creationId xmlns:a16="http://schemas.microsoft.com/office/drawing/2014/main" id="{549528E9-7AC4-4BF9-8469-8A95AC211D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cxnSp>
        <p:nvCxnSpPr>
          <p:cNvPr id="11" name="Straight Connector 10">
            <a:extLst>
              <a:ext uri="{FF2B5EF4-FFF2-40B4-BE49-F238E27FC236}">
                <a16:creationId xmlns:a16="http://schemas.microsoft.com/office/drawing/2014/main" id="{0DD6BC67-A716-4E8C-8C1D-80E8D4885E76}"/>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3">
            <a:extLst>
              <a:ext uri="{FF2B5EF4-FFF2-40B4-BE49-F238E27FC236}">
                <a16:creationId xmlns:a16="http://schemas.microsoft.com/office/drawing/2014/main" id="{C4C2394B-D7CF-486D-A706-DFE1A4941CCE}"/>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spTree>
    <p:extLst>
      <p:ext uri="{BB962C8B-B14F-4D97-AF65-F5344CB8AC3E}">
        <p14:creationId xmlns:p14="http://schemas.microsoft.com/office/powerpoint/2010/main" val="3165333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5 Special Contents">
    <p:spTree>
      <p:nvGrpSpPr>
        <p:cNvPr id="1" name=""/>
        <p:cNvGrpSpPr/>
        <p:nvPr/>
      </p:nvGrpSpPr>
      <p:grpSpPr>
        <a:xfrm>
          <a:off x="0" y="0"/>
          <a:ext cx="0" cy="0"/>
          <a:chOff x="0" y="0"/>
          <a:chExt cx="0" cy="0"/>
        </a:xfrm>
      </p:grpSpPr>
      <p:grpSp>
        <p:nvGrpSpPr>
          <p:cNvPr id="25" name="Google Shape;960;p99">
            <a:extLst>
              <a:ext uri="{FF2B5EF4-FFF2-40B4-BE49-F238E27FC236}">
                <a16:creationId xmlns:a16="http://schemas.microsoft.com/office/drawing/2014/main" id="{E1B69832-5D39-4054-A549-F0F26C189F83}"/>
              </a:ext>
            </a:extLst>
          </p:cNvPr>
          <p:cNvGrpSpPr/>
          <p:nvPr userDrawn="1"/>
        </p:nvGrpSpPr>
        <p:grpSpPr>
          <a:xfrm>
            <a:off x="66919" y="1288998"/>
            <a:ext cx="1674812" cy="5386388"/>
            <a:chOff x="4952" y="50063"/>
            <a:chExt cx="1674948" cy="5386273"/>
          </a:xfrm>
        </p:grpSpPr>
        <p:sp>
          <p:nvSpPr>
            <p:cNvPr id="26" name="Google Shape;961;p99">
              <a:extLst>
                <a:ext uri="{FF2B5EF4-FFF2-40B4-BE49-F238E27FC236}">
                  <a16:creationId xmlns:a16="http://schemas.microsoft.com/office/drawing/2014/main" id="{BD09F695-7B3D-4E05-8A8C-541003883B9B}"/>
                </a:ext>
              </a:extLst>
            </p:cNvPr>
            <p:cNvSpPr/>
            <p:nvPr/>
          </p:nvSpPr>
          <p:spPr>
            <a:xfrm>
              <a:off x="4952" y="50063"/>
              <a:ext cx="1674948" cy="5386273"/>
            </a:xfrm>
            <a:prstGeom prst="roundRect">
              <a:avLst>
                <a:gd name="adj" fmla="val 50000"/>
              </a:avLst>
            </a:prstGeom>
            <a:solidFill>
              <a:srgbClr val="E1EB9E"/>
            </a:solid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lt1"/>
                </a:solidFill>
                <a:latin typeface="Arial"/>
                <a:ea typeface="Arial"/>
                <a:cs typeface="Arial"/>
                <a:sym typeface="Arial"/>
              </a:endParaRPr>
            </a:p>
          </p:txBody>
        </p:sp>
        <p:sp>
          <p:nvSpPr>
            <p:cNvPr id="27" name="Google Shape;962;p99">
              <a:extLst>
                <a:ext uri="{FF2B5EF4-FFF2-40B4-BE49-F238E27FC236}">
                  <a16:creationId xmlns:a16="http://schemas.microsoft.com/office/drawing/2014/main" id="{E01427DC-C5C9-4724-9953-049E8E278965}"/>
                </a:ext>
              </a:extLst>
            </p:cNvPr>
            <p:cNvSpPr/>
            <p:nvPr/>
          </p:nvSpPr>
          <p:spPr>
            <a:xfrm rot="-5400000">
              <a:off x="-2035719" y="2090734"/>
              <a:ext cx="4416331" cy="334989"/>
            </a:xfrm>
            <a:prstGeom prst="rect">
              <a:avLst/>
            </a:prstGeom>
            <a:noFill/>
            <a:ln>
              <a:noFill/>
            </a:ln>
          </p:spPr>
          <p:txBody>
            <a:bodyPr spcFirstLastPara="1" wrap="square" lIns="0" tIns="54850" rIns="71100" bIns="0" anchor="t" anchorCtr="0">
              <a:noAutofit/>
            </a:bodyPr>
            <a:lstStyle/>
            <a:p>
              <a:pPr marL="0" marR="0" lvl="0" indent="0" algn="l" rtl="0">
                <a:lnSpc>
                  <a:spcPct val="90000"/>
                </a:lnSpc>
                <a:spcBef>
                  <a:spcPts val="0"/>
                </a:spcBef>
                <a:spcAft>
                  <a:spcPts val="0"/>
                </a:spcAft>
                <a:buNone/>
              </a:pPr>
              <a:r>
                <a:rPr lang="en-US" sz="1600" b="1" dirty="0">
                  <a:solidFill>
                    <a:schemeClr val="dk1"/>
                  </a:solidFill>
                  <a:latin typeface="Arial"/>
                  <a:ea typeface="Arial"/>
                  <a:cs typeface="Arial"/>
                  <a:sym typeface="Arial"/>
                </a:rPr>
                <a:t> </a:t>
              </a:r>
              <a:endParaRPr dirty="0"/>
            </a:p>
          </p:txBody>
        </p:sp>
      </p:grpSp>
      <p:grpSp>
        <p:nvGrpSpPr>
          <p:cNvPr id="28" name="Google Shape;967;p99">
            <a:extLst>
              <a:ext uri="{FF2B5EF4-FFF2-40B4-BE49-F238E27FC236}">
                <a16:creationId xmlns:a16="http://schemas.microsoft.com/office/drawing/2014/main" id="{06B5969C-9760-4BCA-8581-2E79A7067D57}"/>
              </a:ext>
            </a:extLst>
          </p:cNvPr>
          <p:cNvGrpSpPr/>
          <p:nvPr userDrawn="1"/>
        </p:nvGrpSpPr>
        <p:grpSpPr>
          <a:xfrm>
            <a:off x="1751014" y="1351845"/>
            <a:ext cx="1766887" cy="5386388"/>
            <a:chOff x="1738524" y="50063"/>
            <a:chExt cx="1674948" cy="5386273"/>
          </a:xfrm>
        </p:grpSpPr>
        <p:sp>
          <p:nvSpPr>
            <p:cNvPr id="29" name="Google Shape;968;p99">
              <a:extLst>
                <a:ext uri="{FF2B5EF4-FFF2-40B4-BE49-F238E27FC236}">
                  <a16:creationId xmlns:a16="http://schemas.microsoft.com/office/drawing/2014/main" id="{85DC8B87-6CEA-420F-BA9F-F6DAB2D0ABC6}"/>
                </a:ext>
              </a:extLst>
            </p:cNvPr>
            <p:cNvSpPr/>
            <p:nvPr/>
          </p:nvSpPr>
          <p:spPr>
            <a:xfrm>
              <a:off x="1738524" y="50063"/>
              <a:ext cx="1674948" cy="5386273"/>
            </a:xfrm>
            <a:prstGeom prst="roundRect">
              <a:avLst>
                <a:gd name="adj" fmla="val 5000"/>
              </a:avLst>
            </a:prstGeom>
            <a:solidFill>
              <a:srgbClr val="E8BE72"/>
            </a:solid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lt1"/>
                </a:solidFill>
                <a:latin typeface="Arial"/>
                <a:ea typeface="Arial"/>
                <a:cs typeface="Arial"/>
                <a:sym typeface="Arial"/>
              </a:endParaRPr>
            </a:p>
          </p:txBody>
        </p:sp>
        <p:sp>
          <p:nvSpPr>
            <p:cNvPr id="30" name="Google Shape;969;p99">
              <a:extLst>
                <a:ext uri="{FF2B5EF4-FFF2-40B4-BE49-F238E27FC236}">
                  <a16:creationId xmlns:a16="http://schemas.microsoft.com/office/drawing/2014/main" id="{322636A0-5B83-4E2C-B502-75B0B0E27D3B}"/>
                </a:ext>
              </a:extLst>
            </p:cNvPr>
            <p:cNvSpPr/>
            <p:nvPr/>
          </p:nvSpPr>
          <p:spPr>
            <a:xfrm rot="-5400000">
              <a:off x="-301846" y="2090433"/>
              <a:ext cx="4416331" cy="335591"/>
            </a:xfrm>
            <a:prstGeom prst="rect">
              <a:avLst/>
            </a:prstGeom>
            <a:noFill/>
            <a:ln>
              <a:noFill/>
            </a:ln>
          </p:spPr>
          <p:txBody>
            <a:bodyPr spcFirstLastPara="1" wrap="square" lIns="0" tIns="54850" rIns="71100" bIns="0" anchor="t" anchorCtr="0">
              <a:noAutofit/>
            </a:bodyPr>
            <a:lstStyle/>
            <a:p>
              <a:pPr marL="0" marR="0" lvl="0" indent="0" algn="l" rtl="0">
                <a:lnSpc>
                  <a:spcPct val="90000"/>
                </a:lnSpc>
                <a:spcBef>
                  <a:spcPts val="0"/>
                </a:spcBef>
                <a:spcAft>
                  <a:spcPts val="0"/>
                </a:spcAft>
                <a:buNone/>
              </a:pPr>
              <a:endParaRPr sz="1600" b="1" dirty="0">
                <a:solidFill>
                  <a:schemeClr val="dk1"/>
                </a:solidFill>
                <a:latin typeface="Arial"/>
                <a:ea typeface="Arial"/>
                <a:cs typeface="Arial"/>
                <a:sym typeface="Arial"/>
              </a:endParaRPr>
            </a:p>
          </p:txBody>
        </p:sp>
      </p:grpSp>
      <p:grpSp>
        <p:nvGrpSpPr>
          <p:cNvPr id="31" name="Google Shape;974;p99">
            <a:extLst>
              <a:ext uri="{FF2B5EF4-FFF2-40B4-BE49-F238E27FC236}">
                <a16:creationId xmlns:a16="http://schemas.microsoft.com/office/drawing/2014/main" id="{5EC84D69-EDED-4AAC-89CB-7A184EAD0107}"/>
              </a:ext>
            </a:extLst>
          </p:cNvPr>
          <p:cNvGrpSpPr/>
          <p:nvPr userDrawn="1"/>
        </p:nvGrpSpPr>
        <p:grpSpPr>
          <a:xfrm>
            <a:off x="3517901" y="1351844"/>
            <a:ext cx="1674813" cy="5386389"/>
            <a:chOff x="3472095" y="50062"/>
            <a:chExt cx="1674949" cy="5386274"/>
          </a:xfrm>
        </p:grpSpPr>
        <p:sp>
          <p:nvSpPr>
            <p:cNvPr id="32" name="Google Shape;975;p99">
              <a:extLst>
                <a:ext uri="{FF2B5EF4-FFF2-40B4-BE49-F238E27FC236}">
                  <a16:creationId xmlns:a16="http://schemas.microsoft.com/office/drawing/2014/main" id="{5915E643-1EC6-4DC3-8E06-B1E2A5CF9B4C}"/>
                </a:ext>
              </a:extLst>
            </p:cNvPr>
            <p:cNvSpPr/>
            <p:nvPr/>
          </p:nvSpPr>
          <p:spPr>
            <a:xfrm>
              <a:off x="3472095" y="50063"/>
              <a:ext cx="1674949" cy="5386273"/>
            </a:xfrm>
            <a:prstGeom prst="roundRect">
              <a:avLst>
                <a:gd name="adj" fmla="val 5000"/>
              </a:avLst>
            </a:prstGeom>
            <a:solidFill>
              <a:srgbClr val="DEC47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976;p99">
              <a:extLst>
                <a:ext uri="{FF2B5EF4-FFF2-40B4-BE49-F238E27FC236}">
                  <a16:creationId xmlns:a16="http://schemas.microsoft.com/office/drawing/2014/main" id="{8389B6CE-D7CA-445F-B6BD-5B3D51D3F3CB}"/>
                </a:ext>
              </a:extLst>
            </p:cNvPr>
            <p:cNvSpPr/>
            <p:nvPr/>
          </p:nvSpPr>
          <p:spPr>
            <a:xfrm rot="-5400000">
              <a:off x="1431425" y="2090733"/>
              <a:ext cx="4416331" cy="334990"/>
            </a:xfrm>
            <a:prstGeom prst="rect">
              <a:avLst/>
            </a:prstGeom>
            <a:noFill/>
            <a:ln>
              <a:noFill/>
            </a:ln>
          </p:spPr>
          <p:txBody>
            <a:bodyPr spcFirstLastPara="1" wrap="square" lIns="0" tIns="54850" rIns="71100" bIns="0" anchor="t" anchorCtr="0">
              <a:noAutofit/>
            </a:bodyPr>
            <a:lstStyle/>
            <a:p>
              <a:pPr marL="0" marR="0" lvl="0" indent="0" algn="l" rtl="0">
                <a:lnSpc>
                  <a:spcPct val="90000"/>
                </a:lnSpc>
                <a:spcBef>
                  <a:spcPts val="0"/>
                </a:spcBef>
                <a:spcAft>
                  <a:spcPts val="0"/>
                </a:spcAft>
                <a:buNone/>
              </a:pPr>
              <a:endParaRPr sz="1600" b="1" dirty="0">
                <a:solidFill>
                  <a:schemeClr val="dk1"/>
                </a:solidFill>
                <a:latin typeface="Arial"/>
                <a:ea typeface="Arial"/>
                <a:cs typeface="Arial"/>
                <a:sym typeface="Arial"/>
              </a:endParaRPr>
            </a:p>
          </p:txBody>
        </p:sp>
      </p:grpSp>
      <p:grpSp>
        <p:nvGrpSpPr>
          <p:cNvPr id="34" name="Google Shape;981;p99">
            <a:extLst>
              <a:ext uri="{FF2B5EF4-FFF2-40B4-BE49-F238E27FC236}">
                <a16:creationId xmlns:a16="http://schemas.microsoft.com/office/drawing/2014/main" id="{65021D84-9F68-4534-9070-9CB595E22E19}"/>
              </a:ext>
            </a:extLst>
          </p:cNvPr>
          <p:cNvGrpSpPr/>
          <p:nvPr userDrawn="1"/>
        </p:nvGrpSpPr>
        <p:grpSpPr>
          <a:xfrm>
            <a:off x="5192714" y="1351845"/>
            <a:ext cx="1817687" cy="5386388"/>
            <a:chOff x="5205668" y="50063"/>
            <a:chExt cx="1674948" cy="5386273"/>
          </a:xfrm>
        </p:grpSpPr>
        <p:sp>
          <p:nvSpPr>
            <p:cNvPr id="35" name="Google Shape;982;p99">
              <a:extLst>
                <a:ext uri="{FF2B5EF4-FFF2-40B4-BE49-F238E27FC236}">
                  <a16:creationId xmlns:a16="http://schemas.microsoft.com/office/drawing/2014/main" id="{447F179B-9A5B-434C-8EDF-A0A7262A67EA}"/>
                </a:ext>
              </a:extLst>
            </p:cNvPr>
            <p:cNvSpPr/>
            <p:nvPr/>
          </p:nvSpPr>
          <p:spPr>
            <a:xfrm>
              <a:off x="5205668" y="50063"/>
              <a:ext cx="1674948" cy="5386273"/>
            </a:xfrm>
            <a:prstGeom prst="roundRect">
              <a:avLst>
                <a:gd name="adj" fmla="val 5000"/>
              </a:avLst>
            </a:prstGeom>
            <a:solidFill>
              <a:srgbClr val="E4EB8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983;p99">
              <a:extLst>
                <a:ext uri="{FF2B5EF4-FFF2-40B4-BE49-F238E27FC236}">
                  <a16:creationId xmlns:a16="http://schemas.microsoft.com/office/drawing/2014/main" id="{94950792-9952-45A4-BB72-51D5B1314B83}"/>
                </a:ext>
              </a:extLst>
            </p:cNvPr>
            <p:cNvSpPr/>
            <p:nvPr/>
          </p:nvSpPr>
          <p:spPr>
            <a:xfrm rot="-5400000">
              <a:off x="3164997" y="2090734"/>
              <a:ext cx="4416331" cy="334989"/>
            </a:xfrm>
            <a:prstGeom prst="rect">
              <a:avLst/>
            </a:prstGeom>
            <a:noFill/>
            <a:ln>
              <a:noFill/>
            </a:ln>
          </p:spPr>
          <p:txBody>
            <a:bodyPr spcFirstLastPara="1" wrap="square" lIns="0" tIns="54850" rIns="71100" bIns="0" anchor="t" anchorCtr="0">
              <a:noAutofit/>
            </a:bodyPr>
            <a:lstStyle/>
            <a:p>
              <a:pPr marL="0" marR="0" lvl="0" indent="0" algn="l" rtl="0">
                <a:lnSpc>
                  <a:spcPct val="90000"/>
                </a:lnSpc>
                <a:spcBef>
                  <a:spcPts val="0"/>
                </a:spcBef>
                <a:spcAft>
                  <a:spcPts val="0"/>
                </a:spcAft>
                <a:buNone/>
              </a:pPr>
              <a:endParaRPr sz="1600" b="1" dirty="0">
                <a:solidFill>
                  <a:schemeClr val="dk1"/>
                </a:solidFill>
                <a:latin typeface="Arial"/>
                <a:ea typeface="Arial"/>
                <a:cs typeface="Arial"/>
                <a:sym typeface="Arial"/>
              </a:endParaRPr>
            </a:p>
          </p:txBody>
        </p:sp>
      </p:grpSp>
      <p:sp>
        <p:nvSpPr>
          <p:cNvPr id="37" name="Google Shape;988;p99">
            <a:extLst>
              <a:ext uri="{FF2B5EF4-FFF2-40B4-BE49-F238E27FC236}">
                <a16:creationId xmlns:a16="http://schemas.microsoft.com/office/drawing/2014/main" id="{8268072E-1E91-43CF-95C6-9EDC45090223}"/>
              </a:ext>
            </a:extLst>
          </p:cNvPr>
          <p:cNvSpPr/>
          <p:nvPr userDrawn="1"/>
        </p:nvSpPr>
        <p:spPr>
          <a:xfrm>
            <a:off x="7010401" y="1351845"/>
            <a:ext cx="2047875" cy="5386388"/>
          </a:xfrm>
          <a:prstGeom prst="roundRect">
            <a:avLst>
              <a:gd name="adj" fmla="val 50000"/>
            </a:avLst>
          </a:prstGeom>
          <a:solidFill>
            <a:srgbClr val="D6E7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991;p99" descr="Next">
            <a:extLst>
              <a:ext uri="{FF2B5EF4-FFF2-40B4-BE49-F238E27FC236}">
                <a16:creationId xmlns:a16="http://schemas.microsoft.com/office/drawing/2014/main" id="{BC816F53-67F3-4C32-80C6-692C2BC1659E}"/>
              </a:ext>
            </a:extLst>
          </p:cNvPr>
          <p:cNvSpPr/>
          <p:nvPr userDrawn="1"/>
        </p:nvSpPr>
        <p:spPr>
          <a:xfrm rot="5400000">
            <a:off x="1609175" y="1902825"/>
            <a:ext cx="295275" cy="250825"/>
          </a:xfrm>
          <a:prstGeom prst="flowChartExtract">
            <a:avLst/>
          </a:prstGeom>
          <a:solidFill>
            <a:schemeClr val="lt1"/>
          </a:solidFill>
          <a:ln w="25400" cap="flat" cmpd="sng">
            <a:solidFill>
              <a:srgbClr val="3E8AB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39" name="Google Shape;992;p99" descr="Next">
            <a:extLst>
              <a:ext uri="{FF2B5EF4-FFF2-40B4-BE49-F238E27FC236}">
                <a16:creationId xmlns:a16="http://schemas.microsoft.com/office/drawing/2014/main" id="{1C6D66C9-186E-446E-A7F5-49A1D6CD03B9}"/>
              </a:ext>
            </a:extLst>
          </p:cNvPr>
          <p:cNvSpPr/>
          <p:nvPr userDrawn="1"/>
        </p:nvSpPr>
        <p:spPr>
          <a:xfrm rot="5400000">
            <a:off x="3361775" y="1920287"/>
            <a:ext cx="295275" cy="250825"/>
          </a:xfrm>
          <a:prstGeom prst="flowChartExtract">
            <a:avLst/>
          </a:prstGeom>
          <a:solidFill>
            <a:schemeClr val="lt1"/>
          </a:solidFill>
          <a:ln w="25400" cap="flat" cmpd="sng">
            <a:solidFill>
              <a:srgbClr val="3E8AB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40" name="Google Shape;993;p99" descr="Next">
            <a:extLst>
              <a:ext uri="{FF2B5EF4-FFF2-40B4-BE49-F238E27FC236}">
                <a16:creationId xmlns:a16="http://schemas.microsoft.com/office/drawing/2014/main" id="{D2BC401D-1A68-4EAF-B975-33BE252576C9}"/>
              </a:ext>
            </a:extLst>
          </p:cNvPr>
          <p:cNvSpPr/>
          <p:nvPr userDrawn="1"/>
        </p:nvSpPr>
        <p:spPr>
          <a:xfrm rot="5400000">
            <a:off x="5038175" y="1982200"/>
            <a:ext cx="295275" cy="250825"/>
          </a:xfrm>
          <a:prstGeom prst="flowChartExtract">
            <a:avLst/>
          </a:prstGeom>
          <a:solidFill>
            <a:schemeClr val="lt1"/>
          </a:solidFill>
          <a:ln w="25400" cap="flat" cmpd="sng">
            <a:solidFill>
              <a:srgbClr val="3E8AB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41" name="Google Shape;994;p99" descr="Next">
            <a:extLst>
              <a:ext uri="{FF2B5EF4-FFF2-40B4-BE49-F238E27FC236}">
                <a16:creationId xmlns:a16="http://schemas.microsoft.com/office/drawing/2014/main" id="{006BAD1E-6B4D-49AE-83C4-A6091C42722E}"/>
              </a:ext>
            </a:extLst>
          </p:cNvPr>
          <p:cNvSpPr/>
          <p:nvPr userDrawn="1"/>
        </p:nvSpPr>
        <p:spPr>
          <a:xfrm rot="5400000">
            <a:off x="6837606" y="2000456"/>
            <a:ext cx="295275" cy="252412"/>
          </a:xfrm>
          <a:prstGeom prst="flowChartExtract">
            <a:avLst/>
          </a:prstGeom>
          <a:solidFill>
            <a:schemeClr val="lt1"/>
          </a:solidFill>
          <a:ln w="25400" cap="flat" cmpd="sng">
            <a:solidFill>
              <a:srgbClr val="3E8AB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sp>
        <p:nvSpPr>
          <p:cNvPr id="6" name="Content Placeholder 1">
            <a:extLst>
              <a:ext uri="{FF2B5EF4-FFF2-40B4-BE49-F238E27FC236}">
                <a16:creationId xmlns:a16="http://schemas.microsoft.com/office/drawing/2014/main" id="{54B4C3DA-477B-4FEC-AD08-C22365C1A4E2}"/>
              </a:ext>
            </a:extLst>
          </p:cNvPr>
          <p:cNvSpPr>
            <a:spLocks noGrp="1"/>
          </p:cNvSpPr>
          <p:nvPr>
            <p:ph sz="quarter" idx="10" hasCustomPrompt="1"/>
          </p:nvPr>
        </p:nvSpPr>
        <p:spPr>
          <a:xfrm>
            <a:off x="7069666" y="126570"/>
            <a:ext cx="1617133" cy="1054627"/>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2" name="Content Placeholder 2">
            <a:extLst>
              <a:ext uri="{FF2B5EF4-FFF2-40B4-BE49-F238E27FC236}">
                <a16:creationId xmlns:a16="http://schemas.microsoft.com/office/drawing/2014/main" id="{15D654B9-7551-40F7-BD25-5BB720D02FC1}"/>
              </a:ext>
            </a:extLst>
          </p:cNvPr>
          <p:cNvSpPr>
            <a:spLocks noGrp="1"/>
          </p:cNvSpPr>
          <p:nvPr>
            <p:ph sz="quarter" idx="11" hasCustomPrompt="1"/>
          </p:nvPr>
        </p:nvSpPr>
        <p:spPr>
          <a:xfrm>
            <a:off x="95671" y="1283325"/>
            <a:ext cx="1653468" cy="5477618"/>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3" name="Content Placeholder 3">
            <a:extLst>
              <a:ext uri="{FF2B5EF4-FFF2-40B4-BE49-F238E27FC236}">
                <a16:creationId xmlns:a16="http://schemas.microsoft.com/office/drawing/2014/main" id="{57724DCF-63AB-49C6-84B6-E0AD3DF5082C}"/>
              </a:ext>
            </a:extLst>
          </p:cNvPr>
          <p:cNvSpPr>
            <a:spLocks noGrp="1"/>
          </p:cNvSpPr>
          <p:nvPr>
            <p:ph sz="quarter" idx="12" hasCustomPrompt="1"/>
          </p:nvPr>
        </p:nvSpPr>
        <p:spPr>
          <a:xfrm>
            <a:off x="1753395" y="1351843"/>
            <a:ext cx="1757097" cy="5386387"/>
          </a:xfrm>
          <a:prstGeom prst="rect">
            <a:avLst/>
          </a:prstGeom>
        </p:spPr>
        <p:txBody>
          <a:bodyPr/>
          <a:lstStyle>
            <a:lvl1pPr marL="0" indent="0">
              <a:buNone/>
              <a:defRPr sz="18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4" name="Content Placeholder 4">
            <a:extLst>
              <a:ext uri="{FF2B5EF4-FFF2-40B4-BE49-F238E27FC236}">
                <a16:creationId xmlns:a16="http://schemas.microsoft.com/office/drawing/2014/main" id="{4D6EE28D-4299-4C79-8860-056FC3025C1E}"/>
              </a:ext>
            </a:extLst>
          </p:cNvPr>
          <p:cNvSpPr>
            <a:spLocks noGrp="1"/>
          </p:cNvSpPr>
          <p:nvPr>
            <p:ph sz="quarter" idx="13" hasCustomPrompt="1"/>
          </p:nvPr>
        </p:nvSpPr>
        <p:spPr>
          <a:xfrm>
            <a:off x="3531500" y="1360842"/>
            <a:ext cx="1624150" cy="5377387"/>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5" name="Content Placeholder 5">
            <a:extLst>
              <a:ext uri="{FF2B5EF4-FFF2-40B4-BE49-F238E27FC236}">
                <a16:creationId xmlns:a16="http://schemas.microsoft.com/office/drawing/2014/main" id="{84ED9ABF-7338-4927-BB6F-B7290CC3A244}"/>
              </a:ext>
            </a:extLst>
          </p:cNvPr>
          <p:cNvSpPr>
            <a:spLocks noGrp="1"/>
          </p:cNvSpPr>
          <p:nvPr>
            <p:ph sz="quarter" idx="14" hasCustomPrompt="1"/>
          </p:nvPr>
        </p:nvSpPr>
        <p:spPr>
          <a:xfrm>
            <a:off x="5169249" y="1350633"/>
            <a:ext cx="1822620" cy="5477617"/>
          </a:xfrm>
          <a:prstGeom prst="rect">
            <a:avLst/>
          </a:prstGeom>
        </p:spPr>
        <p:txBody>
          <a:bodyPr/>
          <a:lstStyle>
            <a:lvl1pPr marL="0" indent="0">
              <a:buNone/>
              <a:defRPr sz="18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6" name="Content Placeholder 6">
            <a:extLst>
              <a:ext uri="{FF2B5EF4-FFF2-40B4-BE49-F238E27FC236}">
                <a16:creationId xmlns:a16="http://schemas.microsoft.com/office/drawing/2014/main" id="{70631DC4-04FE-4882-8322-48D0BBBF5040}"/>
              </a:ext>
            </a:extLst>
          </p:cNvPr>
          <p:cNvSpPr>
            <a:spLocks noGrp="1"/>
          </p:cNvSpPr>
          <p:nvPr>
            <p:ph sz="quarter" idx="15" hasCustomPrompt="1"/>
          </p:nvPr>
        </p:nvSpPr>
        <p:spPr>
          <a:xfrm>
            <a:off x="7005467" y="1365297"/>
            <a:ext cx="2037175" cy="5372931"/>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cxnSp>
        <p:nvCxnSpPr>
          <p:cNvPr id="11" name="Straight Connector 10">
            <a:extLst>
              <a:ext uri="{FF2B5EF4-FFF2-40B4-BE49-F238E27FC236}">
                <a16:creationId xmlns:a16="http://schemas.microsoft.com/office/drawing/2014/main" id="{0DD6BC67-A716-4E8C-8C1D-80E8D4885E76}"/>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3">
            <a:extLst>
              <a:ext uri="{FF2B5EF4-FFF2-40B4-BE49-F238E27FC236}">
                <a16:creationId xmlns:a16="http://schemas.microsoft.com/office/drawing/2014/main" id="{C4C2394B-D7CF-486D-A706-DFE1A4941CCE}"/>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spTree>
    <p:extLst>
      <p:ext uri="{BB962C8B-B14F-4D97-AF65-F5344CB8AC3E}">
        <p14:creationId xmlns:p14="http://schemas.microsoft.com/office/powerpoint/2010/main" val="1144049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lf-Assessment Step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ED5C36B-FCCA-4115-A576-EE4D0AAC37FA}"/>
              </a:ext>
            </a:extLst>
          </p:cNvPr>
          <p:cNvPicPr>
            <a:picLocks noChangeAspect="1"/>
          </p:cNvPicPr>
          <p:nvPr userDrawn="1"/>
        </p:nvPicPr>
        <p:blipFill>
          <a:blip r:embed="rId2"/>
          <a:stretch>
            <a:fillRect/>
          </a:stretch>
        </p:blipFill>
        <p:spPr>
          <a:xfrm>
            <a:off x="81907" y="2371833"/>
            <a:ext cx="8980186" cy="4340728"/>
          </a:xfrm>
          <a:prstGeom prst="rect">
            <a:avLst/>
          </a:prstGeom>
        </p:spPr>
      </p:pic>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sp>
        <p:nvSpPr>
          <p:cNvPr id="6" name="Content Placeholder 1">
            <a:extLst>
              <a:ext uri="{FF2B5EF4-FFF2-40B4-BE49-F238E27FC236}">
                <a16:creationId xmlns:a16="http://schemas.microsoft.com/office/drawing/2014/main" id="{54B4C3DA-477B-4FEC-AD08-C22365C1A4E2}"/>
              </a:ext>
            </a:extLst>
          </p:cNvPr>
          <p:cNvSpPr>
            <a:spLocks noGrp="1"/>
          </p:cNvSpPr>
          <p:nvPr>
            <p:ph sz="quarter" idx="10" hasCustomPrompt="1"/>
          </p:nvPr>
        </p:nvSpPr>
        <p:spPr>
          <a:xfrm>
            <a:off x="612063" y="1245165"/>
            <a:ext cx="7803803" cy="1034783"/>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2" name="Content Placeholder 2">
            <a:extLst>
              <a:ext uri="{FF2B5EF4-FFF2-40B4-BE49-F238E27FC236}">
                <a16:creationId xmlns:a16="http://schemas.microsoft.com/office/drawing/2014/main" id="{15D654B9-7551-40F7-BD25-5BB720D02FC1}"/>
              </a:ext>
            </a:extLst>
          </p:cNvPr>
          <p:cNvSpPr>
            <a:spLocks noGrp="1"/>
          </p:cNvSpPr>
          <p:nvPr>
            <p:ph sz="quarter" idx="11" hasCustomPrompt="1"/>
          </p:nvPr>
        </p:nvSpPr>
        <p:spPr>
          <a:xfrm>
            <a:off x="236307" y="2453160"/>
            <a:ext cx="1853560" cy="1874527"/>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3" name="Content Placeholder 3">
            <a:extLst>
              <a:ext uri="{FF2B5EF4-FFF2-40B4-BE49-F238E27FC236}">
                <a16:creationId xmlns:a16="http://schemas.microsoft.com/office/drawing/2014/main" id="{57724DCF-63AB-49C6-84B6-E0AD3DF5082C}"/>
              </a:ext>
            </a:extLst>
          </p:cNvPr>
          <p:cNvSpPr>
            <a:spLocks noGrp="1"/>
          </p:cNvSpPr>
          <p:nvPr>
            <p:ph sz="quarter" idx="12" hasCustomPrompt="1"/>
          </p:nvPr>
        </p:nvSpPr>
        <p:spPr>
          <a:xfrm>
            <a:off x="2258498" y="2334959"/>
            <a:ext cx="536073" cy="548640"/>
          </a:xfrm>
          <a:prstGeom prst="rect">
            <a:avLst/>
          </a:prstGeom>
        </p:spPr>
        <p:txBody>
          <a:bodyPr/>
          <a:lstStyle>
            <a:lvl1pPr marL="0" indent="0">
              <a:buNone/>
              <a:defRPr sz="18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4" name="Content Placeholder 4">
            <a:extLst>
              <a:ext uri="{FF2B5EF4-FFF2-40B4-BE49-F238E27FC236}">
                <a16:creationId xmlns:a16="http://schemas.microsoft.com/office/drawing/2014/main" id="{4D6EE28D-4299-4C79-8860-056FC3025C1E}"/>
              </a:ext>
            </a:extLst>
          </p:cNvPr>
          <p:cNvSpPr>
            <a:spLocks noGrp="1"/>
          </p:cNvSpPr>
          <p:nvPr>
            <p:ph sz="quarter" idx="13" hasCustomPrompt="1"/>
          </p:nvPr>
        </p:nvSpPr>
        <p:spPr>
          <a:xfrm>
            <a:off x="2514600" y="2490377"/>
            <a:ext cx="2601930" cy="1829537"/>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5" name="Content Placeholder 5">
            <a:extLst>
              <a:ext uri="{FF2B5EF4-FFF2-40B4-BE49-F238E27FC236}">
                <a16:creationId xmlns:a16="http://schemas.microsoft.com/office/drawing/2014/main" id="{84ED9ABF-7338-4927-BB6F-B7290CC3A244}"/>
              </a:ext>
            </a:extLst>
          </p:cNvPr>
          <p:cNvSpPr>
            <a:spLocks noGrp="1"/>
          </p:cNvSpPr>
          <p:nvPr>
            <p:ph sz="quarter" idx="14" hasCustomPrompt="1"/>
          </p:nvPr>
        </p:nvSpPr>
        <p:spPr>
          <a:xfrm>
            <a:off x="5206554" y="2381545"/>
            <a:ext cx="536073" cy="466720"/>
          </a:xfrm>
          <a:prstGeom prst="rect">
            <a:avLst/>
          </a:prstGeom>
        </p:spPr>
        <p:txBody>
          <a:bodyPr/>
          <a:lstStyle>
            <a:lvl1pPr marL="0" indent="0">
              <a:buNone/>
              <a:defRPr sz="18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6" name="Content Placeholder 6">
            <a:extLst>
              <a:ext uri="{FF2B5EF4-FFF2-40B4-BE49-F238E27FC236}">
                <a16:creationId xmlns:a16="http://schemas.microsoft.com/office/drawing/2014/main" id="{70631DC4-04FE-4882-8322-48D0BBBF5040}"/>
              </a:ext>
            </a:extLst>
          </p:cNvPr>
          <p:cNvSpPr>
            <a:spLocks noGrp="1"/>
          </p:cNvSpPr>
          <p:nvPr>
            <p:ph sz="quarter" idx="15" hasCustomPrompt="1"/>
          </p:nvPr>
        </p:nvSpPr>
        <p:spPr>
          <a:xfrm>
            <a:off x="5372632" y="2453160"/>
            <a:ext cx="3314168" cy="1874527"/>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7" name="Content Placeholder 7">
            <a:extLst>
              <a:ext uri="{FF2B5EF4-FFF2-40B4-BE49-F238E27FC236}">
                <a16:creationId xmlns:a16="http://schemas.microsoft.com/office/drawing/2014/main" id="{90376D49-B94E-48B5-8F36-9B164EBB93EB}"/>
              </a:ext>
            </a:extLst>
          </p:cNvPr>
          <p:cNvSpPr>
            <a:spLocks noGrp="1"/>
          </p:cNvSpPr>
          <p:nvPr>
            <p:ph sz="quarter" idx="16" hasCustomPrompt="1"/>
          </p:nvPr>
        </p:nvSpPr>
        <p:spPr>
          <a:xfrm>
            <a:off x="105893" y="4414486"/>
            <a:ext cx="506170" cy="548640"/>
          </a:xfrm>
          <a:prstGeom prst="rect">
            <a:avLst/>
          </a:prstGeom>
        </p:spPr>
        <p:txBody>
          <a:bodyPr/>
          <a:lstStyle>
            <a:lvl1pPr marL="0" indent="0">
              <a:buNone/>
              <a:defRPr sz="18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8" name="Content Placeholder 8">
            <a:extLst>
              <a:ext uri="{FF2B5EF4-FFF2-40B4-BE49-F238E27FC236}">
                <a16:creationId xmlns:a16="http://schemas.microsoft.com/office/drawing/2014/main" id="{2B47FE44-F85B-4BE3-BA1A-F6DE7301B265}"/>
              </a:ext>
            </a:extLst>
          </p:cNvPr>
          <p:cNvSpPr>
            <a:spLocks noGrp="1"/>
          </p:cNvSpPr>
          <p:nvPr>
            <p:ph sz="quarter" idx="17" hasCustomPrompt="1"/>
          </p:nvPr>
        </p:nvSpPr>
        <p:spPr>
          <a:xfrm>
            <a:off x="257406" y="4589385"/>
            <a:ext cx="2352225" cy="2104893"/>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9" name="Content Placeholder 9">
            <a:extLst>
              <a:ext uri="{FF2B5EF4-FFF2-40B4-BE49-F238E27FC236}">
                <a16:creationId xmlns:a16="http://schemas.microsoft.com/office/drawing/2014/main" id="{492338AA-695E-4E94-861C-86599BB8F446}"/>
              </a:ext>
            </a:extLst>
          </p:cNvPr>
          <p:cNvSpPr>
            <a:spLocks noGrp="1"/>
          </p:cNvSpPr>
          <p:nvPr>
            <p:ph sz="quarter" idx="18" hasCustomPrompt="1"/>
          </p:nvPr>
        </p:nvSpPr>
        <p:spPr>
          <a:xfrm>
            <a:off x="2794571" y="4475332"/>
            <a:ext cx="506170" cy="487794"/>
          </a:xfrm>
          <a:prstGeom prst="rect">
            <a:avLst/>
          </a:prstGeom>
        </p:spPr>
        <p:txBody>
          <a:bodyPr/>
          <a:lstStyle>
            <a:lvl1pPr marL="0" indent="0">
              <a:buNone/>
              <a:defRPr sz="18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20" name="Content Placeholder 10">
            <a:extLst>
              <a:ext uri="{FF2B5EF4-FFF2-40B4-BE49-F238E27FC236}">
                <a16:creationId xmlns:a16="http://schemas.microsoft.com/office/drawing/2014/main" id="{BC781EE8-700F-49F0-8806-C59224E5FDED}"/>
              </a:ext>
            </a:extLst>
          </p:cNvPr>
          <p:cNvSpPr>
            <a:spLocks noGrp="1"/>
          </p:cNvSpPr>
          <p:nvPr>
            <p:ph sz="quarter" idx="19" hasCustomPrompt="1"/>
          </p:nvPr>
        </p:nvSpPr>
        <p:spPr>
          <a:xfrm>
            <a:off x="2932426" y="4569904"/>
            <a:ext cx="1937525" cy="2104892"/>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21" name="Content Placeholder 11">
            <a:extLst>
              <a:ext uri="{FF2B5EF4-FFF2-40B4-BE49-F238E27FC236}">
                <a16:creationId xmlns:a16="http://schemas.microsoft.com/office/drawing/2014/main" id="{7BAE2930-3B56-4C3E-B0D8-22D4C8EA57E3}"/>
              </a:ext>
            </a:extLst>
          </p:cNvPr>
          <p:cNvSpPr>
            <a:spLocks noGrp="1"/>
          </p:cNvSpPr>
          <p:nvPr>
            <p:ph sz="quarter" idx="20" hasCustomPrompt="1"/>
          </p:nvPr>
        </p:nvSpPr>
        <p:spPr>
          <a:xfrm>
            <a:off x="4960788" y="4475332"/>
            <a:ext cx="522461" cy="487794"/>
          </a:xfrm>
          <a:prstGeom prst="rect">
            <a:avLst/>
          </a:prstGeom>
        </p:spPr>
        <p:txBody>
          <a:bodyPr/>
          <a:lstStyle>
            <a:lvl1pPr marL="0" indent="0">
              <a:buNone/>
              <a:defRPr sz="18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22" name="Content Placeholder 12">
            <a:extLst>
              <a:ext uri="{FF2B5EF4-FFF2-40B4-BE49-F238E27FC236}">
                <a16:creationId xmlns:a16="http://schemas.microsoft.com/office/drawing/2014/main" id="{466EBEE2-8675-4F39-9DC9-F30211ED74C2}"/>
              </a:ext>
            </a:extLst>
          </p:cNvPr>
          <p:cNvSpPr>
            <a:spLocks noGrp="1"/>
          </p:cNvSpPr>
          <p:nvPr>
            <p:ph sz="quarter" idx="21" hasCustomPrompt="1"/>
          </p:nvPr>
        </p:nvSpPr>
        <p:spPr>
          <a:xfrm>
            <a:off x="5192746" y="4589385"/>
            <a:ext cx="1745314" cy="2085411"/>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24" name="Content Placeholder 12">
            <a:extLst>
              <a:ext uri="{FF2B5EF4-FFF2-40B4-BE49-F238E27FC236}">
                <a16:creationId xmlns:a16="http://schemas.microsoft.com/office/drawing/2014/main" id="{72F05CA0-0463-4E31-AF23-FD067070518E}"/>
              </a:ext>
            </a:extLst>
          </p:cNvPr>
          <p:cNvSpPr>
            <a:spLocks noGrp="1"/>
          </p:cNvSpPr>
          <p:nvPr>
            <p:ph sz="quarter" idx="22" hasCustomPrompt="1"/>
          </p:nvPr>
        </p:nvSpPr>
        <p:spPr>
          <a:xfrm>
            <a:off x="7260854" y="4569904"/>
            <a:ext cx="1745314" cy="2104892"/>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cxnSp>
        <p:nvCxnSpPr>
          <p:cNvPr id="11" name="Straight Connector 10">
            <a:extLst>
              <a:ext uri="{FF2B5EF4-FFF2-40B4-BE49-F238E27FC236}">
                <a16:creationId xmlns:a16="http://schemas.microsoft.com/office/drawing/2014/main" id="{0DD6BC67-A716-4E8C-8C1D-80E8D4885E76}"/>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3">
            <a:extLst>
              <a:ext uri="{FF2B5EF4-FFF2-40B4-BE49-F238E27FC236}">
                <a16:creationId xmlns:a16="http://schemas.microsoft.com/office/drawing/2014/main" id="{C4C2394B-D7CF-486D-A706-DFE1A4941CCE}"/>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spTree>
    <p:extLst>
      <p:ext uri="{BB962C8B-B14F-4D97-AF65-F5344CB8AC3E}">
        <p14:creationId xmlns:p14="http://schemas.microsoft.com/office/powerpoint/2010/main" val="1545270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12 Contents">
    <p:spTree>
      <p:nvGrpSpPr>
        <p:cNvPr id="1" name=""/>
        <p:cNvGrpSpPr/>
        <p:nvPr/>
      </p:nvGrpSpPr>
      <p:grpSpPr>
        <a:xfrm>
          <a:off x="0" y="0"/>
          <a:ext cx="0" cy="0"/>
          <a:chOff x="0" y="0"/>
          <a:chExt cx="0" cy="0"/>
        </a:xfrm>
      </p:grpSpPr>
      <p:pic>
        <p:nvPicPr>
          <p:cNvPr id="24" name="Google Shape;1121;p111">
            <a:extLst>
              <a:ext uri="{FF2B5EF4-FFF2-40B4-BE49-F238E27FC236}">
                <a16:creationId xmlns:a16="http://schemas.microsoft.com/office/drawing/2014/main" id="{3BEAC5F9-BAF0-4C6C-940E-4533B49F38C0}"/>
              </a:ext>
            </a:extLst>
          </p:cNvPr>
          <p:cNvPicPr preferRelativeResize="0"/>
          <p:nvPr userDrawn="1"/>
        </p:nvPicPr>
        <p:blipFill rotWithShape="1">
          <a:blip r:embed="rId2">
            <a:alphaModFix/>
          </a:blip>
          <a:srcRect/>
          <a:stretch/>
        </p:blipFill>
        <p:spPr>
          <a:xfrm>
            <a:off x="1861473" y="1879092"/>
            <a:ext cx="4800600" cy="4978908"/>
          </a:xfrm>
          <a:prstGeom prst="rect">
            <a:avLst/>
          </a:prstGeom>
          <a:noFill/>
          <a:ln>
            <a:noFill/>
          </a:ln>
        </p:spPr>
      </p:pic>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sp>
        <p:nvSpPr>
          <p:cNvPr id="6" name="Content Placeholder 1">
            <a:extLst>
              <a:ext uri="{FF2B5EF4-FFF2-40B4-BE49-F238E27FC236}">
                <a16:creationId xmlns:a16="http://schemas.microsoft.com/office/drawing/2014/main" id="{54B4C3DA-477B-4FEC-AD08-C22365C1A4E2}"/>
              </a:ext>
            </a:extLst>
          </p:cNvPr>
          <p:cNvSpPr>
            <a:spLocks noGrp="1"/>
          </p:cNvSpPr>
          <p:nvPr>
            <p:ph sz="quarter" idx="10" hasCustomPrompt="1"/>
          </p:nvPr>
        </p:nvSpPr>
        <p:spPr>
          <a:xfrm>
            <a:off x="304801" y="1332548"/>
            <a:ext cx="2286000" cy="1029652"/>
          </a:xfrm>
          <a:prstGeom prst="rect">
            <a:avLst/>
          </a:prstGeom>
          <a:solidFill>
            <a:srgbClr val="F1F5CD"/>
          </a:solidFill>
          <a:ln w="19050">
            <a:solidFill>
              <a:srgbClr val="A6B727"/>
            </a:solidFill>
          </a:ln>
        </p:spPr>
        <p:txBody>
          <a:bodyPr/>
          <a:lstStyle>
            <a:lvl1pPr marL="0" indent="0">
              <a:buNone/>
              <a:defRPr sz="1800">
                <a:solidFill>
                  <a:schemeClr val="accent2">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2" name="Content Placeholder 2">
            <a:extLst>
              <a:ext uri="{FF2B5EF4-FFF2-40B4-BE49-F238E27FC236}">
                <a16:creationId xmlns:a16="http://schemas.microsoft.com/office/drawing/2014/main" id="{15D654B9-7551-40F7-BD25-5BB720D02FC1}"/>
              </a:ext>
            </a:extLst>
          </p:cNvPr>
          <p:cNvSpPr>
            <a:spLocks noGrp="1"/>
          </p:cNvSpPr>
          <p:nvPr>
            <p:ph sz="quarter" idx="11" hasCustomPrompt="1"/>
          </p:nvPr>
        </p:nvSpPr>
        <p:spPr>
          <a:xfrm>
            <a:off x="307976" y="4214477"/>
            <a:ext cx="2086897" cy="1946402"/>
          </a:xfrm>
          <a:prstGeom prst="rect">
            <a:avLst/>
          </a:prstGeom>
          <a:solidFill>
            <a:srgbClr val="F9DCD2"/>
          </a:solidFill>
          <a:ln w="19050">
            <a:solidFill>
              <a:srgbClr val="DF5327"/>
            </a:solidFill>
          </a:ln>
        </p:spPr>
        <p:txBody>
          <a:bodyPr/>
          <a:lstStyle>
            <a:lvl1pPr marL="0" indent="0">
              <a:buNone/>
              <a:defRPr sz="1800">
                <a:solidFill>
                  <a:srgbClr val="AB3C19"/>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3" name="Content Placeholder 3">
            <a:extLst>
              <a:ext uri="{FF2B5EF4-FFF2-40B4-BE49-F238E27FC236}">
                <a16:creationId xmlns:a16="http://schemas.microsoft.com/office/drawing/2014/main" id="{57724DCF-63AB-49C6-84B6-E0AD3DF5082C}"/>
              </a:ext>
            </a:extLst>
          </p:cNvPr>
          <p:cNvSpPr>
            <a:spLocks noGrp="1"/>
          </p:cNvSpPr>
          <p:nvPr>
            <p:ph sz="quarter" idx="12" hasCustomPrompt="1"/>
          </p:nvPr>
        </p:nvSpPr>
        <p:spPr>
          <a:xfrm>
            <a:off x="6813297" y="3302696"/>
            <a:ext cx="2282359" cy="2413750"/>
          </a:xfrm>
          <a:prstGeom prst="rect">
            <a:avLst/>
          </a:prstGeom>
          <a:solidFill>
            <a:srgbClr val="D6E7F0"/>
          </a:solidFill>
          <a:ln w="19050">
            <a:solidFill>
              <a:srgbClr val="306786"/>
            </a:solidFill>
          </a:ln>
        </p:spPr>
        <p:txBody>
          <a:bodyPr/>
          <a:lstStyle>
            <a:lvl1pPr marL="0" indent="0">
              <a:buNone/>
              <a:defRPr sz="1800">
                <a:solidFill>
                  <a:srgbClr val="306786"/>
                </a:solidFill>
              </a:defRPr>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4" name="Content Placeholder 4">
            <a:extLst>
              <a:ext uri="{FF2B5EF4-FFF2-40B4-BE49-F238E27FC236}">
                <a16:creationId xmlns:a16="http://schemas.microsoft.com/office/drawing/2014/main" id="{4D6EE28D-4299-4C79-8860-056FC3025C1E}"/>
              </a:ext>
            </a:extLst>
          </p:cNvPr>
          <p:cNvSpPr>
            <a:spLocks noGrp="1"/>
          </p:cNvSpPr>
          <p:nvPr>
            <p:ph sz="quarter" idx="13" hasCustomPrompt="1"/>
          </p:nvPr>
        </p:nvSpPr>
        <p:spPr>
          <a:xfrm>
            <a:off x="4604673" y="1758564"/>
            <a:ext cx="4234526" cy="335224"/>
          </a:xfrm>
          <a:prstGeom prst="rect">
            <a:avLst/>
          </a:prstGeom>
        </p:spPr>
        <p:txBody>
          <a:bodyPr/>
          <a:lstStyle>
            <a:lvl1pPr marL="0" indent="0">
              <a:buNone/>
              <a:defRPr sz="105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pic>
        <p:nvPicPr>
          <p:cNvPr id="7" name="Picture 6" descr="PMFO_Transparent.psd">
            <a:extLst>
              <a:ext uri="{FF2B5EF4-FFF2-40B4-BE49-F238E27FC236}">
                <a16:creationId xmlns:a16="http://schemas.microsoft.com/office/drawing/2014/main" id="{549528E9-7AC4-4BF9-8469-8A95AC211D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cxnSp>
        <p:nvCxnSpPr>
          <p:cNvPr id="11" name="Straight Connector 10">
            <a:extLst>
              <a:ext uri="{FF2B5EF4-FFF2-40B4-BE49-F238E27FC236}">
                <a16:creationId xmlns:a16="http://schemas.microsoft.com/office/drawing/2014/main" id="{0DD6BC67-A716-4E8C-8C1D-80E8D4885E76}"/>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3">
            <a:extLst>
              <a:ext uri="{FF2B5EF4-FFF2-40B4-BE49-F238E27FC236}">
                <a16:creationId xmlns:a16="http://schemas.microsoft.com/office/drawing/2014/main" id="{C4C2394B-D7CF-486D-A706-DFE1A4941CCE}"/>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sp>
        <p:nvSpPr>
          <p:cNvPr id="4" name="Freeform: Shape 3">
            <a:extLst>
              <a:ext uri="{FF2B5EF4-FFF2-40B4-BE49-F238E27FC236}">
                <a16:creationId xmlns:a16="http://schemas.microsoft.com/office/drawing/2014/main" id="{AB8636CB-DD03-46AE-8E63-45908A7006CD}"/>
              </a:ext>
            </a:extLst>
          </p:cNvPr>
          <p:cNvSpPr/>
          <p:nvPr userDrawn="1"/>
        </p:nvSpPr>
        <p:spPr>
          <a:xfrm>
            <a:off x="2691829" y="1818526"/>
            <a:ext cx="493160" cy="318499"/>
          </a:xfrm>
          <a:custGeom>
            <a:avLst/>
            <a:gdLst>
              <a:gd name="connsiteX0" fmla="*/ 0 w 493160"/>
              <a:gd name="connsiteY0" fmla="*/ 0 h 318499"/>
              <a:gd name="connsiteX1" fmla="*/ 154113 w 493160"/>
              <a:gd name="connsiteY1" fmla="*/ 0 h 318499"/>
              <a:gd name="connsiteX2" fmla="*/ 493160 w 493160"/>
              <a:gd name="connsiteY2" fmla="*/ 318499 h 318499"/>
            </a:gdLst>
            <a:ahLst/>
            <a:cxnLst>
              <a:cxn ang="0">
                <a:pos x="connsiteX0" y="connsiteY0"/>
              </a:cxn>
              <a:cxn ang="0">
                <a:pos x="connsiteX1" y="connsiteY1"/>
              </a:cxn>
              <a:cxn ang="0">
                <a:pos x="connsiteX2" y="connsiteY2"/>
              </a:cxn>
            </a:cxnLst>
            <a:rect l="l" t="t" r="r" b="b"/>
            <a:pathLst>
              <a:path w="493160" h="318499">
                <a:moveTo>
                  <a:pt x="0" y="0"/>
                </a:moveTo>
                <a:lnTo>
                  <a:pt x="154113" y="0"/>
                </a:lnTo>
                <a:lnTo>
                  <a:pt x="493160" y="318499"/>
                </a:lnTo>
              </a:path>
            </a:pathLst>
          </a:custGeo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5" name="Freeform: Shape 4">
            <a:extLst>
              <a:ext uri="{FF2B5EF4-FFF2-40B4-BE49-F238E27FC236}">
                <a16:creationId xmlns:a16="http://schemas.microsoft.com/office/drawing/2014/main" id="{957B33D2-2DA0-48C7-B295-E5D565CD80D9}"/>
              </a:ext>
            </a:extLst>
          </p:cNvPr>
          <p:cNvSpPr/>
          <p:nvPr userDrawn="1"/>
        </p:nvSpPr>
        <p:spPr>
          <a:xfrm>
            <a:off x="5959011" y="3852809"/>
            <a:ext cx="739740" cy="636998"/>
          </a:xfrm>
          <a:custGeom>
            <a:avLst/>
            <a:gdLst>
              <a:gd name="connsiteX0" fmla="*/ 0 w 739740"/>
              <a:gd name="connsiteY0" fmla="*/ 0 h 636998"/>
              <a:gd name="connsiteX1" fmla="*/ 544531 w 739740"/>
              <a:gd name="connsiteY1" fmla="*/ 636998 h 636998"/>
              <a:gd name="connsiteX2" fmla="*/ 739740 w 739740"/>
              <a:gd name="connsiteY2" fmla="*/ 626724 h 636998"/>
            </a:gdLst>
            <a:ahLst/>
            <a:cxnLst>
              <a:cxn ang="0">
                <a:pos x="connsiteX0" y="connsiteY0"/>
              </a:cxn>
              <a:cxn ang="0">
                <a:pos x="connsiteX1" y="connsiteY1"/>
              </a:cxn>
              <a:cxn ang="0">
                <a:pos x="connsiteX2" y="connsiteY2"/>
              </a:cxn>
            </a:cxnLst>
            <a:rect l="l" t="t" r="r" b="b"/>
            <a:pathLst>
              <a:path w="739740" h="636998">
                <a:moveTo>
                  <a:pt x="0" y="0"/>
                </a:moveTo>
                <a:lnTo>
                  <a:pt x="544531" y="636998"/>
                </a:lnTo>
                <a:lnTo>
                  <a:pt x="739740" y="62672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CBAA69D9-D61E-4D96-8630-12FE4766F342}"/>
              </a:ext>
            </a:extLst>
          </p:cNvPr>
          <p:cNvSpPr/>
          <p:nvPr userDrawn="1"/>
        </p:nvSpPr>
        <p:spPr>
          <a:xfrm>
            <a:off x="2486346" y="4900773"/>
            <a:ext cx="431515" cy="431515"/>
          </a:xfrm>
          <a:custGeom>
            <a:avLst/>
            <a:gdLst>
              <a:gd name="connsiteX0" fmla="*/ 431515 w 431515"/>
              <a:gd name="connsiteY0" fmla="*/ 0 h 431515"/>
              <a:gd name="connsiteX1" fmla="*/ 256854 w 431515"/>
              <a:gd name="connsiteY1" fmla="*/ 431515 h 431515"/>
              <a:gd name="connsiteX2" fmla="*/ 0 w 431515"/>
              <a:gd name="connsiteY2" fmla="*/ 431515 h 431515"/>
            </a:gdLst>
            <a:ahLst/>
            <a:cxnLst>
              <a:cxn ang="0">
                <a:pos x="connsiteX0" y="connsiteY0"/>
              </a:cxn>
              <a:cxn ang="0">
                <a:pos x="connsiteX1" y="connsiteY1"/>
              </a:cxn>
              <a:cxn ang="0">
                <a:pos x="connsiteX2" y="connsiteY2"/>
              </a:cxn>
            </a:cxnLst>
            <a:rect l="l" t="t" r="r" b="b"/>
            <a:pathLst>
              <a:path w="431515" h="431515">
                <a:moveTo>
                  <a:pt x="431515" y="0"/>
                </a:moveTo>
                <a:lnTo>
                  <a:pt x="256854" y="431515"/>
                </a:lnTo>
                <a:lnTo>
                  <a:pt x="0" y="431515"/>
                </a:ln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20369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12 Contents">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81D0924-6264-4A70-9D43-BF00788C28F7}"/>
              </a:ext>
            </a:extLst>
          </p:cNvPr>
          <p:cNvPicPr>
            <a:picLocks noChangeAspect="1"/>
          </p:cNvPicPr>
          <p:nvPr userDrawn="1"/>
        </p:nvPicPr>
        <p:blipFill>
          <a:blip r:embed="rId2"/>
          <a:stretch>
            <a:fillRect/>
          </a:stretch>
        </p:blipFill>
        <p:spPr>
          <a:xfrm>
            <a:off x="472879" y="1163485"/>
            <a:ext cx="8681456" cy="5249111"/>
          </a:xfrm>
          <a:prstGeom prst="rect">
            <a:avLst/>
          </a:prstGeom>
        </p:spPr>
      </p:pic>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sp>
        <p:nvSpPr>
          <p:cNvPr id="6" name="Content Placeholder 1">
            <a:extLst>
              <a:ext uri="{FF2B5EF4-FFF2-40B4-BE49-F238E27FC236}">
                <a16:creationId xmlns:a16="http://schemas.microsoft.com/office/drawing/2014/main" id="{54B4C3DA-477B-4FEC-AD08-C22365C1A4E2}"/>
              </a:ext>
            </a:extLst>
          </p:cNvPr>
          <p:cNvSpPr>
            <a:spLocks noGrp="1"/>
          </p:cNvSpPr>
          <p:nvPr>
            <p:ph sz="quarter" idx="10" hasCustomPrompt="1"/>
          </p:nvPr>
        </p:nvSpPr>
        <p:spPr>
          <a:xfrm>
            <a:off x="7218947" y="32894"/>
            <a:ext cx="1560985" cy="1132192"/>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2" name="Content Placeholder 2">
            <a:extLst>
              <a:ext uri="{FF2B5EF4-FFF2-40B4-BE49-F238E27FC236}">
                <a16:creationId xmlns:a16="http://schemas.microsoft.com/office/drawing/2014/main" id="{15D654B9-7551-40F7-BD25-5BB720D02FC1}"/>
              </a:ext>
            </a:extLst>
          </p:cNvPr>
          <p:cNvSpPr>
            <a:spLocks noGrp="1"/>
          </p:cNvSpPr>
          <p:nvPr>
            <p:ph sz="quarter" idx="11" hasCustomPrompt="1"/>
          </p:nvPr>
        </p:nvSpPr>
        <p:spPr>
          <a:xfrm>
            <a:off x="32467" y="1182662"/>
            <a:ext cx="407798" cy="5141938"/>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3" name="Content Placeholder 3">
            <a:extLst>
              <a:ext uri="{FF2B5EF4-FFF2-40B4-BE49-F238E27FC236}">
                <a16:creationId xmlns:a16="http://schemas.microsoft.com/office/drawing/2014/main" id="{57724DCF-63AB-49C6-84B6-E0AD3DF5082C}"/>
              </a:ext>
            </a:extLst>
          </p:cNvPr>
          <p:cNvSpPr>
            <a:spLocks noGrp="1"/>
          </p:cNvSpPr>
          <p:nvPr>
            <p:ph sz="quarter" idx="12" hasCustomPrompt="1"/>
          </p:nvPr>
        </p:nvSpPr>
        <p:spPr>
          <a:xfrm>
            <a:off x="472878" y="1184550"/>
            <a:ext cx="8537515" cy="320546"/>
          </a:xfrm>
          <a:prstGeom prst="rect">
            <a:avLst/>
          </a:prstGeom>
        </p:spPr>
        <p:txBody>
          <a:bodyPr/>
          <a:lstStyle>
            <a:lvl1pPr marL="0" indent="0">
              <a:buNone/>
              <a:defRPr sz="1800" b="1">
                <a:solidFill>
                  <a:schemeClr val="accent1">
                    <a:lumMod val="50000"/>
                  </a:schemeClr>
                </a:solidFill>
              </a:defRPr>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4" name="Content Placeholder 4">
            <a:extLst>
              <a:ext uri="{FF2B5EF4-FFF2-40B4-BE49-F238E27FC236}">
                <a16:creationId xmlns:a16="http://schemas.microsoft.com/office/drawing/2014/main" id="{4D6EE28D-4299-4C79-8860-056FC3025C1E}"/>
              </a:ext>
            </a:extLst>
          </p:cNvPr>
          <p:cNvSpPr>
            <a:spLocks noGrp="1"/>
          </p:cNvSpPr>
          <p:nvPr>
            <p:ph sz="quarter" idx="13" hasCustomPrompt="1"/>
          </p:nvPr>
        </p:nvSpPr>
        <p:spPr>
          <a:xfrm>
            <a:off x="472879" y="1552694"/>
            <a:ext cx="2862072" cy="713232"/>
          </a:xfrm>
          <a:prstGeom prst="rect">
            <a:avLst/>
          </a:prstGeom>
        </p:spPr>
        <p:txBody>
          <a:bodyPr/>
          <a:lstStyle>
            <a:lvl1pPr marL="0" indent="0">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5" name="Content Placeholder 5">
            <a:extLst>
              <a:ext uri="{FF2B5EF4-FFF2-40B4-BE49-F238E27FC236}">
                <a16:creationId xmlns:a16="http://schemas.microsoft.com/office/drawing/2014/main" id="{84ED9ABF-7338-4927-BB6F-B7290CC3A244}"/>
              </a:ext>
            </a:extLst>
          </p:cNvPr>
          <p:cNvSpPr>
            <a:spLocks noGrp="1"/>
          </p:cNvSpPr>
          <p:nvPr>
            <p:ph sz="quarter" idx="14" hasCustomPrompt="1"/>
          </p:nvPr>
        </p:nvSpPr>
        <p:spPr>
          <a:xfrm>
            <a:off x="3365360" y="1552693"/>
            <a:ext cx="3099816" cy="713232"/>
          </a:xfrm>
          <a:prstGeom prst="rect">
            <a:avLst/>
          </a:prstGeom>
        </p:spPr>
        <p:txBody>
          <a:bodyPr/>
          <a:lstStyle>
            <a:lvl1pPr marL="0" indent="0">
              <a:buNone/>
              <a:defRPr sz="14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6" name="Content Placeholder 6">
            <a:extLst>
              <a:ext uri="{FF2B5EF4-FFF2-40B4-BE49-F238E27FC236}">
                <a16:creationId xmlns:a16="http://schemas.microsoft.com/office/drawing/2014/main" id="{70631DC4-04FE-4882-8322-48D0BBBF5040}"/>
              </a:ext>
            </a:extLst>
          </p:cNvPr>
          <p:cNvSpPr>
            <a:spLocks noGrp="1"/>
          </p:cNvSpPr>
          <p:nvPr>
            <p:ph sz="quarter" idx="15" hasCustomPrompt="1"/>
          </p:nvPr>
        </p:nvSpPr>
        <p:spPr>
          <a:xfrm>
            <a:off x="6492314" y="1541894"/>
            <a:ext cx="2660904" cy="713232"/>
          </a:xfrm>
          <a:prstGeom prst="rect">
            <a:avLst/>
          </a:prstGeom>
        </p:spPr>
        <p:txBody>
          <a:bodyPr/>
          <a:lstStyle>
            <a:lvl1pPr marL="0" indent="0">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7" name="Content Placeholder 7">
            <a:extLst>
              <a:ext uri="{FF2B5EF4-FFF2-40B4-BE49-F238E27FC236}">
                <a16:creationId xmlns:a16="http://schemas.microsoft.com/office/drawing/2014/main" id="{90376D49-B94E-48B5-8F36-9B164EBB93EB}"/>
              </a:ext>
            </a:extLst>
          </p:cNvPr>
          <p:cNvSpPr>
            <a:spLocks noGrp="1"/>
          </p:cNvSpPr>
          <p:nvPr>
            <p:ph sz="quarter" idx="16" hasCustomPrompt="1"/>
          </p:nvPr>
        </p:nvSpPr>
        <p:spPr>
          <a:xfrm>
            <a:off x="472878" y="2499534"/>
            <a:ext cx="8637387" cy="320546"/>
          </a:xfrm>
          <a:prstGeom prst="rect">
            <a:avLst/>
          </a:prstGeom>
        </p:spPr>
        <p:txBody>
          <a:bodyPr/>
          <a:lstStyle>
            <a:lvl1pPr marL="0" indent="0">
              <a:buNone/>
              <a:defRPr sz="1800" b="1">
                <a:solidFill>
                  <a:schemeClr val="accent1">
                    <a:lumMod val="50000"/>
                  </a:schemeClr>
                </a:solidFill>
              </a:defRPr>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9" name="Content Placeholder 8">
            <a:extLst>
              <a:ext uri="{FF2B5EF4-FFF2-40B4-BE49-F238E27FC236}">
                <a16:creationId xmlns:a16="http://schemas.microsoft.com/office/drawing/2014/main" id="{492338AA-695E-4E94-861C-86599BB8F446}"/>
              </a:ext>
            </a:extLst>
          </p:cNvPr>
          <p:cNvSpPr>
            <a:spLocks noGrp="1"/>
          </p:cNvSpPr>
          <p:nvPr>
            <p:ph sz="quarter" idx="18" hasCustomPrompt="1"/>
          </p:nvPr>
        </p:nvSpPr>
        <p:spPr>
          <a:xfrm>
            <a:off x="472879" y="2880359"/>
            <a:ext cx="2862072" cy="1005840"/>
          </a:xfrm>
          <a:prstGeom prst="rect">
            <a:avLst/>
          </a:prstGeom>
        </p:spPr>
        <p:txBody>
          <a:bodyPr/>
          <a:lstStyle>
            <a:lvl1pPr marL="0" indent="0">
              <a:buNone/>
              <a:defRPr sz="14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18" name="Content Placeholder 9">
            <a:extLst>
              <a:ext uri="{FF2B5EF4-FFF2-40B4-BE49-F238E27FC236}">
                <a16:creationId xmlns:a16="http://schemas.microsoft.com/office/drawing/2014/main" id="{2B47FE44-F85B-4BE3-BA1A-F6DE7301B265}"/>
              </a:ext>
            </a:extLst>
          </p:cNvPr>
          <p:cNvSpPr>
            <a:spLocks noGrp="1"/>
          </p:cNvSpPr>
          <p:nvPr>
            <p:ph sz="quarter" idx="17" hasCustomPrompt="1"/>
          </p:nvPr>
        </p:nvSpPr>
        <p:spPr>
          <a:xfrm>
            <a:off x="3365360" y="2880358"/>
            <a:ext cx="3099816" cy="1005840"/>
          </a:xfrm>
          <a:prstGeom prst="rect">
            <a:avLst/>
          </a:prstGeom>
        </p:spPr>
        <p:txBody>
          <a:bodyPr/>
          <a:lstStyle>
            <a:lvl1pPr marL="0" indent="0">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20" name="Content Placeholder 10">
            <a:extLst>
              <a:ext uri="{FF2B5EF4-FFF2-40B4-BE49-F238E27FC236}">
                <a16:creationId xmlns:a16="http://schemas.microsoft.com/office/drawing/2014/main" id="{BC781EE8-700F-49F0-8806-C59224E5FDED}"/>
              </a:ext>
            </a:extLst>
          </p:cNvPr>
          <p:cNvSpPr>
            <a:spLocks noGrp="1"/>
          </p:cNvSpPr>
          <p:nvPr>
            <p:ph sz="quarter" idx="19" hasCustomPrompt="1"/>
          </p:nvPr>
        </p:nvSpPr>
        <p:spPr>
          <a:xfrm>
            <a:off x="6492314" y="2876280"/>
            <a:ext cx="2660904" cy="1005840"/>
          </a:xfrm>
          <a:prstGeom prst="rect">
            <a:avLst/>
          </a:prstGeom>
        </p:spPr>
        <p:txBody>
          <a:bodyPr/>
          <a:lstStyle>
            <a:lvl1pPr marL="0" indent="0">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24" name="Content Placeholder 7">
            <a:extLst>
              <a:ext uri="{FF2B5EF4-FFF2-40B4-BE49-F238E27FC236}">
                <a16:creationId xmlns:a16="http://schemas.microsoft.com/office/drawing/2014/main" id="{3188F23D-57A4-4612-9382-6D8C3B2A6ABC}"/>
              </a:ext>
            </a:extLst>
          </p:cNvPr>
          <p:cNvSpPr>
            <a:spLocks noGrp="1"/>
          </p:cNvSpPr>
          <p:nvPr>
            <p:ph sz="quarter" idx="20" hasCustomPrompt="1"/>
          </p:nvPr>
        </p:nvSpPr>
        <p:spPr>
          <a:xfrm>
            <a:off x="472878" y="4048934"/>
            <a:ext cx="8637387" cy="320546"/>
          </a:xfrm>
          <a:prstGeom prst="rect">
            <a:avLst/>
          </a:prstGeom>
        </p:spPr>
        <p:txBody>
          <a:bodyPr/>
          <a:lstStyle>
            <a:lvl1pPr marL="0" indent="0">
              <a:buNone/>
              <a:defRPr sz="1800" b="1">
                <a:solidFill>
                  <a:schemeClr val="accent1">
                    <a:lumMod val="50000"/>
                  </a:schemeClr>
                </a:solidFill>
              </a:defRPr>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26" name="Content Placeholder 9">
            <a:extLst>
              <a:ext uri="{FF2B5EF4-FFF2-40B4-BE49-F238E27FC236}">
                <a16:creationId xmlns:a16="http://schemas.microsoft.com/office/drawing/2014/main" id="{CBAF25C9-D7AC-47F3-AEF9-EE5B21935ACC}"/>
              </a:ext>
            </a:extLst>
          </p:cNvPr>
          <p:cNvSpPr>
            <a:spLocks noGrp="1"/>
          </p:cNvSpPr>
          <p:nvPr>
            <p:ph sz="quarter" idx="22" hasCustomPrompt="1"/>
          </p:nvPr>
        </p:nvSpPr>
        <p:spPr>
          <a:xfrm>
            <a:off x="472879" y="4429760"/>
            <a:ext cx="2862072" cy="875546"/>
          </a:xfrm>
          <a:prstGeom prst="rect">
            <a:avLst/>
          </a:prstGeom>
        </p:spPr>
        <p:txBody>
          <a:bodyPr/>
          <a:lstStyle>
            <a:lvl1pPr marL="0" indent="0">
              <a:buNone/>
              <a:defRPr sz="14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25" name="Content Placeholder 8">
            <a:extLst>
              <a:ext uri="{FF2B5EF4-FFF2-40B4-BE49-F238E27FC236}">
                <a16:creationId xmlns:a16="http://schemas.microsoft.com/office/drawing/2014/main" id="{FC0A169B-2F1C-4EDC-91D4-23C3C2B0C1F7}"/>
              </a:ext>
            </a:extLst>
          </p:cNvPr>
          <p:cNvSpPr>
            <a:spLocks noGrp="1"/>
          </p:cNvSpPr>
          <p:nvPr>
            <p:ph sz="quarter" idx="21" hasCustomPrompt="1"/>
          </p:nvPr>
        </p:nvSpPr>
        <p:spPr>
          <a:xfrm>
            <a:off x="3365360" y="4429759"/>
            <a:ext cx="3099816" cy="877824"/>
          </a:xfrm>
          <a:prstGeom prst="rect">
            <a:avLst/>
          </a:prstGeom>
        </p:spPr>
        <p:txBody>
          <a:bodyPr/>
          <a:lstStyle>
            <a:lvl1pPr marL="0" indent="0">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27" name="Content Placeholder 10">
            <a:extLst>
              <a:ext uri="{FF2B5EF4-FFF2-40B4-BE49-F238E27FC236}">
                <a16:creationId xmlns:a16="http://schemas.microsoft.com/office/drawing/2014/main" id="{6D6C98EF-175E-414E-9B4A-621FCC81C94E}"/>
              </a:ext>
            </a:extLst>
          </p:cNvPr>
          <p:cNvSpPr>
            <a:spLocks noGrp="1"/>
          </p:cNvSpPr>
          <p:nvPr>
            <p:ph sz="quarter" idx="23" hasCustomPrompt="1"/>
          </p:nvPr>
        </p:nvSpPr>
        <p:spPr>
          <a:xfrm>
            <a:off x="6492314" y="4425680"/>
            <a:ext cx="2660904" cy="877824"/>
          </a:xfrm>
          <a:prstGeom prst="rect">
            <a:avLst/>
          </a:prstGeom>
        </p:spPr>
        <p:txBody>
          <a:bodyPr/>
          <a:lstStyle>
            <a:lvl1pPr marL="0" indent="0">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28" name="Content Placeholder 7">
            <a:extLst>
              <a:ext uri="{FF2B5EF4-FFF2-40B4-BE49-F238E27FC236}">
                <a16:creationId xmlns:a16="http://schemas.microsoft.com/office/drawing/2014/main" id="{EDED8F3F-01DD-4F91-AD9B-5E1751E06D16}"/>
              </a:ext>
            </a:extLst>
          </p:cNvPr>
          <p:cNvSpPr>
            <a:spLocks noGrp="1"/>
          </p:cNvSpPr>
          <p:nvPr>
            <p:ph sz="quarter" idx="24" hasCustomPrompt="1"/>
          </p:nvPr>
        </p:nvSpPr>
        <p:spPr>
          <a:xfrm>
            <a:off x="472878" y="5503673"/>
            <a:ext cx="8637387" cy="320546"/>
          </a:xfrm>
          <a:prstGeom prst="rect">
            <a:avLst/>
          </a:prstGeom>
        </p:spPr>
        <p:txBody>
          <a:bodyPr/>
          <a:lstStyle>
            <a:lvl1pPr marL="0" indent="0">
              <a:buNone/>
              <a:defRPr sz="1800" b="1">
                <a:solidFill>
                  <a:schemeClr val="accent1">
                    <a:lumMod val="50000"/>
                  </a:schemeClr>
                </a:solidFill>
              </a:defRPr>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30" name="Content Placeholder 9">
            <a:extLst>
              <a:ext uri="{FF2B5EF4-FFF2-40B4-BE49-F238E27FC236}">
                <a16:creationId xmlns:a16="http://schemas.microsoft.com/office/drawing/2014/main" id="{A3EE01A1-CC4F-406B-8B7C-D52608D0F524}"/>
              </a:ext>
            </a:extLst>
          </p:cNvPr>
          <p:cNvSpPr>
            <a:spLocks noGrp="1"/>
          </p:cNvSpPr>
          <p:nvPr>
            <p:ph sz="quarter" idx="26" hasCustomPrompt="1"/>
          </p:nvPr>
        </p:nvSpPr>
        <p:spPr>
          <a:xfrm>
            <a:off x="472879" y="5884499"/>
            <a:ext cx="2862072" cy="528098"/>
          </a:xfrm>
          <a:prstGeom prst="rect">
            <a:avLst/>
          </a:prstGeom>
        </p:spPr>
        <p:txBody>
          <a:bodyPr/>
          <a:lstStyle>
            <a:lvl1pPr marL="0" indent="0">
              <a:buNone/>
              <a:defRPr sz="1400"/>
            </a:lvl1pPr>
            <a:lvl2pPr marL="457200" indent="0" rtl="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29" name="Content Placeholder 8">
            <a:extLst>
              <a:ext uri="{FF2B5EF4-FFF2-40B4-BE49-F238E27FC236}">
                <a16:creationId xmlns:a16="http://schemas.microsoft.com/office/drawing/2014/main" id="{46D7CC90-5E93-4A34-BE53-A9F59D65AC22}"/>
              </a:ext>
            </a:extLst>
          </p:cNvPr>
          <p:cNvSpPr>
            <a:spLocks noGrp="1"/>
          </p:cNvSpPr>
          <p:nvPr>
            <p:ph sz="quarter" idx="25" hasCustomPrompt="1"/>
          </p:nvPr>
        </p:nvSpPr>
        <p:spPr>
          <a:xfrm>
            <a:off x="3365360" y="5884498"/>
            <a:ext cx="3099816" cy="530352"/>
          </a:xfrm>
          <a:prstGeom prst="rect">
            <a:avLst/>
          </a:prstGeom>
        </p:spPr>
        <p:txBody>
          <a:bodyPr/>
          <a:lstStyle>
            <a:lvl1pPr marL="0" indent="0">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sp>
        <p:nvSpPr>
          <p:cNvPr id="31" name="Content Placeholder 10">
            <a:extLst>
              <a:ext uri="{FF2B5EF4-FFF2-40B4-BE49-F238E27FC236}">
                <a16:creationId xmlns:a16="http://schemas.microsoft.com/office/drawing/2014/main" id="{57A56052-2A1A-420F-9A7E-9AF383428866}"/>
              </a:ext>
            </a:extLst>
          </p:cNvPr>
          <p:cNvSpPr>
            <a:spLocks noGrp="1"/>
          </p:cNvSpPr>
          <p:nvPr>
            <p:ph sz="quarter" idx="27" hasCustomPrompt="1"/>
          </p:nvPr>
        </p:nvSpPr>
        <p:spPr>
          <a:xfrm>
            <a:off x="6492314" y="5880419"/>
            <a:ext cx="2660904" cy="530352"/>
          </a:xfrm>
          <a:prstGeom prst="rect">
            <a:avLst/>
          </a:prstGeom>
        </p:spPr>
        <p:txBody>
          <a:bodyPr/>
          <a:lstStyle>
            <a:lvl1pPr marL="0" indent="0">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p:txBody>
      </p:sp>
      <p:pic>
        <p:nvPicPr>
          <p:cNvPr id="7" name="Picture 6" descr="PMFO_Transparent.psd">
            <a:extLst>
              <a:ext uri="{FF2B5EF4-FFF2-40B4-BE49-F238E27FC236}">
                <a16:creationId xmlns:a16="http://schemas.microsoft.com/office/drawing/2014/main" id="{549528E9-7AC4-4BF9-8469-8A95AC211D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cxnSp>
        <p:nvCxnSpPr>
          <p:cNvPr id="11" name="Straight Connector 10">
            <a:extLst>
              <a:ext uri="{FF2B5EF4-FFF2-40B4-BE49-F238E27FC236}">
                <a16:creationId xmlns:a16="http://schemas.microsoft.com/office/drawing/2014/main" id="{0DD6BC67-A716-4E8C-8C1D-80E8D4885E76}"/>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3">
            <a:extLst>
              <a:ext uri="{FF2B5EF4-FFF2-40B4-BE49-F238E27FC236}">
                <a16:creationId xmlns:a16="http://schemas.microsoft.com/office/drawing/2014/main" id="{C4C2394B-D7CF-486D-A706-DFE1A4941CCE}"/>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spTree>
    <p:extLst>
      <p:ext uri="{BB962C8B-B14F-4D97-AF65-F5344CB8AC3E}">
        <p14:creationId xmlns:p14="http://schemas.microsoft.com/office/powerpoint/2010/main" val="247241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Resources">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sp>
        <p:nvSpPr>
          <p:cNvPr id="8" name="Content Placeholder 3">
            <a:extLst>
              <a:ext uri="{FF2B5EF4-FFF2-40B4-BE49-F238E27FC236}">
                <a16:creationId xmlns:a16="http://schemas.microsoft.com/office/drawing/2014/main" id="{5FFBAEC3-4BF5-49F2-9F80-7C744EF89B7E}"/>
              </a:ext>
            </a:extLst>
          </p:cNvPr>
          <p:cNvSpPr>
            <a:spLocks noGrp="1"/>
          </p:cNvSpPr>
          <p:nvPr>
            <p:ph sz="quarter" idx="14"/>
          </p:nvPr>
        </p:nvSpPr>
        <p:spPr>
          <a:xfrm>
            <a:off x="3903089" y="1401847"/>
            <a:ext cx="4526280" cy="1078992"/>
          </a:xfrm>
          <a:prstGeom prst="rect">
            <a:avLst/>
          </a:prstGeom>
        </p:spPr>
        <p:txBody>
          <a:bodyPr/>
          <a:lstStyle>
            <a:lvl1pPr marL="0" indent="0">
              <a:buNone/>
              <a:defRPr sz="1800"/>
            </a:lvl1pPr>
          </a:lstStyle>
          <a:p>
            <a:pPr lvl="0"/>
            <a:endParaRPr lang="en-US" dirty="0"/>
          </a:p>
        </p:txBody>
      </p:sp>
      <p:sp>
        <p:nvSpPr>
          <p:cNvPr id="9" name="Content Placeholder 3">
            <a:extLst>
              <a:ext uri="{FF2B5EF4-FFF2-40B4-BE49-F238E27FC236}">
                <a16:creationId xmlns:a16="http://schemas.microsoft.com/office/drawing/2014/main" id="{B1185600-7725-4300-A50E-76F6A3DF3431}"/>
              </a:ext>
            </a:extLst>
          </p:cNvPr>
          <p:cNvSpPr>
            <a:spLocks noGrp="1"/>
          </p:cNvSpPr>
          <p:nvPr>
            <p:ph sz="quarter" idx="15"/>
          </p:nvPr>
        </p:nvSpPr>
        <p:spPr>
          <a:xfrm>
            <a:off x="3888318" y="3404206"/>
            <a:ext cx="5074920" cy="1078992"/>
          </a:xfrm>
          <a:prstGeom prst="rect">
            <a:avLst/>
          </a:prstGeom>
        </p:spPr>
        <p:txBody>
          <a:bodyPr/>
          <a:lstStyle>
            <a:lvl1pPr marL="0" indent="0">
              <a:buNone/>
              <a:defRPr sz="1800"/>
            </a:lvl1pPr>
          </a:lstStyle>
          <a:p>
            <a:pPr lvl="0"/>
            <a:endParaRPr lang="en-US" dirty="0"/>
          </a:p>
        </p:txBody>
      </p:sp>
      <p:sp>
        <p:nvSpPr>
          <p:cNvPr id="10" name="Content Placeholder 3">
            <a:extLst>
              <a:ext uri="{FF2B5EF4-FFF2-40B4-BE49-F238E27FC236}">
                <a16:creationId xmlns:a16="http://schemas.microsoft.com/office/drawing/2014/main" id="{886D86F9-1E67-4618-BC8B-78D5E584B17E}"/>
              </a:ext>
            </a:extLst>
          </p:cNvPr>
          <p:cNvSpPr>
            <a:spLocks noGrp="1"/>
          </p:cNvSpPr>
          <p:nvPr>
            <p:ph sz="quarter" idx="16"/>
          </p:nvPr>
        </p:nvSpPr>
        <p:spPr>
          <a:xfrm>
            <a:off x="3897843" y="5375945"/>
            <a:ext cx="3886200" cy="1078992"/>
          </a:xfrm>
          <a:prstGeom prst="rect">
            <a:avLst/>
          </a:prstGeom>
        </p:spPr>
        <p:txBody>
          <a:bodyPr/>
          <a:lstStyle>
            <a:lvl1pPr marL="0" indent="0">
              <a:buNone/>
              <a:defRPr sz="1800"/>
            </a:lvl1pPr>
          </a:lstStyle>
          <a:p>
            <a:pPr lvl="0"/>
            <a:endParaRPr lang="en-US" dirty="0"/>
          </a:p>
        </p:txBody>
      </p:sp>
      <p:sp>
        <p:nvSpPr>
          <p:cNvPr id="20" name="Slide Number Placeholder 3">
            <a:extLst>
              <a:ext uri="{FF2B5EF4-FFF2-40B4-BE49-F238E27FC236}">
                <a16:creationId xmlns:a16="http://schemas.microsoft.com/office/drawing/2014/main" id="{4FAAD73C-2C3A-407E-BC56-A7AD4EFE28FA}"/>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cxnSp>
        <p:nvCxnSpPr>
          <p:cNvPr id="21" name="Straight Connector 20">
            <a:extLst>
              <a:ext uri="{FF2B5EF4-FFF2-40B4-BE49-F238E27FC236}">
                <a16:creationId xmlns:a16="http://schemas.microsoft.com/office/drawing/2014/main" id="{13B565A7-957A-4306-95F7-4A5B9A1A7904}"/>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5D6FD03D-E76D-4231-93B5-081C5CA793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60753" y="1285349"/>
            <a:ext cx="2362200" cy="1595788"/>
          </a:xfrm>
          <a:prstGeom prst="rect">
            <a:avLst/>
          </a:prstGeom>
        </p:spPr>
      </p:pic>
      <p:pic>
        <p:nvPicPr>
          <p:cNvPr id="22" name="Picture 21">
            <a:extLst>
              <a:ext uri="{FF2B5EF4-FFF2-40B4-BE49-F238E27FC236}">
                <a16:creationId xmlns:a16="http://schemas.microsoft.com/office/drawing/2014/main" id="{9451D4BD-D06A-4D6D-AF68-3AC13D043B8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60753" y="3205573"/>
            <a:ext cx="2362200" cy="1561755"/>
          </a:xfrm>
          <a:prstGeom prst="rect">
            <a:avLst/>
          </a:prstGeom>
        </p:spPr>
      </p:pic>
      <p:pic>
        <p:nvPicPr>
          <p:cNvPr id="23" name="Picture 22">
            <a:extLst>
              <a:ext uri="{FF2B5EF4-FFF2-40B4-BE49-F238E27FC236}">
                <a16:creationId xmlns:a16="http://schemas.microsoft.com/office/drawing/2014/main" id="{F00050C0-D3CF-4DD6-B4F1-69BECFF83BF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70278" y="5028375"/>
            <a:ext cx="2352675" cy="1612705"/>
          </a:xfrm>
          <a:prstGeom prst="rect">
            <a:avLst/>
          </a:prstGeom>
        </p:spPr>
      </p:pic>
      <p:sp>
        <p:nvSpPr>
          <p:cNvPr id="24" name="Rectangle 23">
            <a:extLst>
              <a:ext uri="{FF2B5EF4-FFF2-40B4-BE49-F238E27FC236}">
                <a16:creationId xmlns:a16="http://schemas.microsoft.com/office/drawing/2014/main" id="{6D0FBA0F-F375-4322-8265-440D9036FAD1}"/>
              </a:ext>
            </a:extLst>
          </p:cNvPr>
          <p:cNvSpPr/>
          <p:nvPr userDrawn="1"/>
        </p:nvSpPr>
        <p:spPr>
          <a:xfrm>
            <a:off x="609600" y="1285349"/>
            <a:ext cx="585788" cy="159578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2FD837C-6E20-4A35-8C35-CD02BE3650CA}"/>
              </a:ext>
            </a:extLst>
          </p:cNvPr>
          <p:cNvSpPr/>
          <p:nvPr userDrawn="1"/>
        </p:nvSpPr>
        <p:spPr>
          <a:xfrm>
            <a:off x="609600" y="3171540"/>
            <a:ext cx="585788" cy="1595788"/>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AC8885C6-8603-4396-91CC-D8E44F49EF3B}"/>
              </a:ext>
            </a:extLst>
          </p:cNvPr>
          <p:cNvSpPr/>
          <p:nvPr userDrawn="1"/>
        </p:nvSpPr>
        <p:spPr>
          <a:xfrm>
            <a:off x="609600" y="5036833"/>
            <a:ext cx="585788" cy="159578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2039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4200" y="1752600"/>
            <a:ext cx="5867400" cy="783695"/>
          </a:xfrm>
          <a:prstGeom prst="rect">
            <a:avLst/>
          </a:prstGeom>
          <a:noFill/>
        </p:spPr>
        <p:txBody>
          <a:bodyPr anchor="ctr"/>
          <a:lstStyle>
            <a:lvl1pPr marL="168275" indent="0" algn="l">
              <a:tabLst/>
              <a:defRPr b="1">
                <a:solidFill>
                  <a:schemeClr val="accent6">
                    <a:lumMod val="75000"/>
                  </a:schemeClr>
                </a:solidFill>
              </a:defRPr>
            </a:lvl1pPr>
          </a:lstStyle>
          <a:p>
            <a:r>
              <a:rPr lang="en-US" dirty="0"/>
              <a:t>Contact</a:t>
            </a:r>
          </a:p>
        </p:txBody>
      </p:sp>
      <p:sp>
        <p:nvSpPr>
          <p:cNvPr id="4" name="Content Placeholder 3">
            <a:extLst>
              <a:ext uri="{FF2B5EF4-FFF2-40B4-BE49-F238E27FC236}">
                <a16:creationId xmlns:a16="http://schemas.microsoft.com/office/drawing/2014/main" id="{B1CA1D4D-0B4F-4113-8788-0BE89FCA40DE}"/>
              </a:ext>
            </a:extLst>
          </p:cNvPr>
          <p:cNvSpPr>
            <a:spLocks noGrp="1"/>
          </p:cNvSpPr>
          <p:nvPr>
            <p:ph sz="quarter" idx="13"/>
          </p:nvPr>
        </p:nvSpPr>
        <p:spPr>
          <a:xfrm>
            <a:off x="381000" y="316999"/>
            <a:ext cx="2700480" cy="2034134"/>
          </a:xfrm>
          <a:prstGeom prst="rect">
            <a:avLst/>
          </a:prstGeom>
        </p:spPr>
        <p:txBody>
          <a:bodyPr/>
          <a:lstStyle>
            <a:lvl1pPr marL="0" indent="0">
              <a:buNone/>
              <a:defRPr sz="1800"/>
            </a:lvl1pPr>
          </a:lstStyle>
          <a:p>
            <a:pPr lvl="0"/>
            <a:endParaRPr lang="en-US" dirty="0"/>
          </a:p>
        </p:txBody>
      </p:sp>
      <p:sp>
        <p:nvSpPr>
          <p:cNvPr id="5" name="Content Placeholder 3">
            <a:extLst>
              <a:ext uri="{FF2B5EF4-FFF2-40B4-BE49-F238E27FC236}">
                <a16:creationId xmlns:a16="http://schemas.microsoft.com/office/drawing/2014/main" id="{2772AC19-E661-4228-96CD-F76CD375BD65}"/>
              </a:ext>
            </a:extLst>
          </p:cNvPr>
          <p:cNvSpPr>
            <a:spLocks noGrp="1"/>
          </p:cNvSpPr>
          <p:nvPr>
            <p:ph sz="quarter" idx="14"/>
          </p:nvPr>
        </p:nvSpPr>
        <p:spPr>
          <a:xfrm>
            <a:off x="2743200" y="3142703"/>
            <a:ext cx="6258788" cy="512750"/>
          </a:xfrm>
          <a:prstGeom prst="rect">
            <a:avLst/>
          </a:prstGeom>
        </p:spPr>
        <p:txBody>
          <a:bodyPr/>
          <a:lstStyle>
            <a:lvl1pPr marL="0" indent="0">
              <a:buNone/>
              <a:defRPr sz="2800">
                <a:solidFill>
                  <a:schemeClr val="accent6">
                    <a:lumMod val="50000"/>
                  </a:schemeClr>
                </a:solidFill>
                <a:latin typeface="+mn-lt"/>
              </a:defRPr>
            </a:lvl1pPr>
          </a:lstStyle>
          <a:p>
            <a:pPr lvl="0"/>
            <a:endParaRPr lang="en-US" dirty="0"/>
          </a:p>
        </p:txBody>
      </p:sp>
      <p:sp>
        <p:nvSpPr>
          <p:cNvPr id="7" name="Content Placeholder 3">
            <a:extLst>
              <a:ext uri="{FF2B5EF4-FFF2-40B4-BE49-F238E27FC236}">
                <a16:creationId xmlns:a16="http://schemas.microsoft.com/office/drawing/2014/main" id="{0A89B04A-E44B-403A-94AD-BEF4BAB5E661}"/>
              </a:ext>
            </a:extLst>
          </p:cNvPr>
          <p:cNvSpPr>
            <a:spLocks noGrp="1"/>
          </p:cNvSpPr>
          <p:nvPr>
            <p:ph sz="quarter" idx="15"/>
          </p:nvPr>
        </p:nvSpPr>
        <p:spPr>
          <a:xfrm>
            <a:off x="2743200" y="4050653"/>
            <a:ext cx="6258788" cy="512750"/>
          </a:xfrm>
          <a:prstGeom prst="rect">
            <a:avLst/>
          </a:prstGeom>
        </p:spPr>
        <p:txBody>
          <a:bodyPr/>
          <a:lstStyle>
            <a:lvl1pPr marL="0" indent="0">
              <a:buNone/>
              <a:defRPr sz="2800">
                <a:solidFill>
                  <a:schemeClr val="accent6">
                    <a:lumMod val="50000"/>
                  </a:schemeClr>
                </a:solidFill>
                <a:latin typeface="+mn-lt"/>
              </a:defRPr>
            </a:lvl1pPr>
          </a:lstStyle>
          <a:p>
            <a:pPr lvl="0"/>
            <a:endParaRPr lang="en-US" dirty="0"/>
          </a:p>
        </p:txBody>
      </p:sp>
      <p:sp>
        <p:nvSpPr>
          <p:cNvPr id="8" name="Content Placeholder 3">
            <a:extLst>
              <a:ext uri="{FF2B5EF4-FFF2-40B4-BE49-F238E27FC236}">
                <a16:creationId xmlns:a16="http://schemas.microsoft.com/office/drawing/2014/main" id="{00F89DBD-1C62-4A31-9E77-2EF2BC68C0FF}"/>
              </a:ext>
            </a:extLst>
          </p:cNvPr>
          <p:cNvSpPr>
            <a:spLocks noGrp="1"/>
          </p:cNvSpPr>
          <p:nvPr>
            <p:ph sz="quarter" idx="16"/>
          </p:nvPr>
        </p:nvSpPr>
        <p:spPr>
          <a:xfrm>
            <a:off x="2743200" y="4963325"/>
            <a:ext cx="6258788" cy="512750"/>
          </a:xfrm>
          <a:prstGeom prst="rect">
            <a:avLst/>
          </a:prstGeom>
        </p:spPr>
        <p:txBody>
          <a:bodyPr/>
          <a:lstStyle>
            <a:lvl1pPr marL="0" indent="0">
              <a:buNone/>
              <a:defRPr sz="2800">
                <a:solidFill>
                  <a:schemeClr val="accent6">
                    <a:lumMod val="50000"/>
                  </a:schemeClr>
                </a:solidFill>
                <a:latin typeface="+mn-lt"/>
              </a:defRPr>
            </a:lvl1pPr>
          </a:lstStyle>
          <a:p>
            <a:pPr lvl="0"/>
            <a:endParaRPr lang="en-US" dirty="0"/>
          </a:p>
        </p:txBody>
      </p:sp>
      <p:sp>
        <p:nvSpPr>
          <p:cNvPr id="21" name="Rectangle 20">
            <a:extLst>
              <a:ext uri="{FF2B5EF4-FFF2-40B4-BE49-F238E27FC236}">
                <a16:creationId xmlns:a16="http://schemas.microsoft.com/office/drawing/2014/main" id="{FE725821-4112-4512-BD5C-34D137947DA4}"/>
              </a:ext>
            </a:extLst>
          </p:cNvPr>
          <p:cNvSpPr/>
          <p:nvPr userDrawn="1"/>
        </p:nvSpPr>
        <p:spPr>
          <a:xfrm>
            <a:off x="0" y="6118653"/>
            <a:ext cx="9144000" cy="769842"/>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3">
            <a:extLst>
              <a:ext uri="{FF2B5EF4-FFF2-40B4-BE49-F238E27FC236}">
                <a16:creationId xmlns:a16="http://schemas.microsoft.com/office/drawing/2014/main" id="{540D650A-09F3-402A-8A06-2C3EAADBCE50}"/>
              </a:ext>
            </a:extLst>
          </p:cNvPr>
          <p:cNvSpPr>
            <a:spLocks noGrp="1"/>
          </p:cNvSpPr>
          <p:nvPr>
            <p:ph sz="quarter" idx="17"/>
          </p:nvPr>
        </p:nvSpPr>
        <p:spPr>
          <a:xfrm>
            <a:off x="595502" y="5832969"/>
            <a:ext cx="1024128" cy="960120"/>
          </a:xfrm>
          <a:prstGeom prst="rect">
            <a:avLst/>
          </a:prstGeom>
        </p:spPr>
        <p:txBody>
          <a:bodyPr/>
          <a:lstStyle>
            <a:lvl1pPr marL="0" indent="0">
              <a:buNone/>
              <a:defRPr sz="1800"/>
            </a:lvl1pPr>
          </a:lstStyle>
          <a:p>
            <a:pPr lvl="0"/>
            <a:endParaRPr lang="en-US" dirty="0"/>
          </a:p>
        </p:txBody>
      </p:sp>
      <p:sp>
        <p:nvSpPr>
          <p:cNvPr id="10" name="Content Placeholder 3">
            <a:extLst>
              <a:ext uri="{FF2B5EF4-FFF2-40B4-BE49-F238E27FC236}">
                <a16:creationId xmlns:a16="http://schemas.microsoft.com/office/drawing/2014/main" id="{8FAADD08-2B5D-4D46-99E5-F3AB9E51B707}"/>
              </a:ext>
            </a:extLst>
          </p:cNvPr>
          <p:cNvSpPr>
            <a:spLocks noGrp="1"/>
          </p:cNvSpPr>
          <p:nvPr>
            <p:ph sz="quarter" idx="18"/>
          </p:nvPr>
        </p:nvSpPr>
        <p:spPr>
          <a:xfrm>
            <a:off x="1867157" y="6047094"/>
            <a:ext cx="3154680" cy="493776"/>
          </a:xfrm>
          <a:prstGeom prst="rect">
            <a:avLst/>
          </a:prstGeom>
        </p:spPr>
        <p:txBody>
          <a:bodyPr/>
          <a:lstStyle>
            <a:lvl1pPr marL="0" indent="0">
              <a:buNone/>
              <a:defRPr sz="1800"/>
            </a:lvl1pPr>
          </a:lstStyle>
          <a:p>
            <a:pPr lvl="0"/>
            <a:endParaRPr lang="en-US" dirty="0"/>
          </a:p>
        </p:txBody>
      </p:sp>
      <p:sp>
        <p:nvSpPr>
          <p:cNvPr id="11" name="Content Placeholder 3">
            <a:extLst>
              <a:ext uri="{FF2B5EF4-FFF2-40B4-BE49-F238E27FC236}">
                <a16:creationId xmlns:a16="http://schemas.microsoft.com/office/drawing/2014/main" id="{C07E435A-2FAD-4C6C-9FFF-08172158BDD8}"/>
              </a:ext>
            </a:extLst>
          </p:cNvPr>
          <p:cNvSpPr>
            <a:spLocks noGrp="1"/>
          </p:cNvSpPr>
          <p:nvPr>
            <p:ph sz="quarter" idx="19"/>
          </p:nvPr>
        </p:nvSpPr>
        <p:spPr>
          <a:xfrm>
            <a:off x="5453308" y="6088190"/>
            <a:ext cx="3044952" cy="630687"/>
          </a:xfrm>
          <a:prstGeom prst="rect">
            <a:avLst/>
          </a:prstGeom>
        </p:spPr>
        <p:txBody>
          <a:bodyPr/>
          <a:lstStyle>
            <a:lvl1pPr marL="0" indent="0">
              <a:buNone/>
              <a:defRPr sz="1800"/>
            </a:lvl1pPr>
          </a:lstStyle>
          <a:p>
            <a:pPr lvl="0"/>
            <a:endParaRPr lang="en-US" dirty="0"/>
          </a:p>
        </p:txBody>
      </p:sp>
      <p:pic>
        <p:nvPicPr>
          <p:cNvPr id="20" name="Picture 19" descr="file-tk-email-icon-svg-28.png">
            <a:extLst>
              <a:ext uri="{FF2B5EF4-FFF2-40B4-BE49-F238E27FC236}">
                <a16:creationId xmlns:a16="http://schemas.microsoft.com/office/drawing/2014/main" id="{EC9F21FF-D138-4C16-B4B5-D4005FED6D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33600" y="3140556"/>
            <a:ext cx="517044" cy="517044"/>
          </a:xfrm>
          <a:prstGeom prst="rect">
            <a:avLst/>
          </a:prstGeom>
        </p:spPr>
      </p:pic>
      <p:pic>
        <p:nvPicPr>
          <p:cNvPr id="22" name="Picture 21" descr="auricular-phone-symbol-in-a-circle.png">
            <a:extLst>
              <a:ext uri="{FF2B5EF4-FFF2-40B4-BE49-F238E27FC236}">
                <a16:creationId xmlns:a16="http://schemas.microsoft.com/office/drawing/2014/main" id="{62664199-CD96-4528-BF37-AD1005C9C7A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135706" y="4962231"/>
            <a:ext cx="514938" cy="514938"/>
          </a:xfrm>
          <a:prstGeom prst="rect">
            <a:avLst/>
          </a:prstGeom>
        </p:spPr>
      </p:pic>
      <p:grpSp>
        <p:nvGrpSpPr>
          <p:cNvPr id="23" name="Group 22">
            <a:extLst>
              <a:ext uri="{FF2B5EF4-FFF2-40B4-BE49-F238E27FC236}">
                <a16:creationId xmlns:a16="http://schemas.microsoft.com/office/drawing/2014/main" id="{DBCA677A-4C89-411A-AD9C-814ED1475539}"/>
              </a:ext>
            </a:extLst>
          </p:cNvPr>
          <p:cNvGrpSpPr/>
          <p:nvPr userDrawn="1"/>
        </p:nvGrpSpPr>
        <p:grpSpPr>
          <a:xfrm>
            <a:off x="2163192" y="4072104"/>
            <a:ext cx="469848" cy="469848"/>
            <a:chOff x="586603" y="4769312"/>
            <a:chExt cx="751846" cy="751846"/>
          </a:xfrm>
        </p:grpSpPr>
        <p:sp>
          <p:nvSpPr>
            <p:cNvPr id="24" name="Oval 23">
              <a:extLst>
                <a:ext uri="{FF2B5EF4-FFF2-40B4-BE49-F238E27FC236}">
                  <a16:creationId xmlns:a16="http://schemas.microsoft.com/office/drawing/2014/main" id="{E6B45611-1AFF-466E-BD17-91F1E793B391}"/>
                </a:ext>
              </a:extLst>
            </p:cNvPr>
            <p:cNvSpPr/>
            <p:nvPr/>
          </p:nvSpPr>
          <p:spPr>
            <a:xfrm>
              <a:off x="586603" y="4769312"/>
              <a:ext cx="751846" cy="751846"/>
            </a:xfrm>
            <a:prstGeom prst="ellipse">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descr="home.png">
              <a:extLst>
                <a:ext uri="{FF2B5EF4-FFF2-40B4-BE49-F238E27FC236}">
                  <a16:creationId xmlns:a16="http://schemas.microsoft.com/office/drawing/2014/main" id="{10757A97-503D-4194-88D5-AEAD9B9375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179" y="4864498"/>
              <a:ext cx="543829" cy="543829"/>
            </a:xfrm>
            <a:prstGeom prst="rect">
              <a:avLst/>
            </a:prstGeom>
          </p:spPr>
        </p:pic>
      </p:grpSp>
      <p:cxnSp>
        <p:nvCxnSpPr>
          <p:cNvPr id="29" name="Straight Connector 28">
            <a:extLst>
              <a:ext uri="{FF2B5EF4-FFF2-40B4-BE49-F238E27FC236}">
                <a16:creationId xmlns:a16="http://schemas.microsoft.com/office/drawing/2014/main" id="{8FD652B4-32A3-4B41-895B-21539EA203FF}"/>
              </a:ext>
            </a:extLst>
          </p:cNvPr>
          <p:cNvCxnSpPr>
            <a:cxnSpLocks/>
          </p:cNvCxnSpPr>
          <p:nvPr userDrawn="1"/>
        </p:nvCxnSpPr>
        <p:spPr>
          <a:xfrm>
            <a:off x="228600" y="2590800"/>
            <a:ext cx="8686800" cy="0"/>
          </a:xfrm>
          <a:prstGeom prst="line">
            <a:avLst/>
          </a:prstGeom>
          <a:ln w="2540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477598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sp>
        <p:nvSpPr>
          <p:cNvPr id="5" name="Text Placeholder 4"/>
          <p:cNvSpPr>
            <a:spLocks noGrp="1"/>
          </p:cNvSpPr>
          <p:nvPr>
            <p:ph type="body" sz="quarter" idx="12" hasCustomPrompt="1"/>
          </p:nvPr>
        </p:nvSpPr>
        <p:spPr>
          <a:xfrm>
            <a:off x="230192" y="1170058"/>
            <a:ext cx="8913807" cy="628685"/>
          </a:xfrm>
          <a:prstGeom prst="rect">
            <a:avLst/>
          </a:prstGeom>
        </p:spPr>
        <p:txBody>
          <a:bodyPr vert="horz"/>
          <a:lstStyle>
            <a:lvl1pPr marL="0" indent="0">
              <a:buClr>
                <a:schemeClr val="accent1">
                  <a:lumMod val="75000"/>
                </a:schemeClr>
              </a:buClr>
              <a:buNone/>
              <a:defRPr/>
            </a:lvl1pPr>
            <a:lvl2pPr marL="457200" indent="0">
              <a:buClr>
                <a:schemeClr val="accent1">
                  <a:lumMod val="75000"/>
                </a:schemeClr>
              </a:buClr>
              <a:buNone/>
              <a:defRPr/>
            </a:lvl2pPr>
            <a:lvl3pPr marL="914400" indent="0">
              <a:buClr>
                <a:schemeClr val="accent1">
                  <a:lumMod val="75000"/>
                </a:schemeClr>
              </a:buClr>
              <a:buNone/>
              <a:defRPr/>
            </a:lvl3pPr>
            <a:lvl4pPr marL="1371600" indent="0">
              <a:buClr>
                <a:schemeClr val="accent1">
                  <a:lumMod val="75000"/>
                </a:schemeClr>
              </a:buClr>
              <a:buNone/>
              <a:defRPr/>
            </a:lvl4pPr>
            <a:lvl5pPr marL="1828800" indent="0">
              <a:buClr>
                <a:schemeClr val="accent1">
                  <a:lumMod val="75000"/>
                </a:schemeClr>
              </a:buClr>
              <a:buNone/>
              <a:defRPr/>
            </a:lvl5pPr>
          </a:lstStyle>
          <a:p>
            <a:pPr lvl="0"/>
            <a:r>
              <a:rPr lang="en-US" dirty="0"/>
              <a:t>Subject</a:t>
            </a:r>
          </a:p>
        </p:txBody>
      </p:sp>
      <p:sp>
        <p:nvSpPr>
          <p:cNvPr id="4" name="Text Placeholder 3">
            <a:extLst>
              <a:ext uri="{FF2B5EF4-FFF2-40B4-BE49-F238E27FC236}">
                <a16:creationId xmlns:a16="http://schemas.microsoft.com/office/drawing/2014/main" id="{408A15CD-AEFD-4ED6-B179-304CCE089BA7}"/>
              </a:ext>
            </a:extLst>
          </p:cNvPr>
          <p:cNvSpPr>
            <a:spLocks noGrp="1"/>
          </p:cNvSpPr>
          <p:nvPr>
            <p:ph type="body" sz="quarter" idx="14"/>
          </p:nvPr>
        </p:nvSpPr>
        <p:spPr>
          <a:xfrm>
            <a:off x="1844433" y="1910466"/>
            <a:ext cx="6269037" cy="44973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PMFO_Transparent.psd">
            <a:extLst>
              <a:ext uri="{FF2B5EF4-FFF2-40B4-BE49-F238E27FC236}">
                <a16:creationId xmlns:a16="http://schemas.microsoft.com/office/drawing/2014/main" id="{8DC65E27-0DEB-4488-978D-F7F42C4A28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cxnSp>
        <p:nvCxnSpPr>
          <p:cNvPr id="22" name="Straight Connector 21">
            <a:extLst>
              <a:ext uri="{FF2B5EF4-FFF2-40B4-BE49-F238E27FC236}">
                <a16:creationId xmlns:a16="http://schemas.microsoft.com/office/drawing/2014/main" id="{B0CA282F-BECB-46BF-9365-F205130C71C5}"/>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Slide Number Placeholder 3">
            <a:extLst>
              <a:ext uri="{FF2B5EF4-FFF2-40B4-BE49-F238E27FC236}">
                <a16:creationId xmlns:a16="http://schemas.microsoft.com/office/drawing/2014/main" id="{127F0182-9A68-45A5-81AE-1048BF5417F0}"/>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pic>
        <p:nvPicPr>
          <p:cNvPr id="20" name="Picture 19" descr="Objective-Based-Design-Research.jpg">
            <a:extLst>
              <a:ext uri="{FF2B5EF4-FFF2-40B4-BE49-F238E27FC236}">
                <a16:creationId xmlns:a16="http://schemas.microsoft.com/office/drawing/2014/main" id="{62471540-0C9F-4747-8F69-9A507C2973BD}"/>
              </a:ext>
            </a:extLst>
          </p:cNvPr>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28601" y="3604043"/>
            <a:ext cx="1194438" cy="1422873"/>
          </a:xfrm>
          <a:prstGeom prst="rect">
            <a:avLst/>
          </a:prstGeom>
        </p:spPr>
      </p:pic>
      <p:pic>
        <p:nvPicPr>
          <p:cNvPr id="23" name="Picture 22" descr="Objective-Based-Design-Research.jpg">
            <a:extLst>
              <a:ext uri="{FF2B5EF4-FFF2-40B4-BE49-F238E27FC236}">
                <a16:creationId xmlns:a16="http://schemas.microsoft.com/office/drawing/2014/main" id="{A7E349CF-4E5F-416E-B7DD-4524197DF0B9}"/>
              </a:ext>
            </a:extLst>
          </p:cNvPr>
          <p:cNvPicPr>
            <a:picLocks noChangeAspect="1"/>
          </p:cNvPicPr>
          <p:nvPr userDrawn="1"/>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28601" y="1812857"/>
            <a:ext cx="1212345" cy="1687132"/>
          </a:xfrm>
          <a:prstGeom prst="rect">
            <a:avLst/>
          </a:prstGeom>
        </p:spPr>
      </p:pic>
      <p:pic>
        <p:nvPicPr>
          <p:cNvPr id="24" name="Picture 23" descr="Objective-Based-Design-Research.jpg">
            <a:extLst>
              <a:ext uri="{FF2B5EF4-FFF2-40B4-BE49-F238E27FC236}">
                <a16:creationId xmlns:a16="http://schemas.microsoft.com/office/drawing/2014/main" id="{A86183E8-34E4-4B3B-B82C-880F55CC8CF2}"/>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28601" y="5146745"/>
            <a:ext cx="1184914" cy="1526928"/>
          </a:xfrm>
          <a:prstGeom prst="rect">
            <a:avLst/>
          </a:prstGeom>
        </p:spPr>
      </p:pic>
      <p:pic>
        <p:nvPicPr>
          <p:cNvPr id="25" name="Picture 24" descr="Objective-Based-Design-Research.jpg">
            <a:extLst>
              <a:ext uri="{FF2B5EF4-FFF2-40B4-BE49-F238E27FC236}">
                <a16:creationId xmlns:a16="http://schemas.microsoft.com/office/drawing/2014/main" id="{812766C0-38F7-44AD-8D61-19F00D172DEE}"/>
              </a:ext>
            </a:extLst>
          </p:cNvPr>
          <p:cNvPicPr>
            <a:picLocks noChangeAspect="1"/>
          </p:cNvPicPr>
          <p:nvPr userDrawn="1"/>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1440946" y="1815060"/>
            <a:ext cx="372115" cy="1684929"/>
          </a:xfrm>
          <a:prstGeom prst="rect">
            <a:avLst/>
          </a:prstGeom>
        </p:spPr>
      </p:pic>
      <p:pic>
        <p:nvPicPr>
          <p:cNvPr id="26" name="Picture 25" descr="Objective-Based-Design-Research.jpg">
            <a:extLst>
              <a:ext uri="{FF2B5EF4-FFF2-40B4-BE49-F238E27FC236}">
                <a16:creationId xmlns:a16="http://schemas.microsoft.com/office/drawing/2014/main" id="{09570ED8-A6EF-41E1-A4C2-A4CB8CC84073}"/>
              </a:ext>
            </a:extLst>
          </p:cNvPr>
          <p:cNvPicPr>
            <a:picLocks noChangeAspect="1"/>
          </p:cNvPicPr>
          <p:nvPr userDrawn="1"/>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1426983" y="3604043"/>
            <a:ext cx="381782" cy="1422872"/>
          </a:xfrm>
          <a:prstGeom prst="rect">
            <a:avLst/>
          </a:prstGeom>
        </p:spPr>
      </p:pic>
      <p:pic>
        <p:nvPicPr>
          <p:cNvPr id="27" name="Picture 26" descr="Objective-Based-Design-Research.jpg">
            <a:extLst>
              <a:ext uri="{FF2B5EF4-FFF2-40B4-BE49-F238E27FC236}">
                <a16:creationId xmlns:a16="http://schemas.microsoft.com/office/drawing/2014/main" id="{D7DCFF5C-B197-4458-A4A1-F927FD3D509D}"/>
              </a:ext>
            </a:extLst>
          </p:cNvPr>
          <p:cNvPicPr>
            <a:picLocks noChangeAspect="1"/>
          </p:cNvPicPr>
          <p:nvPr userDrawn="1"/>
        </p:nvPicPr>
        <p:blipFill rotWithShape="1">
          <a:blip r:embed="rId8"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413516" y="5146745"/>
            <a:ext cx="395250" cy="1526927"/>
          </a:xfrm>
          <a:prstGeom prst="rect">
            <a:avLst/>
          </a:prstGeom>
        </p:spPr>
      </p:pic>
    </p:spTree>
    <p:extLst>
      <p:ext uri="{BB962C8B-B14F-4D97-AF65-F5344CB8AC3E}">
        <p14:creationId xmlns:p14="http://schemas.microsoft.com/office/powerpoint/2010/main" val="3206798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Guiding Principl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55F66AB-3E78-4D20-B53E-05D75D5F4083}"/>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04800" y="794535"/>
            <a:ext cx="7642414" cy="6111775"/>
          </a:xfrm>
          <a:prstGeom prst="rect">
            <a:avLst/>
          </a:prstGeom>
        </p:spPr>
      </p:pic>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marL="458788" indent="0">
              <a:tabLst/>
              <a:defRPr b="0"/>
            </a:lvl1pPr>
          </a:lstStyle>
          <a:p>
            <a:r>
              <a:rPr lang="en-US" dirty="0"/>
              <a:t>Click to edit Master title style</a:t>
            </a:r>
          </a:p>
        </p:txBody>
      </p:sp>
      <p:sp>
        <p:nvSpPr>
          <p:cNvPr id="5" name="Text Placeholder 4"/>
          <p:cNvSpPr>
            <a:spLocks noGrp="1"/>
          </p:cNvSpPr>
          <p:nvPr>
            <p:ph type="body" sz="quarter" idx="12" hasCustomPrompt="1"/>
          </p:nvPr>
        </p:nvSpPr>
        <p:spPr>
          <a:xfrm>
            <a:off x="237483" y="1066800"/>
            <a:ext cx="1742803" cy="1107996"/>
          </a:xfrm>
          <a:prstGeom prst="rect">
            <a:avLst/>
          </a:prstGeom>
          <a:solidFill>
            <a:schemeClr val="bg1"/>
          </a:solidFill>
        </p:spPr>
        <p:txBody>
          <a:bodyPr vert="horz" anchor="ctr"/>
          <a:lstStyle>
            <a:lvl1pPr marL="0" indent="0" algn="ctr">
              <a:buClr>
                <a:schemeClr val="accent1">
                  <a:lumMod val="75000"/>
                </a:schemeClr>
              </a:buClr>
              <a:buNone/>
              <a:defRPr sz="6600">
                <a:solidFill>
                  <a:schemeClr val="accent6">
                    <a:lumMod val="75000"/>
                  </a:schemeClr>
                </a:solidFill>
                <a:latin typeface="Arial Rounded MT Bold" panose="020F0704030504030204" pitchFamily="34" charset="0"/>
              </a:defRPr>
            </a:lvl1pPr>
            <a:lvl2pPr marL="457200" indent="0">
              <a:buClr>
                <a:schemeClr val="accent1">
                  <a:lumMod val="75000"/>
                </a:schemeClr>
              </a:buClr>
              <a:buNone/>
              <a:defRPr sz="6600"/>
            </a:lvl2pPr>
            <a:lvl3pPr marL="914400" indent="0">
              <a:buClr>
                <a:schemeClr val="accent1">
                  <a:lumMod val="75000"/>
                </a:schemeClr>
              </a:buClr>
              <a:buNone/>
              <a:defRPr sz="6600"/>
            </a:lvl3pPr>
            <a:lvl4pPr marL="1371600" indent="0">
              <a:buClr>
                <a:schemeClr val="accent1">
                  <a:lumMod val="75000"/>
                </a:schemeClr>
              </a:buClr>
              <a:buNone/>
              <a:defRPr sz="6600"/>
            </a:lvl4pPr>
            <a:lvl5pPr marL="1828800" indent="0">
              <a:buClr>
                <a:schemeClr val="accent1">
                  <a:lumMod val="75000"/>
                </a:schemeClr>
              </a:buClr>
              <a:buNone/>
              <a:defRPr sz="6600"/>
            </a:lvl5pPr>
          </a:lstStyle>
          <a:p>
            <a:pPr lvl="0"/>
            <a:r>
              <a:rPr lang="en-US" dirty="0"/>
              <a:t>1</a:t>
            </a:r>
          </a:p>
        </p:txBody>
      </p:sp>
      <p:sp>
        <p:nvSpPr>
          <p:cNvPr id="20" name="Text Placeholder 19">
            <a:extLst>
              <a:ext uri="{FF2B5EF4-FFF2-40B4-BE49-F238E27FC236}">
                <a16:creationId xmlns:a16="http://schemas.microsoft.com/office/drawing/2014/main" id="{0C770BCB-B5B0-420D-8DCB-AD137AA45A49}"/>
              </a:ext>
            </a:extLst>
          </p:cNvPr>
          <p:cNvSpPr>
            <a:spLocks noGrp="1"/>
          </p:cNvSpPr>
          <p:nvPr>
            <p:ph type="body" sz="quarter" idx="13"/>
          </p:nvPr>
        </p:nvSpPr>
        <p:spPr>
          <a:xfrm>
            <a:off x="238125" y="2175037"/>
            <a:ext cx="1741488" cy="1454150"/>
          </a:xfrm>
          <a:prstGeom prst="rect">
            <a:avLst/>
          </a:prstGeom>
          <a:solidFill>
            <a:schemeClr val="accent6">
              <a:lumMod val="75000"/>
            </a:schemeClr>
          </a:solidFill>
        </p:spPr>
        <p:txBody>
          <a:bodyPr anchor="ctr"/>
          <a:lstStyle>
            <a:lvl1pPr marL="49213" indent="0" algn="l">
              <a:buNone/>
              <a:defRPr sz="1800">
                <a:solidFill>
                  <a:schemeClr val="bg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endParaRPr lang="en-US" dirty="0"/>
          </a:p>
        </p:txBody>
      </p:sp>
      <p:sp>
        <p:nvSpPr>
          <p:cNvPr id="22" name="Text Placeholder 21">
            <a:extLst>
              <a:ext uri="{FF2B5EF4-FFF2-40B4-BE49-F238E27FC236}">
                <a16:creationId xmlns:a16="http://schemas.microsoft.com/office/drawing/2014/main" id="{7A0860B7-E946-4514-B580-9A3A9B4AF2C2}"/>
              </a:ext>
            </a:extLst>
          </p:cNvPr>
          <p:cNvSpPr>
            <a:spLocks noGrp="1"/>
          </p:cNvSpPr>
          <p:nvPr>
            <p:ph type="body" sz="quarter" idx="14" hasCustomPrompt="1"/>
          </p:nvPr>
        </p:nvSpPr>
        <p:spPr>
          <a:xfrm>
            <a:off x="2092325" y="2798925"/>
            <a:ext cx="1652588" cy="1108075"/>
          </a:xfrm>
          <a:prstGeom prst="rect">
            <a:avLst/>
          </a:prstGeom>
          <a:solidFill>
            <a:schemeClr val="bg1"/>
          </a:solidFill>
        </p:spPr>
        <p:txBody>
          <a:bodyPr anchor="ctr"/>
          <a:lstStyle>
            <a:lvl1pPr marL="0" indent="0" algn="ctr">
              <a:buNone/>
              <a:defRPr sz="6600">
                <a:solidFill>
                  <a:schemeClr val="accent3">
                    <a:lumMod val="50000"/>
                  </a:schemeClr>
                </a:solidFill>
                <a:latin typeface="Arial Rounded MT Bold" panose="020F0704030504030204" pitchFamily="34" charset="0"/>
              </a:defRPr>
            </a:lvl1pPr>
          </a:lstStyle>
          <a:p>
            <a:pPr lvl="0"/>
            <a:r>
              <a:rPr lang="en-US" dirty="0"/>
              <a:t>2</a:t>
            </a:r>
          </a:p>
        </p:txBody>
      </p:sp>
      <p:sp>
        <p:nvSpPr>
          <p:cNvPr id="24" name="Text Placeholder 23">
            <a:extLst>
              <a:ext uri="{FF2B5EF4-FFF2-40B4-BE49-F238E27FC236}">
                <a16:creationId xmlns:a16="http://schemas.microsoft.com/office/drawing/2014/main" id="{8C3707D6-AB6C-4711-9CC0-3E2AFF3D83AC}"/>
              </a:ext>
            </a:extLst>
          </p:cNvPr>
          <p:cNvSpPr>
            <a:spLocks noGrp="1"/>
          </p:cNvSpPr>
          <p:nvPr>
            <p:ph type="body" sz="quarter" idx="15"/>
          </p:nvPr>
        </p:nvSpPr>
        <p:spPr>
          <a:xfrm>
            <a:off x="2074863" y="3921287"/>
            <a:ext cx="1641475" cy="2030413"/>
          </a:xfrm>
          <a:prstGeom prst="rect">
            <a:avLst/>
          </a:prstGeom>
          <a:solidFill>
            <a:schemeClr val="accent3">
              <a:lumMod val="50000"/>
            </a:schemeClr>
          </a:solidFill>
        </p:spPr>
        <p:txBody>
          <a:bodyPr anchor="ctr"/>
          <a:lstStyle>
            <a:lvl1pPr marL="45720" indent="0" algn="l">
              <a:buNone/>
              <a:defRPr sz="1800">
                <a:solidFill>
                  <a:schemeClr val="bg1"/>
                </a:solidFill>
              </a:defRPr>
            </a:lvl1pPr>
            <a:lvl2pPr marL="457200" indent="0" algn="ctr">
              <a:buNone/>
              <a:defRPr sz="1800">
                <a:solidFill>
                  <a:schemeClr val="bg1"/>
                </a:solidFill>
              </a:defRPr>
            </a:lvl2pPr>
            <a:lvl3pPr marL="914400" indent="0" algn="ctr">
              <a:buNone/>
              <a:defRPr sz="1800">
                <a:solidFill>
                  <a:schemeClr val="bg1"/>
                </a:solidFill>
              </a:defRPr>
            </a:lvl3pPr>
            <a:lvl4pPr marL="1371600" indent="0" algn="ctr">
              <a:buNone/>
              <a:defRPr sz="1800">
                <a:solidFill>
                  <a:schemeClr val="bg1"/>
                </a:solidFill>
              </a:defRPr>
            </a:lvl4pPr>
            <a:lvl5pPr marL="1828800" indent="0" algn="ctr">
              <a:buNone/>
              <a:defRPr sz="1800">
                <a:solidFill>
                  <a:schemeClr val="bg1"/>
                </a:solidFill>
              </a:defRPr>
            </a:lvl5pPr>
          </a:lstStyle>
          <a:p>
            <a:pPr lvl="0"/>
            <a:endParaRPr lang="en-US" dirty="0"/>
          </a:p>
        </p:txBody>
      </p:sp>
      <p:sp>
        <p:nvSpPr>
          <p:cNvPr id="26" name="Text Placeholder 25">
            <a:extLst>
              <a:ext uri="{FF2B5EF4-FFF2-40B4-BE49-F238E27FC236}">
                <a16:creationId xmlns:a16="http://schemas.microsoft.com/office/drawing/2014/main" id="{9966AC9E-D7D5-4924-853E-3BAC9AED2417}"/>
              </a:ext>
            </a:extLst>
          </p:cNvPr>
          <p:cNvSpPr>
            <a:spLocks noGrp="1"/>
          </p:cNvSpPr>
          <p:nvPr>
            <p:ph type="body" sz="quarter" idx="16" hasCustomPrompt="1"/>
          </p:nvPr>
        </p:nvSpPr>
        <p:spPr>
          <a:xfrm>
            <a:off x="3840163" y="1066962"/>
            <a:ext cx="2249487" cy="1120775"/>
          </a:xfrm>
          <a:prstGeom prst="rect">
            <a:avLst/>
          </a:prstGeom>
          <a:solidFill>
            <a:schemeClr val="bg1"/>
          </a:solidFill>
        </p:spPr>
        <p:txBody>
          <a:bodyPr anchor="ctr"/>
          <a:lstStyle>
            <a:lvl1pPr marL="0" indent="0" algn="ctr">
              <a:buNone/>
              <a:defRPr sz="6600">
                <a:solidFill>
                  <a:schemeClr val="accent1">
                    <a:lumMod val="50000"/>
                  </a:schemeClr>
                </a:solidFill>
                <a:latin typeface="Arial Rounded MT Bold" panose="020F0704030504030204" pitchFamily="34" charset="0"/>
              </a:defRPr>
            </a:lvl1pPr>
            <a:lvl2pPr marL="457200" indent="0" algn="ctr">
              <a:buNone/>
              <a:defRPr sz="6600"/>
            </a:lvl2pPr>
            <a:lvl3pPr marL="914400" indent="0" algn="ctr">
              <a:buNone/>
              <a:defRPr sz="6600"/>
            </a:lvl3pPr>
            <a:lvl4pPr marL="1371600" indent="0" algn="ctr">
              <a:buNone/>
              <a:defRPr sz="6600"/>
            </a:lvl4pPr>
            <a:lvl5pPr marL="1828800" indent="0" algn="ctr">
              <a:buNone/>
              <a:defRPr sz="6600"/>
            </a:lvl5pPr>
          </a:lstStyle>
          <a:p>
            <a:pPr lvl="0"/>
            <a:r>
              <a:rPr lang="en-US" dirty="0"/>
              <a:t>3</a:t>
            </a:r>
          </a:p>
        </p:txBody>
      </p:sp>
      <p:sp>
        <p:nvSpPr>
          <p:cNvPr id="28" name="Text Placeholder 27">
            <a:extLst>
              <a:ext uri="{FF2B5EF4-FFF2-40B4-BE49-F238E27FC236}">
                <a16:creationId xmlns:a16="http://schemas.microsoft.com/office/drawing/2014/main" id="{92B8D791-51A8-4BEC-98ED-3B42550E3190}"/>
              </a:ext>
            </a:extLst>
          </p:cNvPr>
          <p:cNvSpPr>
            <a:spLocks noGrp="1"/>
          </p:cNvSpPr>
          <p:nvPr>
            <p:ph type="body" sz="quarter" idx="17"/>
          </p:nvPr>
        </p:nvSpPr>
        <p:spPr>
          <a:xfrm>
            <a:off x="3840163" y="2187737"/>
            <a:ext cx="2249487" cy="1165225"/>
          </a:xfrm>
          <a:prstGeom prst="rect">
            <a:avLst/>
          </a:prstGeom>
          <a:solidFill>
            <a:schemeClr val="accent1">
              <a:lumMod val="50000"/>
            </a:schemeClr>
          </a:solidFill>
        </p:spPr>
        <p:txBody>
          <a:bodyPr anchor="ctr"/>
          <a:lstStyle>
            <a:lvl1pPr marL="45720" indent="0" algn="l">
              <a:buNone/>
              <a:defRPr sz="18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endParaRPr lang="en-US" dirty="0"/>
          </a:p>
        </p:txBody>
      </p:sp>
      <p:sp>
        <p:nvSpPr>
          <p:cNvPr id="30" name="Text Placeholder 29">
            <a:extLst>
              <a:ext uri="{FF2B5EF4-FFF2-40B4-BE49-F238E27FC236}">
                <a16:creationId xmlns:a16="http://schemas.microsoft.com/office/drawing/2014/main" id="{BA8AB20E-128C-4F59-ABB1-57739FBD4B51}"/>
              </a:ext>
            </a:extLst>
          </p:cNvPr>
          <p:cNvSpPr>
            <a:spLocks noGrp="1"/>
          </p:cNvSpPr>
          <p:nvPr>
            <p:ph type="body" sz="quarter" idx="18" hasCustomPrompt="1"/>
          </p:nvPr>
        </p:nvSpPr>
        <p:spPr>
          <a:xfrm>
            <a:off x="6337300" y="1066962"/>
            <a:ext cx="1970088" cy="1166813"/>
          </a:xfrm>
          <a:prstGeom prst="rect">
            <a:avLst/>
          </a:prstGeom>
          <a:solidFill>
            <a:schemeClr val="bg1"/>
          </a:solidFill>
        </p:spPr>
        <p:txBody>
          <a:bodyPr anchor="ctr"/>
          <a:lstStyle>
            <a:lvl1pPr marL="0" indent="0" algn="ctr">
              <a:buNone/>
              <a:defRPr sz="6600">
                <a:solidFill>
                  <a:schemeClr val="accent2">
                    <a:lumMod val="50000"/>
                  </a:schemeClr>
                </a:solidFill>
                <a:latin typeface="Arial Rounded MT Bold" panose="020F0704030504030204" pitchFamily="34" charset="0"/>
              </a:defRPr>
            </a:lvl1pPr>
            <a:lvl2pPr>
              <a:defRPr sz="6600">
                <a:solidFill>
                  <a:schemeClr val="accent2">
                    <a:lumMod val="50000"/>
                  </a:schemeClr>
                </a:solidFill>
              </a:defRPr>
            </a:lvl2pPr>
            <a:lvl3pPr>
              <a:defRPr sz="6600">
                <a:solidFill>
                  <a:schemeClr val="accent2">
                    <a:lumMod val="50000"/>
                  </a:schemeClr>
                </a:solidFill>
              </a:defRPr>
            </a:lvl3pPr>
            <a:lvl4pPr>
              <a:defRPr sz="6600">
                <a:solidFill>
                  <a:schemeClr val="accent2">
                    <a:lumMod val="50000"/>
                  </a:schemeClr>
                </a:solidFill>
              </a:defRPr>
            </a:lvl4pPr>
            <a:lvl5pPr>
              <a:defRPr sz="6600">
                <a:solidFill>
                  <a:schemeClr val="accent2">
                    <a:lumMod val="50000"/>
                  </a:schemeClr>
                </a:solidFill>
              </a:defRPr>
            </a:lvl5pPr>
          </a:lstStyle>
          <a:p>
            <a:pPr lvl="0"/>
            <a:r>
              <a:rPr lang="en-US" dirty="0"/>
              <a:t>4</a:t>
            </a:r>
          </a:p>
        </p:txBody>
      </p:sp>
      <p:sp>
        <p:nvSpPr>
          <p:cNvPr id="32" name="Text Placeholder 31">
            <a:extLst>
              <a:ext uri="{FF2B5EF4-FFF2-40B4-BE49-F238E27FC236}">
                <a16:creationId xmlns:a16="http://schemas.microsoft.com/office/drawing/2014/main" id="{964F1215-5258-40D2-B63D-4B138D33D2F2}"/>
              </a:ext>
            </a:extLst>
          </p:cNvPr>
          <p:cNvSpPr>
            <a:spLocks noGrp="1"/>
          </p:cNvSpPr>
          <p:nvPr>
            <p:ph type="body" sz="quarter" idx="19"/>
          </p:nvPr>
        </p:nvSpPr>
        <p:spPr>
          <a:xfrm>
            <a:off x="6337300" y="2187736"/>
            <a:ext cx="1970088" cy="1719263"/>
          </a:xfrm>
          <a:prstGeom prst="rect">
            <a:avLst/>
          </a:prstGeom>
          <a:solidFill>
            <a:schemeClr val="accent2">
              <a:lumMod val="50000"/>
            </a:schemeClr>
          </a:solidFill>
        </p:spPr>
        <p:txBody>
          <a:bodyPr anchor="ctr"/>
          <a:lstStyle>
            <a:lvl1pPr marL="45720" indent="0" algn="l">
              <a:buNone/>
              <a:defRPr sz="1800">
                <a:solidFill>
                  <a:schemeClr val="bg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endParaRPr lang="en-US" dirty="0"/>
          </a:p>
        </p:txBody>
      </p:sp>
      <p:sp>
        <p:nvSpPr>
          <p:cNvPr id="34" name="Text Placeholder 33">
            <a:extLst>
              <a:ext uri="{FF2B5EF4-FFF2-40B4-BE49-F238E27FC236}">
                <a16:creationId xmlns:a16="http://schemas.microsoft.com/office/drawing/2014/main" id="{81D5F755-53B7-42F0-90B4-E555F7EC2348}"/>
              </a:ext>
            </a:extLst>
          </p:cNvPr>
          <p:cNvSpPr>
            <a:spLocks noGrp="1"/>
          </p:cNvSpPr>
          <p:nvPr>
            <p:ph type="body" sz="quarter" idx="20" hasCustomPrompt="1"/>
          </p:nvPr>
        </p:nvSpPr>
        <p:spPr>
          <a:xfrm>
            <a:off x="4107964" y="3907000"/>
            <a:ext cx="1764199" cy="1090612"/>
          </a:xfrm>
          <a:prstGeom prst="rect">
            <a:avLst/>
          </a:prstGeom>
          <a:solidFill>
            <a:schemeClr val="bg1"/>
          </a:solidFill>
        </p:spPr>
        <p:txBody>
          <a:bodyPr anchor="ctr"/>
          <a:lstStyle>
            <a:lvl1pPr marL="0" indent="0" algn="ctr">
              <a:buNone/>
              <a:defRPr sz="6600">
                <a:solidFill>
                  <a:schemeClr val="accent5">
                    <a:lumMod val="50000"/>
                  </a:schemeClr>
                </a:solidFill>
                <a:latin typeface="Arial Rounded MT Bold" panose="020F0704030504030204" pitchFamily="34" charset="0"/>
              </a:defRPr>
            </a:lvl1pPr>
            <a:lvl2pPr marL="457200" indent="0" algn="ctr">
              <a:buNone/>
              <a:defRPr sz="6600">
                <a:solidFill>
                  <a:schemeClr val="accent5">
                    <a:lumMod val="75000"/>
                  </a:schemeClr>
                </a:solidFill>
              </a:defRPr>
            </a:lvl2pPr>
            <a:lvl3pPr marL="914400" indent="0" algn="ctr">
              <a:buNone/>
              <a:defRPr sz="6600">
                <a:solidFill>
                  <a:schemeClr val="accent5">
                    <a:lumMod val="75000"/>
                  </a:schemeClr>
                </a:solidFill>
              </a:defRPr>
            </a:lvl3pPr>
            <a:lvl4pPr marL="1371600" indent="0" algn="ctr">
              <a:buNone/>
              <a:defRPr sz="6600">
                <a:solidFill>
                  <a:schemeClr val="accent5">
                    <a:lumMod val="75000"/>
                  </a:schemeClr>
                </a:solidFill>
              </a:defRPr>
            </a:lvl4pPr>
            <a:lvl5pPr marL="1828800" indent="0" algn="ctr">
              <a:buNone/>
              <a:defRPr sz="6600">
                <a:solidFill>
                  <a:schemeClr val="accent5">
                    <a:lumMod val="75000"/>
                  </a:schemeClr>
                </a:solidFill>
              </a:defRPr>
            </a:lvl5pPr>
          </a:lstStyle>
          <a:p>
            <a:pPr lvl="0"/>
            <a:r>
              <a:rPr lang="en-US" dirty="0"/>
              <a:t>5</a:t>
            </a:r>
          </a:p>
        </p:txBody>
      </p:sp>
      <p:sp>
        <p:nvSpPr>
          <p:cNvPr id="36" name="Text Placeholder 35">
            <a:extLst>
              <a:ext uri="{FF2B5EF4-FFF2-40B4-BE49-F238E27FC236}">
                <a16:creationId xmlns:a16="http://schemas.microsoft.com/office/drawing/2014/main" id="{C4C9CECE-E0BD-44E4-941E-0A89DA890B45}"/>
              </a:ext>
            </a:extLst>
          </p:cNvPr>
          <p:cNvSpPr>
            <a:spLocks noGrp="1"/>
          </p:cNvSpPr>
          <p:nvPr>
            <p:ph type="body" sz="quarter" idx="21"/>
          </p:nvPr>
        </p:nvSpPr>
        <p:spPr>
          <a:xfrm>
            <a:off x="4121150" y="5015075"/>
            <a:ext cx="1751013" cy="1458912"/>
          </a:xfrm>
          <a:prstGeom prst="rect">
            <a:avLst/>
          </a:prstGeom>
          <a:solidFill>
            <a:schemeClr val="accent5">
              <a:lumMod val="50000"/>
            </a:schemeClr>
          </a:solidFill>
        </p:spPr>
        <p:txBody>
          <a:bodyPr anchor="ctr"/>
          <a:lstStyle>
            <a:lvl1pPr marL="4572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endParaRPr lang="en-US" dirty="0"/>
          </a:p>
        </p:txBody>
      </p:sp>
      <p:sp>
        <p:nvSpPr>
          <p:cNvPr id="38" name="Text Placeholder 37">
            <a:extLst>
              <a:ext uri="{FF2B5EF4-FFF2-40B4-BE49-F238E27FC236}">
                <a16:creationId xmlns:a16="http://schemas.microsoft.com/office/drawing/2014/main" id="{093FE376-1DD0-4822-9CF5-D6A4D0DEF5B1}"/>
              </a:ext>
            </a:extLst>
          </p:cNvPr>
          <p:cNvSpPr>
            <a:spLocks noGrp="1"/>
          </p:cNvSpPr>
          <p:nvPr>
            <p:ph type="body" sz="quarter" idx="22" hasCustomPrompt="1"/>
          </p:nvPr>
        </p:nvSpPr>
        <p:spPr>
          <a:xfrm>
            <a:off x="6132513" y="3987962"/>
            <a:ext cx="2870200" cy="1108075"/>
          </a:xfrm>
          <a:prstGeom prst="rect">
            <a:avLst/>
          </a:prstGeom>
          <a:solidFill>
            <a:schemeClr val="bg1"/>
          </a:solidFill>
        </p:spPr>
        <p:txBody>
          <a:bodyPr anchor="ctr"/>
          <a:lstStyle>
            <a:lvl1pPr marL="0" indent="0" algn="ctr">
              <a:buNone/>
              <a:defRPr sz="6600">
                <a:solidFill>
                  <a:schemeClr val="accent1">
                    <a:lumMod val="75000"/>
                  </a:schemeClr>
                </a:solidFill>
                <a:latin typeface="Arial Rounded MT Bold" panose="020F0704030504030204" pitchFamily="34" charset="0"/>
              </a:defRPr>
            </a:lvl1pPr>
            <a:lvl2pPr marL="457200" indent="0" algn="ctr">
              <a:buNone/>
              <a:defRPr sz="6600">
                <a:solidFill>
                  <a:schemeClr val="accent1">
                    <a:lumMod val="75000"/>
                  </a:schemeClr>
                </a:solidFill>
              </a:defRPr>
            </a:lvl2pPr>
            <a:lvl3pPr marL="914400" indent="0" algn="ctr">
              <a:buNone/>
              <a:defRPr sz="6600">
                <a:solidFill>
                  <a:schemeClr val="accent1">
                    <a:lumMod val="75000"/>
                  </a:schemeClr>
                </a:solidFill>
              </a:defRPr>
            </a:lvl3pPr>
            <a:lvl4pPr marL="1371600" indent="0" algn="ctr">
              <a:buNone/>
              <a:defRPr sz="6600">
                <a:solidFill>
                  <a:schemeClr val="accent1">
                    <a:lumMod val="75000"/>
                  </a:schemeClr>
                </a:solidFill>
              </a:defRPr>
            </a:lvl4pPr>
            <a:lvl5pPr marL="1828800" indent="0" algn="ctr">
              <a:buNone/>
              <a:defRPr sz="6600">
                <a:solidFill>
                  <a:schemeClr val="accent1">
                    <a:lumMod val="75000"/>
                  </a:schemeClr>
                </a:solidFill>
              </a:defRPr>
            </a:lvl5pPr>
          </a:lstStyle>
          <a:p>
            <a:pPr lvl="0"/>
            <a:r>
              <a:rPr lang="en-US" dirty="0"/>
              <a:t>6</a:t>
            </a:r>
          </a:p>
        </p:txBody>
      </p:sp>
      <p:sp>
        <p:nvSpPr>
          <p:cNvPr id="40" name="Text Placeholder 39">
            <a:extLst>
              <a:ext uri="{FF2B5EF4-FFF2-40B4-BE49-F238E27FC236}">
                <a16:creationId xmlns:a16="http://schemas.microsoft.com/office/drawing/2014/main" id="{1FBF4BB3-3414-47A6-A60E-E43A4FE3692A}"/>
              </a:ext>
            </a:extLst>
          </p:cNvPr>
          <p:cNvSpPr>
            <a:spLocks noGrp="1"/>
          </p:cNvSpPr>
          <p:nvPr>
            <p:ph type="body" sz="quarter" idx="23"/>
          </p:nvPr>
        </p:nvSpPr>
        <p:spPr>
          <a:xfrm>
            <a:off x="6132513" y="5096038"/>
            <a:ext cx="2884487" cy="1377950"/>
          </a:xfrm>
          <a:prstGeom prst="rect">
            <a:avLst/>
          </a:prstGeom>
          <a:solidFill>
            <a:schemeClr val="accent1">
              <a:lumMod val="75000"/>
            </a:schemeClr>
          </a:solidFill>
        </p:spPr>
        <p:txBody>
          <a:bodyPr anchor="ctr"/>
          <a:lstStyle>
            <a:lvl1pPr marL="4572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spTree>
    <p:extLst>
      <p:ext uri="{BB962C8B-B14F-4D97-AF65-F5344CB8AC3E}">
        <p14:creationId xmlns:p14="http://schemas.microsoft.com/office/powerpoint/2010/main" val="3732706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sp>
        <p:nvSpPr>
          <p:cNvPr id="8" name="Content Placeholder 7">
            <a:extLst>
              <a:ext uri="{FF2B5EF4-FFF2-40B4-BE49-F238E27FC236}">
                <a16:creationId xmlns:a16="http://schemas.microsoft.com/office/drawing/2014/main" id="{DCF71B50-86DE-4238-B1A1-8BBDDFCF9A47}"/>
              </a:ext>
            </a:extLst>
          </p:cNvPr>
          <p:cNvSpPr>
            <a:spLocks noGrp="1"/>
          </p:cNvSpPr>
          <p:nvPr>
            <p:ph sz="quarter" idx="14"/>
          </p:nvPr>
        </p:nvSpPr>
        <p:spPr>
          <a:xfrm>
            <a:off x="609600" y="1752600"/>
            <a:ext cx="8229600" cy="43576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PMFO_Transparent.psd">
            <a:extLst>
              <a:ext uri="{FF2B5EF4-FFF2-40B4-BE49-F238E27FC236}">
                <a16:creationId xmlns:a16="http://schemas.microsoft.com/office/drawing/2014/main" id="{549528E9-7AC4-4BF9-8469-8A95AC211D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sp>
        <p:nvSpPr>
          <p:cNvPr id="9" name="Slide Number Placeholder 3">
            <a:extLst>
              <a:ext uri="{FF2B5EF4-FFF2-40B4-BE49-F238E27FC236}">
                <a16:creationId xmlns:a16="http://schemas.microsoft.com/office/drawing/2014/main" id="{B729E92C-017B-45C9-9E7E-4C326BCFE370}"/>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cxnSp>
        <p:nvCxnSpPr>
          <p:cNvPr id="11" name="Straight Connector 10">
            <a:extLst>
              <a:ext uri="{FF2B5EF4-FFF2-40B4-BE49-F238E27FC236}">
                <a16:creationId xmlns:a16="http://schemas.microsoft.com/office/drawing/2014/main" id="{5C8A963B-DDEA-4696-A647-CD2D9C01D5E1}"/>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7675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Special 1)">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sp>
        <p:nvSpPr>
          <p:cNvPr id="8" name="Content Placeholder 7">
            <a:extLst>
              <a:ext uri="{FF2B5EF4-FFF2-40B4-BE49-F238E27FC236}">
                <a16:creationId xmlns:a16="http://schemas.microsoft.com/office/drawing/2014/main" id="{DCF71B50-86DE-4238-B1A1-8BBDDFCF9A47}"/>
              </a:ext>
            </a:extLst>
          </p:cNvPr>
          <p:cNvSpPr>
            <a:spLocks noGrp="1"/>
          </p:cNvSpPr>
          <p:nvPr>
            <p:ph sz="quarter" idx="14"/>
          </p:nvPr>
        </p:nvSpPr>
        <p:spPr>
          <a:xfrm>
            <a:off x="2089866" y="1752600"/>
            <a:ext cx="4987235" cy="435768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PMFO_Transparent.psd">
            <a:extLst>
              <a:ext uri="{FF2B5EF4-FFF2-40B4-BE49-F238E27FC236}">
                <a16:creationId xmlns:a16="http://schemas.microsoft.com/office/drawing/2014/main" id="{549528E9-7AC4-4BF9-8469-8A95AC211D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sp>
        <p:nvSpPr>
          <p:cNvPr id="9" name="Slide Number Placeholder 3">
            <a:extLst>
              <a:ext uri="{FF2B5EF4-FFF2-40B4-BE49-F238E27FC236}">
                <a16:creationId xmlns:a16="http://schemas.microsoft.com/office/drawing/2014/main" id="{B729E92C-017B-45C9-9E7E-4C326BCFE370}"/>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cxnSp>
        <p:nvCxnSpPr>
          <p:cNvPr id="11" name="Straight Connector 10">
            <a:extLst>
              <a:ext uri="{FF2B5EF4-FFF2-40B4-BE49-F238E27FC236}">
                <a16:creationId xmlns:a16="http://schemas.microsoft.com/office/drawing/2014/main" id="{5C8A963B-DDEA-4696-A647-CD2D9C01D5E1}"/>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Google Shape;1077;p107">
            <a:extLst>
              <a:ext uri="{FF2B5EF4-FFF2-40B4-BE49-F238E27FC236}">
                <a16:creationId xmlns:a16="http://schemas.microsoft.com/office/drawing/2014/main" id="{F25A8A53-ABD3-40DB-B2A7-163948AAA4B4}"/>
              </a:ext>
            </a:extLst>
          </p:cNvPr>
          <p:cNvSpPr/>
          <p:nvPr userDrawn="1"/>
        </p:nvSpPr>
        <p:spPr>
          <a:xfrm>
            <a:off x="649102" y="1340556"/>
            <a:ext cx="451555" cy="4854222"/>
          </a:xfrm>
          <a:prstGeom prst="rect">
            <a:avLst/>
          </a:prstGeom>
          <a:solidFill>
            <a:srgbClr val="F2B9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2" name="Google Shape;1078;p107">
            <a:extLst>
              <a:ext uri="{FF2B5EF4-FFF2-40B4-BE49-F238E27FC236}">
                <a16:creationId xmlns:a16="http://schemas.microsoft.com/office/drawing/2014/main" id="{A25EFF8E-1D6E-4D51-A78F-3EFDE3DDBEBA}"/>
              </a:ext>
            </a:extLst>
          </p:cNvPr>
          <p:cNvSpPr/>
          <p:nvPr userDrawn="1"/>
        </p:nvSpPr>
        <p:spPr>
          <a:xfrm>
            <a:off x="7701844" y="1397000"/>
            <a:ext cx="451555" cy="4854222"/>
          </a:xfrm>
          <a:prstGeom prst="rect">
            <a:avLst/>
          </a:prstGeom>
          <a:solidFill>
            <a:srgbClr val="F2B9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pic>
        <p:nvPicPr>
          <p:cNvPr id="13" name="Google Shape;1079;p107">
            <a:extLst>
              <a:ext uri="{FF2B5EF4-FFF2-40B4-BE49-F238E27FC236}">
                <a16:creationId xmlns:a16="http://schemas.microsoft.com/office/drawing/2014/main" id="{4A4E4DAF-C17A-42E9-ABB2-1E507E7AA7A8}"/>
              </a:ext>
            </a:extLst>
          </p:cNvPr>
          <p:cNvPicPr preferRelativeResize="0"/>
          <p:nvPr userDrawn="1"/>
        </p:nvPicPr>
        <p:blipFill rotWithShape="1">
          <a:blip r:embed="rId3">
            <a:alphaModFix/>
          </a:blip>
          <a:srcRect/>
          <a:stretch/>
        </p:blipFill>
        <p:spPr>
          <a:xfrm rot="421391">
            <a:off x="7383358" y="5109808"/>
            <a:ext cx="1291368" cy="1303855"/>
          </a:xfrm>
          <a:prstGeom prst="rect">
            <a:avLst/>
          </a:prstGeom>
          <a:noFill/>
          <a:ln>
            <a:noFill/>
          </a:ln>
        </p:spPr>
      </p:pic>
      <p:pic>
        <p:nvPicPr>
          <p:cNvPr id="14" name="Google Shape;1080;p107">
            <a:extLst>
              <a:ext uri="{FF2B5EF4-FFF2-40B4-BE49-F238E27FC236}">
                <a16:creationId xmlns:a16="http://schemas.microsoft.com/office/drawing/2014/main" id="{542716CC-396A-4D89-8506-7813AEDC2458}"/>
              </a:ext>
            </a:extLst>
          </p:cNvPr>
          <p:cNvPicPr preferRelativeResize="0"/>
          <p:nvPr userDrawn="1"/>
        </p:nvPicPr>
        <p:blipFill rotWithShape="1">
          <a:blip r:embed="rId4">
            <a:alphaModFix/>
          </a:blip>
          <a:srcRect/>
          <a:stretch/>
        </p:blipFill>
        <p:spPr>
          <a:xfrm rot="-191265">
            <a:off x="134276" y="1710710"/>
            <a:ext cx="1443597" cy="1212591"/>
          </a:xfrm>
          <a:prstGeom prst="rect">
            <a:avLst/>
          </a:prstGeom>
          <a:noFill/>
          <a:ln>
            <a:noFill/>
          </a:ln>
        </p:spPr>
      </p:pic>
      <p:pic>
        <p:nvPicPr>
          <p:cNvPr id="15" name="Google Shape;1081;p107">
            <a:extLst>
              <a:ext uri="{FF2B5EF4-FFF2-40B4-BE49-F238E27FC236}">
                <a16:creationId xmlns:a16="http://schemas.microsoft.com/office/drawing/2014/main" id="{36732C41-E64A-454D-B6C7-3BE5EA4C8EDF}"/>
              </a:ext>
            </a:extLst>
          </p:cNvPr>
          <p:cNvPicPr preferRelativeResize="0"/>
          <p:nvPr userDrawn="1"/>
        </p:nvPicPr>
        <p:blipFill rotWithShape="1">
          <a:blip r:embed="rId5">
            <a:alphaModFix/>
          </a:blip>
          <a:srcRect/>
          <a:stretch/>
        </p:blipFill>
        <p:spPr>
          <a:xfrm rot="-341427">
            <a:off x="7229684" y="3226636"/>
            <a:ext cx="1489484" cy="1263556"/>
          </a:xfrm>
          <a:prstGeom prst="rect">
            <a:avLst/>
          </a:prstGeom>
          <a:noFill/>
          <a:ln>
            <a:noFill/>
          </a:ln>
        </p:spPr>
      </p:pic>
      <p:pic>
        <p:nvPicPr>
          <p:cNvPr id="16" name="Google Shape;1082;p107">
            <a:extLst>
              <a:ext uri="{FF2B5EF4-FFF2-40B4-BE49-F238E27FC236}">
                <a16:creationId xmlns:a16="http://schemas.microsoft.com/office/drawing/2014/main" id="{DAD7F545-544C-4924-A602-B2B31B5A2776}"/>
              </a:ext>
            </a:extLst>
          </p:cNvPr>
          <p:cNvPicPr preferRelativeResize="0"/>
          <p:nvPr userDrawn="1"/>
        </p:nvPicPr>
        <p:blipFill rotWithShape="1">
          <a:blip r:embed="rId6">
            <a:alphaModFix/>
          </a:blip>
          <a:srcRect/>
          <a:stretch/>
        </p:blipFill>
        <p:spPr>
          <a:xfrm rot="640815">
            <a:off x="7289393" y="1550927"/>
            <a:ext cx="1624709" cy="1123950"/>
          </a:xfrm>
          <a:prstGeom prst="rect">
            <a:avLst/>
          </a:prstGeom>
          <a:noFill/>
          <a:ln>
            <a:noFill/>
          </a:ln>
        </p:spPr>
      </p:pic>
      <p:pic>
        <p:nvPicPr>
          <p:cNvPr id="17" name="Google Shape;1083;p107" descr="administration-button.jpg">
            <a:extLst>
              <a:ext uri="{FF2B5EF4-FFF2-40B4-BE49-F238E27FC236}">
                <a16:creationId xmlns:a16="http://schemas.microsoft.com/office/drawing/2014/main" id="{0F262294-4C40-4D9F-A03B-23A52904AC3C}"/>
              </a:ext>
            </a:extLst>
          </p:cNvPr>
          <p:cNvPicPr preferRelativeResize="0"/>
          <p:nvPr userDrawn="1"/>
        </p:nvPicPr>
        <p:blipFill rotWithShape="1">
          <a:blip r:embed="rId7" cstate="print">
            <a:alphaModFix/>
            <a:extLst>
              <a:ext uri="{28A0092B-C50C-407E-A947-70E740481C1C}">
                <a14:useLocalDpi xmlns:a14="http://schemas.microsoft.com/office/drawing/2010/main"/>
              </a:ext>
            </a:extLst>
          </a:blip>
          <a:srcRect/>
          <a:stretch/>
        </p:blipFill>
        <p:spPr>
          <a:xfrm rot="-317601">
            <a:off x="-2748" y="3798926"/>
            <a:ext cx="1945550" cy="1208736"/>
          </a:xfrm>
          <a:prstGeom prst="rect">
            <a:avLst/>
          </a:prstGeom>
          <a:noFill/>
          <a:ln>
            <a:noFill/>
          </a:ln>
        </p:spPr>
      </p:pic>
    </p:spTree>
    <p:extLst>
      <p:ext uri="{BB962C8B-B14F-4D97-AF65-F5344CB8AC3E}">
        <p14:creationId xmlns:p14="http://schemas.microsoft.com/office/powerpoint/2010/main" val="1454078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3997" cy="783695"/>
          </a:xfrm>
          <a:prstGeom prst="rect">
            <a:avLst/>
          </a:prstGeom>
          <a:solidFill>
            <a:srgbClr val="1C3141"/>
          </a:solidFill>
        </p:spPr>
        <p:txBody>
          <a:bodyPr anchor="ctr"/>
          <a:lstStyle>
            <a:lvl1pPr>
              <a:defRPr b="0"/>
            </a:lvl1pPr>
          </a:lstStyle>
          <a:p>
            <a:r>
              <a:rPr lang="en-US" dirty="0"/>
              <a:t>Click to edit Master title style</a:t>
            </a:r>
          </a:p>
        </p:txBody>
      </p:sp>
      <p:sp>
        <p:nvSpPr>
          <p:cNvPr id="5" name="Text Placeholder 4"/>
          <p:cNvSpPr>
            <a:spLocks noGrp="1"/>
          </p:cNvSpPr>
          <p:nvPr>
            <p:ph type="body" sz="quarter" idx="12"/>
          </p:nvPr>
        </p:nvSpPr>
        <p:spPr>
          <a:xfrm>
            <a:off x="609601" y="1752601"/>
            <a:ext cx="3733800" cy="3962399"/>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BBE8A8E1-A218-41C9-B320-8E39C97910DA}"/>
              </a:ext>
            </a:extLst>
          </p:cNvPr>
          <p:cNvSpPr>
            <a:spLocks noGrp="1"/>
          </p:cNvSpPr>
          <p:nvPr>
            <p:ph sz="quarter" idx="15"/>
          </p:nvPr>
        </p:nvSpPr>
        <p:spPr>
          <a:xfrm>
            <a:off x="609600" y="5791200"/>
            <a:ext cx="7924800" cy="533400"/>
          </a:xfrm>
          <a:prstGeom prst="rect">
            <a:avLst/>
          </a:prstGeom>
        </p:spPr>
        <p:txBody>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ecorative">
            <a:extLst>
              <a:ext uri="{FF2B5EF4-FFF2-40B4-BE49-F238E27FC236}">
                <a16:creationId xmlns:a16="http://schemas.microsoft.com/office/drawing/2014/main" id="{0AC916C1-41CD-46D5-B712-20203110FF63}"/>
              </a:ext>
            </a:extLst>
          </p:cNvPr>
          <p:cNvSpPr>
            <a:spLocks noGrp="1"/>
          </p:cNvSpPr>
          <p:nvPr>
            <p:ph type="pic" sz="quarter" idx="14"/>
          </p:nvPr>
        </p:nvSpPr>
        <p:spPr>
          <a:xfrm>
            <a:off x="5105402" y="1752600"/>
            <a:ext cx="3428998" cy="3962399"/>
          </a:xfrm>
          <a:prstGeom prst="rect">
            <a:avLst/>
          </a:prstGeom>
        </p:spPr>
        <p:txBody>
          <a:bodyPr/>
          <a:lstStyle/>
          <a:p>
            <a:endParaRPr lang="en-US"/>
          </a:p>
        </p:txBody>
      </p:sp>
      <p:pic>
        <p:nvPicPr>
          <p:cNvPr id="7" name="Picture 6" descr="PMFO_Transparent.psd">
            <a:extLst>
              <a:ext uri="{FF2B5EF4-FFF2-40B4-BE49-F238E27FC236}">
                <a16:creationId xmlns:a16="http://schemas.microsoft.com/office/drawing/2014/main" id="{549528E9-7AC4-4BF9-8469-8A95AC211D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cxnSp>
        <p:nvCxnSpPr>
          <p:cNvPr id="11" name="Straight Connector 10">
            <a:extLst>
              <a:ext uri="{FF2B5EF4-FFF2-40B4-BE49-F238E27FC236}">
                <a16:creationId xmlns:a16="http://schemas.microsoft.com/office/drawing/2014/main" id="{0DD6BC67-A716-4E8C-8C1D-80E8D4885E76}"/>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3">
            <a:extLst>
              <a:ext uri="{FF2B5EF4-FFF2-40B4-BE49-F238E27FC236}">
                <a16:creationId xmlns:a16="http://schemas.microsoft.com/office/drawing/2014/main" id="{C4C2394B-D7CF-486D-A706-DFE1A4941CCE}"/>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spTree>
    <p:extLst>
      <p:ext uri="{BB962C8B-B14F-4D97-AF65-F5344CB8AC3E}">
        <p14:creationId xmlns:p14="http://schemas.microsoft.com/office/powerpoint/2010/main" val="694451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 findings">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3997" cy="783695"/>
          </a:xfrm>
          <a:prstGeom prst="rect">
            <a:avLst/>
          </a:prstGeom>
          <a:solidFill>
            <a:srgbClr val="1C3141"/>
          </a:solidFill>
        </p:spPr>
        <p:txBody>
          <a:bodyPr anchor="ctr"/>
          <a:lstStyle>
            <a:lvl1pPr>
              <a:defRPr b="0"/>
            </a:lvl1pPr>
          </a:lstStyle>
          <a:p>
            <a:r>
              <a:rPr lang="en-US" dirty="0"/>
              <a:t>Click to edit Master title style</a:t>
            </a:r>
          </a:p>
        </p:txBody>
      </p:sp>
      <p:pic>
        <p:nvPicPr>
          <p:cNvPr id="13" name="Picture 12">
            <a:extLst>
              <a:ext uri="{FF2B5EF4-FFF2-40B4-BE49-F238E27FC236}">
                <a16:creationId xmlns:a16="http://schemas.microsoft.com/office/drawing/2014/main" id="{0BF7E4AB-DB91-4264-88BA-5C94C92851BE}"/>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362200" y="2232590"/>
            <a:ext cx="4549210" cy="4549210"/>
          </a:xfrm>
          <a:prstGeom prst="rect">
            <a:avLst/>
          </a:prstGeom>
        </p:spPr>
      </p:pic>
      <p:sp>
        <p:nvSpPr>
          <p:cNvPr id="6" name="Content Placeholder 5">
            <a:extLst>
              <a:ext uri="{FF2B5EF4-FFF2-40B4-BE49-F238E27FC236}">
                <a16:creationId xmlns:a16="http://schemas.microsoft.com/office/drawing/2014/main" id="{9CC1C241-0E32-44AB-9C31-56850BD7EB1E}"/>
              </a:ext>
            </a:extLst>
          </p:cNvPr>
          <p:cNvSpPr>
            <a:spLocks noGrp="1"/>
          </p:cNvSpPr>
          <p:nvPr>
            <p:ph sz="quarter" idx="10" hasCustomPrompt="1"/>
          </p:nvPr>
        </p:nvSpPr>
        <p:spPr>
          <a:xfrm>
            <a:off x="475508" y="1913034"/>
            <a:ext cx="3494413" cy="925860"/>
          </a:xfrm>
          <a:prstGeom prst="rect">
            <a:avLst/>
          </a:prstGeom>
          <a:solidFill>
            <a:srgbClr val="F9DDD4"/>
          </a:solidFill>
        </p:spPr>
        <p:txBody>
          <a:bodyPr/>
          <a:lstStyle>
            <a:lvl1pPr marL="0" indent="0">
              <a:buNone/>
              <a:defRPr sz="2400">
                <a:solidFill>
                  <a:srgbClr val="722811"/>
                </a:solidFill>
              </a:defRPr>
            </a:lvl1pPr>
          </a:lstStyle>
          <a:p>
            <a:pPr lvl="0"/>
            <a:r>
              <a:rPr lang="en-US" dirty="0"/>
              <a:t>Key finding 1</a:t>
            </a:r>
          </a:p>
        </p:txBody>
      </p:sp>
      <p:sp>
        <p:nvSpPr>
          <p:cNvPr id="14" name="Content Placeholder 13">
            <a:extLst>
              <a:ext uri="{FF2B5EF4-FFF2-40B4-BE49-F238E27FC236}">
                <a16:creationId xmlns:a16="http://schemas.microsoft.com/office/drawing/2014/main" id="{CEC2A3BB-F17C-430A-A1A1-3A0E9910982A}"/>
              </a:ext>
            </a:extLst>
          </p:cNvPr>
          <p:cNvSpPr>
            <a:spLocks noGrp="1"/>
          </p:cNvSpPr>
          <p:nvPr>
            <p:ph sz="quarter" idx="11" hasCustomPrompt="1"/>
          </p:nvPr>
        </p:nvSpPr>
        <p:spPr>
          <a:xfrm>
            <a:off x="4242217" y="1284515"/>
            <a:ext cx="4708356" cy="925860"/>
          </a:xfrm>
          <a:prstGeom prst="rect">
            <a:avLst/>
          </a:prstGeom>
          <a:solidFill>
            <a:srgbClr val="E6E6E6"/>
          </a:solidFill>
        </p:spPr>
        <p:txBody>
          <a:bodyPr/>
          <a:lstStyle>
            <a:lvl1pPr marL="0" indent="0">
              <a:buNone/>
              <a:defRPr sz="2400">
                <a:solidFill>
                  <a:srgbClr val="20455A"/>
                </a:solidFill>
              </a:defRPr>
            </a:lvl1pPr>
          </a:lstStyle>
          <a:p>
            <a:pPr lvl="0"/>
            <a:r>
              <a:rPr lang="en-US" dirty="0"/>
              <a:t>Key finding 2</a:t>
            </a:r>
          </a:p>
        </p:txBody>
      </p:sp>
      <p:sp>
        <p:nvSpPr>
          <p:cNvPr id="16" name="Content Placeholder 15">
            <a:extLst>
              <a:ext uri="{FF2B5EF4-FFF2-40B4-BE49-F238E27FC236}">
                <a16:creationId xmlns:a16="http://schemas.microsoft.com/office/drawing/2014/main" id="{5BB799DF-4130-410C-843F-EFAB4D867833}"/>
              </a:ext>
            </a:extLst>
          </p:cNvPr>
          <p:cNvSpPr>
            <a:spLocks noGrp="1"/>
          </p:cNvSpPr>
          <p:nvPr>
            <p:ph sz="quarter" idx="12" hasCustomPrompt="1"/>
          </p:nvPr>
        </p:nvSpPr>
        <p:spPr>
          <a:xfrm>
            <a:off x="467379" y="4268888"/>
            <a:ext cx="4161297" cy="480901"/>
          </a:xfrm>
          <a:prstGeom prst="rect">
            <a:avLst/>
          </a:prstGeom>
          <a:solidFill>
            <a:srgbClr val="D8E8F1"/>
          </a:solidFill>
        </p:spPr>
        <p:txBody>
          <a:bodyPr/>
          <a:lstStyle>
            <a:lvl1pPr marL="0" indent="0">
              <a:buNone/>
              <a:defRPr sz="2400">
                <a:solidFill>
                  <a:srgbClr val="20455A"/>
                </a:solidFill>
              </a:defRPr>
            </a:lvl1pPr>
          </a:lstStyle>
          <a:p>
            <a:pPr lvl="0"/>
            <a:r>
              <a:rPr lang="en-US" dirty="0"/>
              <a:t>Key finding 3</a:t>
            </a:r>
          </a:p>
        </p:txBody>
      </p:sp>
      <p:sp>
        <p:nvSpPr>
          <p:cNvPr id="17" name="Content Placeholder 15">
            <a:extLst>
              <a:ext uri="{FF2B5EF4-FFF2-40B4-BE49-F238E27FC236}">
                <a16:creationId xmlns:a16="http://schemas.microsoft.com/office/drawing/2014/main" id="{6BE06036-42DB-4833-8431-76E6A7EC1F22}"/>
              </a:ext>
            </a:extLst>
          </p:cNvPr>
          <p:cNvSpPr>
            <a:spLocks noGrp="1"/>
          </p:cNvSpPr>
          <p:nvPr>
            <p:ph sz="quarter" idx="13" hasCustomPrompt="1"/>
          </p:nvPr>
        </p:nvSpPr>
        <p:spPr>
          <a:xfrm>
            <a:off x="506695" y="5072657"/>
            <a:ext cx="3993933" cy="472515"/>
          </a:xfrm>
          <a:prstGeom prst="rect">
            <a:avLst/>
          </a:prstGeom>
          <a:solidFill>
            <a:srgbClr val="FFEACA"/>
          </a:solidFill>
        </p:spPr>
        <p:txBody>
          <a:bodyPr/>
          <a:lstStyle>
            <a:lvl1pPr marL="0" indent="0">
              <a:buNone/>
              <a:defRPr sz="2400">
                <a:solidFill>
                  <a:schemeClr val="accent2">
                    <a:lumMod val="50000"/>
                  </a:schemeClr>
                </a:solidFill>
              </a:defRPr>
            </a:lvl1pPr>
          </a:lstStyle>
          <a:p>
            <a:pPr lvl="0"/>
            <a:r>
              <a:rPr lang="en-US" dirty="0"/>
              <a:t>Key finding 4</a:t>
            </a:r>
          </a:p>
        </p:txBody>
      </p:sp>
      <p:sp>
        <p:nvSpPr>
          <p:cNvPr id="18" name="Content Placeholder 15">
            <a:extLst>
              <a:ext uri="{FF2B5EF4-FFF2-40B4-BE49-F238E27FC236}">
                <a16:creationId xmlns:a16="http://schemas.microsoft.com/office/drawing/2014/main" id="{AB14CCF4-A53B-4A09-B413-F6C37D99863E}"/>
              </a:ext>
            </a:extLst>
          </p:cNvPr>
          <p:cNvSpPr>
            <a:spLocks noGrp="1"/>
          </p:cNvSpPr>
          <p:nvPr>
            <p:ph sz="quarter" idx="14" hasCustomPrompt="1"/>
          </p:nvPr>
        </p:nvSpPr>
        <p:spPr>
          <a:xfrm>
            <a:off x="6476054" y="3611056"/>
            <a:ext cx="2290861" cy="2568685"/>
          </a:xfrm>
          <a:prstGeom prst="rect">
            <a:avLst/>
          </a:prstGeom>
          <a:solidFill>
            <a:srgbClr val="F7F4CE"/>
          </a:solidFill>
        </p:spPr>
        <p:txBody>
          <a:bodyPr/>
          <a:lstStyle>
            <a:lvl1pPr marL="0" indent="0">
              <a:buNone/>
              <a:defRPr sz="2400">
                <a:solidFill>
                  <a:schemeClr val="accent2">
                    <a:lumMod val="50000"/>
                  </a:schemeClr>
                </a:solidFill>
              </a:defRPr>
            </a:lvl1pPr>
          </a:lstStyle>
          <a:p>
            <a:pPr lvl="0"/>
            <a:r>
              <a:rPr lang="en-US" dirty="0"/>
              <a:t>Key finding 5</a:t>
            </a:r>
          </a:p>
        </p:txBody>
      </p:sp>
      <p:pic>
        <p:nvPicPr>
          <p:cNvPr id="7" name="Picture 6" descr="PMFO_Transparent.psd">
            <a:extLst>
              <a:ext uri="{FF2B5EF4-FFF2-40B4-BE49-F238E27FC236}">
                <a16:creationId xmlns:a16="http://schemas.microsoft.com/office/drawing/2014/main" id="{549528E9-7AC4-4BF9-8469-8A95AC211D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sp>
        <p:nvSpPr>
          <p:cNvPr id="10" name="Slide Number Placeholder 3">
            <a:extLst>
              <a:ext uri="{FF2B5EF4-FFF2-40B4-BE49-F238E27FC236}">
                <a16:creationId xmlns:a16="http://schemas.microsoft.com/office/drawing/2014/main" id="{C4C2394B-D7CF-486D-A706-DFE1A4941CCE}"/>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cxnSp>
        <p:nvCxnSpPr>
          <p:cNvPr id="11" name="Straight Connector 10">
            <a:extLst>
              <a:ext uri="{FF2B5EF4-FFF2-40B4-BE49-F238E27FC236}">
                <a16:creationId xmlns:a16="http://schemas.microsoft.com/office/drawing/2014/main" id="{0DD6BC67-A716-4E8C-8C1D-80E8D4885E76}"/>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3163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4 Contents">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1C3141"/>
          </a:solidFill>
        </p:spPr>
        <p:txBody>
          <a:bodyPr anchor="ctr"/>
          <a:lstStyle>
            <a:lvl1pPr>
              <a:defRPr b="0"/>
            </a:lvl1pPr>
          </a:lstStyle>
          <a:p>
            <a:r>
              <a:rPr lang="en-US" dirty="0"/>
              <a:t>Click to edit Master title style</a:t>
            </a:r>
          </a:p>
        </p:txBody>
      </p:sp>
      <p:pic>
        <p:nvPicPr>
          <p:cNvPr id="7" name="Picture 6" descr="PMFO_Transparent.psd">
            <a:extLst>
              <a:ext uri="{FF2B5EF4-FFF2-40B4-BE49-F238E27FC236}">
                <a16:creationId xmlns:a16="http://schemas.microsoft.com/office/drawing/2014/main" id="{549528E9-7AC4-4BF9-8469-8A95AC211D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0" y="6324600"/>
            <a:ext cx="1785067" cy="369679"/>
          </a:xfrm>
          <a:prstGeom prst="rect">
            <a:avLst/>
          </a:prstGeom>
        </p:spPr>
      </p:pic>
      <p:sp>
        <p:nvSpPr>
          <p:cNvPr id="6" name="Content Placeholder 5">
            <a:extLst>
              <a:ext uri="{FF2B5EF4-FFF2-40B4-BE49-F238E27FC236}">
                <a16:creationId xmlns:a16="http://schemas.microsoft.com/office/drawing/2014/main" id="{54B4C3DA-477B-4FEC-AD08-C22365C1A4E2}"/>
              </a:ext>
            </a:extLst>
          </p:cNvPr>
          <p:cNvSpPr>
            <a:spLocks noGrp="1"/>
          </p:cNvSpPr>
          <p:nvPr>
            <p:ph sz="quarter" idx="10"/>
          </p:nvPr>
        </p:nvSpPr>
        <p:spPr>
          <a:xfrm>
            <a:off x="337267" y="1600200"/>
            <a:ext cx="3505200" cy="1828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a:extLst>
              <a:ext uri="{FF2B5EF4-FFF2-40B4-BE49-F238E27FC236}">
                <a16:creationId xmlns:a16="http://schemas.microsoft.com/office/drawing/2014/main" id="{15D654B9-7551-40F7-BD25-5BB720D02FC1}"/>
              </a:ext>
            </a:extLst>
          </p:cNvPr>
          <p:cNvSpPr>
            <a:spLocks noGrp="1"/>
          </p:cNvSpPr>
          <p:nvPr>
            <p:ph sz="quarter" idx="11"/>
          </p:nvPr>
        </p:nvSpPr>
        <p:spPr>
          <a:xfrm>
            <a:off x="5029200" y="1600200"/>
            <a:ext cx="3505200" cy="1828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57724DCF-63AB-49C6-84B6-E0AD3DF5082C}"/>
              </a:ext>
            </a:extLst>
          </p:cNvPr>
          <p:cNvSpPr>
            <a:spLocks noGrp="1"/>
          </p:cNvSpPr>
          <p:nvPr>
            <p:ph sz="quarter" idx="12"/>
          </p:nvPr>
        </p:nvSpPr>
        <p:spPr>
          <a:xfrm>
            <a:off x="337267" y="4114800"/>
            <a:ext cx="3505200" cy="1828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a:extLst>
              <a:ext uri="{FF2B5EF4-FFF2-40B4-BE49-F238E27FC236}">
                <a16:creationId xmlns:a16="http://schemas.microsoft.com/office/drawing/2014/main" id="{4D6EE28D-4299-4C79-8860-056FC3025C1E}"/>
              </a:ext>
            </a:extLst>
          </p:cNvPr>
          <p:cNvSpPr>
            <a:spLocks noGrp="1"/>
          </p:cNvSpPr>
          <p:nvPr>
            <p:ph sz="quarter" idx="13"/>
          </p:nvPr>
        </p:nvSpPr>
        <p:spPr>
          <a:xfrm>
            <a:off x="5029200" y="4114800"/>
            <a:ext cx="3505200" cy="1828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3">
            <a:extLst>
              <a:ext uri="{FF2B5EF4-FFF2-40B4-BE49-F238E27FC236}">
                <a16:creationId xmlns:a16="http://schemas.microsoft.com/office/drawing/2014/main" id="{C4C2394B-D7CF-486D-A706-DFE1A4941CCE}"/>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cxnSp>
        <p:nvCxnSpPr>
          <p:cNvPr id="11" name="Straight Connector 10">
            <a:extLst>
              <a:ext uri="{FF2B5EF4-FFF2-40B4-BE49-F238E27FC236}">
                <a16:creationId xmlns:a16="http://schemas.microsoft.com/office/drawing/2014/main" id="{0DD6BC67-A716-4E8C-8C1D-80E8D4885E76}"/>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8431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1396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94" r:id="rId5"/>
    <p:sldLayoutId id="2147483707" r:id="rId6"/>
    <p:sldLayoutId id="2147483684" r:id="rId7"/>
    <p:sldLayoutId id="2147483685" r:id="rId8"/>
    <p:sldLayoutId id="2147483686" r:id="rId9"/>
    <p:sldLayoutId id="2147483696" r:id="rId10"/>
    <p:sldLayoutId id="2147483687" r:id="rId11"/>
    <p:sldLayoutId id="2147483688" r:id="rId12"/>
    <p:sldLayoutId id="2147483697" r:id="rId13"/>
    <p:sldLayoutId id="2147483698" r:id="rId14"/>
    <p:sldLayoutId id="2147483689" r:id="rId15"/>
    <p:sldLayoutId id="2147483695" r:id="rId16"/>
    <p:sldLayoutId id="2147483701" r:id="rId17"/>
    <p:sldLayoutId id="2147483702" r:id="rId18"/>
    <p:sldLayoutId id="2147483703" r:id="rId19"/>
    <p:sldLayoutId id="2147483704" r:id="rId20"/>
    <p:sldLayoutId id="2147483690" r:id="rId21"/>
    <p:sldLayoutId id="2147483699" r:id="rId22"/>
    <p:sldLayoutId id="2147483706" r:id="rId23"/>
    <p:sldLayoutId id="2147483709" r:id="rId24"/>
    <p:sldLayoutId id="2147483710" r:id="rId25"/>
    <p:sldLayoutId id="2147483705" r:id="rId26"/>
    <p:sldLayoutId id="2147483711" r:id="rId27"/>
    <p:sldLayoutId id="2147483712" r:id="rId28"/>
  </p:sldLayoutIdLst>
  <p:hf hdr="0" ftr="0" dt="0"/>
  <p:txStyles>
    <p:titleStyle>
      <a:lvl1pPr marL="0" indent="454025" algn="l" defTabSz="457200" rtl="0" eaLnBrk="1" latinLnBrk="0" hangingPunct="1">
        <a:spcBef>
          <a:spcPct val="0"/>
        </a:spcBef>
        <a:buNone/>
        <a:defRPr sz="3600" b="1" i="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9.png"/><Relationship Id="rId4" Type="http://schemas.openxmlformats.org/officeDocument/2006/relationships/image" Target="../media/image2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0.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25.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6.xml"/><Relationship Id="rId1" Type="http://schemas.openxmlformats.org/officeDocument/2006/relationships/tags" Target="../tags/tag27.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48.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tags" Target="../tags/tag32.xml"/><Relationship Id="rId5" Type="http://schemas.openxmlformats.org/officeDocument/2006/relationships/image" Target="../media/image50.jp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xml"/><Relationship Id="rId1" Type="http://schemas.openxmlformats.org/officeDocument/2006/relationships/tags" Target="../tags/tag33.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ags" Target="../tags/tag34.xml"/><Relationship Id="rId5" Type="http://schemas.openxmlformats.org/officeDocument/2006/relationships/image" Target="../media/image51.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tags" Target="../tags/tag36.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9.xml"/><Relationship Id="rId1" Type="http://schemas.openxmlformats.org/officeDocument/2006/relationships/tags" Target="../tags/tag37.xml"/><Relationship Id="rId5" Type="http://schemas.openxmlformats.org/officeDocument/2006/relationships/image" Target="../media/image54.jpe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xml"/><Relationship Id="rId1" Type="http://schemas.openxmlformats.org/officeDocument/2006/relationships/tags" Target="../tags/tag38.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tags" Target="../tags/tag39.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0.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ags" Target="../tags/tag40.xml"/><Relationship Id="rId5" Type="http://schemas.openxmlformats.org/officeDocument/2006/relationships/image" Target="../media/image56.jp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xml"/><Relationship Id="rId1" Type="http://schemas.openxmlformats.org/officeDocument/2006/relationships/tags" Target="../tags/tag41.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9.xml"/><Relationship Id="rId1" Type="http://schemas.openxmlformats.org/officeDocument/2006/relationships/tags" Target="../tags/tag42.xml"/><Relationship Id="rId5" Type="http://schemas.openxmlformats.org/officeDocument/2006/relationships/image" Target="../media/image57.jpe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xml"/><Relationship Id="rId1" Type="http://schemas.openxmlformats.org/officeDocument/2006/relationships/tags" Target="../tags/tag43.xml"/><Relationship Id="rId5" Type="http://schemas.openxmlformats.org/officeDocument/2006/relationships/image" Target="../media/image58.jpe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44.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9.xml"/><Relationship Id="rId1" Type="http://schemas.openxmlformats.org/officeDocument/2006/relationships/tags" Target="../tags/tag45.xml"/><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9.xml"/><Relationship Id="rId1" Type="http://schemas.openxmlformats.org/officeDocument/2006/relationships/tags" Target="../tags/tag46.xml"/><Relationship Id="rId5" Type="http://schemas.openxmlformats.org/officeDocument/2006/relationships/image" Target="../media/image62.jpe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xml"/><Relationship Id="rId1" Type="http://schemas.openxmlformats.org/officeDocument/2006/relationships/tags" Target="../tags/tag48.xml"/><Relationship Id="rId5" Type="http://schemas.openxmlformats.org/officeDocument/2006/relationships/image" Target="../media/image65.jpe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9.xml"/><Relationship Id="rId1" Type="http://schemas.openxmlformats.org/officeDocument/2006/relationships/tags" Target="../tags/tag49.xml"/><Relationship Id="rId5" Type="http://schemas.openxmlformats.org/officeDocument/2006/relationships/image" Target="../media/image66.jpe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image" Target="../media/image31.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xml"/><Relationship Id="rId1" Type="http://schemas.openxmlformats.org/officeDocument/2006/relationships/tags" Target="../tags/tag50.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9.xml"/><Relationship Id="rId1" Type="http://schemas.openxmlformats.org/officeDocument/2006/relationships/tags" Target="../tags/tag51.xml"/><Relationship Id="rId5" Type="http://schemas.openxmlformats.org/officeDocument/2006/relationships/image" Target="../media/image68.jp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38.e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4.xml"/><Relationship Id="rId1" Type="http://schemas.openxmlformats.org/officeDocument/2006/relationships/tags" Target="../tags/tag54.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8.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5.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7.xml"/><Relationship Id="rId1" Type="http://schemas.openxmlformats.org/officeDocument/2006/relationships/tags" Target="../tags/tag57.xml"/><Relationship Id="rId6" Type="http://schemas.openxmlformats.org/officeDocument/2006/relationships/hyperlink" Target="https://eclkc.ohs.acf.hhs.gov/policy/head-start-act" TargetMode="External"/><Relationship Id="rId5" Type="http://schemas.openxmlformats.org/officeDocument/2006/relationships/hyperlink" Target="https://eclkc.ohs.acf.hhs.gov/programs/article/head-start-programs" TargetMode="External"/><Relationship Id="rId4" Type="http://schemas.openxmlformats.org/officeDocument/2006/relationships/hyperlink" Target="https://eclkc.ohs.acf.hhs.gov/about-us/article/office-head-start-ohs"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jpeg"/><Relationship Id="rId7" Type="http://schemas.openxmlformats.org/officeDocument/2006/relationships/image" Target="../media/image72.emf"/><Relationship Id="rId2" Type="http://schemas.openxmlformats.org/officeDocument/2006/relationships/notesSlide" Target="../notesSlides/notesSlide58.xml"/><Relationship Id="rId1" Type="http://schemas.openxmlformats.org/officeDocument/2006/relationships/slideLayout" Target="../slideLayouts/slideLayout28.xml"/><Relationship Id="rId6" Type="http://schemas.openxmlformats.org/officeDocument/2006/relationships/image" Target="../media/image71.png"/><Relationship Id="rId5" Type="http://schemas.openxmlformats.org/officeDocument/2006/relationships/hyperlink" Target="https://eclkc.ohs.acf.hhs.gov/ncpmfo" TargetMode="External"/><Relationship Id="rId4" Type="http://schemas.openxmlformats.org/officeDocument/2006/relationships/hyperlink" Target="pmfo@ecetta.info"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8.xml"/><Relationship Id="rId4" Type="http://schemas.openxmlformats.org/officeDocument/2006/relationships/image" Target="../media/image33.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8" name="Picture Placeholder 7" descr="Head Start A to Z logo ">
            <a:extLst>
              <a:ext uri="{FF2B5EF4-FFF2-40B4-BE49-F238E27FC236}">
                <a16:creationId xmlns:a16="http://schemas.microsoft.com/office/drawing/2014/main" id="{D80DE8A2-1836-4EE3-B581-45F54AA1D062}"/>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Lst>
          </a:blip>
          <a:srcRect t="-64"/>
          <a:stretch/>
        </p:blipFill>
        <p:spPr>
          <a:xfrm>
            <a:off x="111304" y="174661"/>
            <a:ext cx="2535237" cy="2717764"/>
          </a:xfrm>
        </p:spPr>
      </p:pic>
      <p:sp>
        <p:nvSpPr>
          <p:cNvPr id="2" name="Title 1">
            <a:extLst>
              <a:ext uri="{FF2B5EF4-FFF2-40B4-BE49-F238E27FC236}">
                <a16:creationId xmlns:a16="http://schemas.microsoft.com/office/drawing/2014/main" id="{EB1BACEC-15F3-433B-BAE8-76E771C4508E}"/>
              </a:ext>
            </a:extLst>
          </p:cNvPr>
          <p:cNvSpPr>
            <a:spLocks noGrp="1"/>
          </p:cNvSpPr>
          <p:nvPr>
            <p:ph type="title"/>
          </p:nvPr>
        </p:nvSpPr>
        <p:spPr>
          <a:xfrm>
            <a:off x="1955517" y="3399890"/>
            <a:ext cx="7361504" cy="762000"/>
          </a:xfrm>
        </p:spPr>
        <p:txBody>
          <a:bodyPr/>
          <a:lstStyle/>
          <a:p>
            <a:pPr indent="0">
              <a:lnSpc>
                <a:spcPct val="120000"/>
              </a:lnSpc>
            </a:pPr>
            <a:r>
              <a:rPr lang="en-CA" sz="2800" i="1" dirty="0"/>
              <a:t>Head Start A to Z, 2.0</a:t>
            </a:r>
            <a:br>
              <a:rPr lang="en-CA" sz="2800" i="1" dirty="0"/>
            </a:br>
            <a:r>
              <a:rPr lang="en-CA" sz="2800" i="1" dirty="0"/>
              <a:t>Community and Self-Assessment</a:t>
            </a:r>
            <a:endParaRPr lang="en-US" dirty="0"/>
          </a:p>
        </p:txBody>
      </p:sp>
      <p:sp>
        <p:nvSpPr>
          <p:cNvPr id="159" name="Subtitle"/>
          <p:cNvSpPr txBox="1">
            <a:spLocks noGrp="1"/>
          </p:cNvSpPr>
          <p:nvPr>
            <p:ph type="body" sz="quarter" idx="13"/>
          </p:nvPr>
        </p:nvSpPr>
        <p:spPr>
          <a:xfrm>
            <a:off x="2047975" y="4542888"/>
            <a:ext cx="7361504" cy="914400"/>
          </a:xfrm>
          <a:prstGeom prst="rect">
            <a:avLst/>
          </a:prstGeom>
          <a:noFill/>
          <a:ln>
            <a:noFill/>
          </a:ln>
        </p:spPr>
        <p:txBody>
          <a:bodyPr spcFirstLastPara="1" wrap="square" lIns="91425" tIns="45700" rIns="91425" bIns="45700" anchor="t" anchorCtr="0">
            <a:noAutofit/>
          </a:bodyPr>
          <a:lstStyle/>
          <a:p>
            <a:pPr indent="0">
              <a:spcBef>
                <a:spcPts val="0"/>
              </a:spcBef>
              <a:buNone/>
            </a:pPr>
            <a:r>
              <a:rPr lang="en-US" sz="2800" dirty="0"/>
              <a:t>Part 2: Self-Assessment: Building on </a:t>
            </a:r>
            <a:br>
              <a:rPr lang="en-US" sz="2800" dirty="0"/>
            </a:br>
            <a:r>
              <a:rPr lang="en-US" sz="2800" dirty="0"/>
              <a:t>Strengths and Improving Systems</a:t>
            </a:r>
          </a:p>
        </p:txBody>
      </p:sp>
      <p:pic>
        <p:nvPicPr>
          <p:cNvPr id="12" name="Picture Placeholder 11" descr="Logo of the Early Childhood National Centers.&#10;National Center on Program Management and Fiscal Operations">
            <a:extLst>
              <a:ext uri="{FF2B5EF4-FFF2-40B4-BE49-F238E27FC236}">
                <a16:creationId xmlns:a16="http://schemas.microsoft.com/office/drawing/2014/main" id="{C70ABFDB-5058-4DE1-9E47-D8E604D455C8}"/>
              </a:ext>
            </a:extLst>
          </p:cNvPr>
          <p:cNvPicPr>
            <a:picLocks noGrp="1" noChangeAspect="1"/>
          </p:cNvPicPr>
          <p:nvPr>
            <p:ph type="pic" sz="quarter" idx="12"/>
          </p:nvPr>
        </p:nvPicPr>
        <p:blipFill rotWithShape="1">
          <a:blip r:embed="rId5"/>
          <a:srcRect/>
          <a:stretch/>
        </p:blipFill>
        <p:spPr>
          <a:xfrm>
            <a:off x="5334000" y="5917915"/>
            <a:ext cx="3543300" cy="689843"/>
          </a:xfrm>
        </p:spPr>
      </p:pic>
    </p:spTree>
    <p:custDataLst>
      <p:tags r:id="rId1"/>
    </p:custDataLst>
    <p:extLst>
      <p:ext uri="{BB962C8B-B14F-4D97-AF65-F5344CB8AC3E}">
        <p14:creationId xmlns:p14="http://schemas.microsoft.com/office/powerpoint/2010/main" val="1690073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3" name="Google Shape;553;p63"/>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600"/>
              <a:buFont typeface="Arial"/>
              <a:buNone/>
            </a:pPr>
            <a:r>
              <a:rPr lang="en-US" dirty="0"/>
              <a:t>Self-Assessment</a:t>
            </a:r>
            <a:endParaRPr dirty="0"/>
          </a:p>
        </p:txBody>
      </p:sp>
      <p:sp>
        <p:nvSpPr>
          <p:cNvPr id="554" name="Google Shape;554;p63"/>
          <p:cNvSpPr txBox="1">
            <a:spLocks noGrp="1"/>
          </p:cNvSpPr>
          <p:nvPr>
            <p:ph type="body" sz="quarter" idx="12"/>
          </p:nvPr>
        </p:nvSpPr>
        <p:spPr>
          <a:xfrm>
            <a:off x="457199" y="1344903"/>
            <a:ext cx="3733800" cy="1600625"/>
          </a:xfrm>
          <a:prstGeom prst="rect">
            <a:avLst/>
          </a:prstGeom>
          <a:noFill/>
          <a:ln>
            <a:noFill/>
          </a:ln>
        </p:spPr>
        <p:txBody>
          <a:bodyPr spcFirstLastPara="1" wrap="square" lIns="91425" tIns="45700" rIns="91425" bIns="45700" anchor="t" anchorCtr="0">
            <a:noAutofit/>
          </a:bodyPr>
          <a:lstStyle/>
          <a:p>
            <a:pPr marL="0" lvl="1" indent="0">
              <a:spcBef>
                <a:spcPts val="0"/>
              </a:spcBef>
              <a:buSzPts val="2800"/>
              <a:buNone/>
            </a:pPr>
            <a:r>
              <a:rPr lang="en-CA" sz="3200" dirty="0">
                <a:solidFill>
                  <a:schemeClr val="accent2">
                    <a:lumMod val="50000"/>
                  </a:schemeClr>
                </a:solidFill>
                <a:sym typeface="Arial"/>
              </a:rPr>
              <a:t>Self-assessment uses program data to measure:</a:t>
            </a:r>
            <a:endParaRPr sz="3200" dirty="0">
              <a:solidFill>
                <a:schemeClr val="accent1">
                  <a:lumMod val="50000"/>
                </a:schemeClr>
              </a:solidFill>
            </a:endParaRPr>
          </a:p>
        </p:txBody>
      </p:sp>
      <p:sp>
        <p:nvSpPr>
          <p:cNvPr id="3" name="Content Placeholder 2">
            <a:extLst>
              <a:ext uri="{FF2B5EF4-FFF2-40B4-BE49-F238E27FC236}">
                <a16:creationId xmlns:a16="http://schemas.microsoft.com/office/drawing/2014/main" id="{3D2E4C3D-BC0A-4E17-AD9D-2814F22CF0D3}"/>
              </a:ext>
            </a:extLst>
          </p:cNvPr>
          <p:cNvSpPr>
            <a:spLocks noGrp="1"/>
          </p:cNvSpPr>
          <p:nvPr>
            <p:ph sz="quarter" idx="15"/>
          </p:nvPr>
        </p:nvSpPr>
        <p:spPr>
          <a:xfrm>
            <a:off x="4703523" y="1194734"/>
            <a:ext cx="4191095" cy="5607845"/>
          </a:xfrm>
        </p:spPr>
        <p:txBody>
          <a:bodyPr/>
          <a:lstStyle/>
          <a:p>
            <a:pPr marL="422275" lvl="1" indent="-422275">
              <a:spcBef>
                <a:spcPts val="0"/>
              </a:spcBef>
              <a:buSzPts val="2800"/>
              <a:buFont typeface="Arial"/>
              <a:buChar char="•"/>
            </a:pPr>
            <a:r>
              <a:rPr lang="en-CA" sz="2800" dirty="0">
                <a:solidFill>
                  <a:schemeClr val="accent1">
                    <a:lumMod val="50000"/>
                  </a:schemeClr>
                </a:solidFill>
              </a:rPr>
              <a:t>Success in meeting program goals</a:t>
            </a:r>
          </a:p>
          <a:p>
            <a:pPr marL="422275" lvl="1" indent="-422275">
              <a:spcBef>
                <a:spcPts val="1160"/>
              </a:spcBef>
              <a:buSzPts val="2800"/>
              <a:buFont typeface="Arial"/>
              <a:buChar char="•"/>
            </a:pPr>
            <a:r>
              <a:rPr lang="en-CA" sz="2800" dirty="0">
                <a:solidFill>
                  <a:schemeClr val="accent1">
                    <a:lumMod val="50000"/>
                  </a:schemeClr>
                </a:solidFill>
              </a:rPr>
              <a:t>Compliance with Head Start Program Performance Standards (HSPPS)</a:t>
            </a:r>
          </a:p>
          <a:p>
            <a:pPr marL="422275" lvl="1" indent="-422275">
              <a:spcBef>
                <a:spcPts val="1160"/>
              </a:spcBef>
              <a:buSzPts val="2800"/>
              <a:buFont typeface="Arial"/>
              <a:buChar char="•"/>
            </a:pPr>
            <a:r>
              <a:rPr lang="en-CA" sz="2800" dirty="0">
                <a:solidFill>
                  <a:schemeClr val="accent1">
                    <a:lumMod val="50000"/>
                  </a:schemeClr>
                </a:solidFill>
              </a:rPr>
              <a:t>Effectiveness of the professional development and family engagement systems in promoting school readiness</a:t>
            </a:r>
            <a:endParaRPr lang="en-US" sz="2800" dirty="0"/>
          </a:p>
        </p:txBody>
      </p:sp>
      <p:pic>
        <p:nvPicPr>
          <p:cNvPr id="6" name="Picture Placeholder 5">
            <a:extLst>
              <a:ext uri="{FF2B5EF4-FFF2-40B4-BE49-F238E27FC236}">
                <a16:creationId xmlns:a16="http://schemas.microsoft.com/office/drawing/2014/main" id="{E6D6B35A-D429-46E6-876D-BD94BD6B65BD}"/>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t="-2149"/>
          <a:stretch/>
        </p:blipFill>
        <p:spPr>
          <a:xfrm>
            <a:off x="45019" y="3130602"/>
            <a:ext cx="4601053" cy="3784945"/>
          </a:xfrm>
        </p:spPr>
      </p:pic>
      <p:sp>
        <p:nvSpPr>
          <p:cNvPr id="10" name="Slide Number Placeholder 9">
            <a:extLst>
              <a:ext uri="{FF2B5EF4-FFF2-40B4-BE49-F238E27FC236}">
                <a16:creationId xmlns:a16="http://schemas.microsoft.com/office/drawing/2014/main" id="{391E35FA-924A-4687-A7ED-1DF8AE883504}"/>
              </a:ext>
            </a:extLst>
          </p:cNvPr>
          <p:cNvSpPr>
            <a:spLocks noGrp="1"/>
          </p:cNvSpPr>
          <p:nvPr>
            <p:ph type="sldNum" sz="quarter" idx="4"/>
          </p:nvPr>
        </p:nvSpPr>
        <p:spPr/>
        <p:txBody>
          <a:bodyPr/>
          <a:lstStyle/>
          <a:p>
            <a:fld id="{E0CD77C5-7DB1-45F6-AE6F-84521133DC90}" type="slidenum">
              <a:rPr lang="en-US" smtClean="0"/>
              <a:t>10</a:t>
            </a:fld>
            <a:endParaRPr lang="en-US" dirty="0"/>
          </a:p>
        </p:txBody>
      </p:sp>
    </p:spTree>
    <p:custDataLst>
      <p:tags r:id="rId1"/>
    </p:custDataLst>
    <p:extLst>
      <p:ext uri="{BB962C8B-B14F-4D97-AF65-F5344CB8AC3E}">
        <p14:creationId xmlns:p14="http://schemas.microsoft.com/office/powerpoint/2010/main" val="2978687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4"/>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600"/>
              <a:buFont typeface="Arial"/>
              <a:buNone/>
            </a:pPr>
            <a:r>
              <a:rPr lang="en-US" dirty="0"/>
              <a:t>The Role of Data</a:t>
            </a:r>
            <a:endParaRPr dirty="0"/>
          </a:p>
        </p:txBody>
      </p:sp>
      <p:pic>
        <p:nvPicPr>
          <p:cNvPr id="9" name="Picture Placeholder 8" descr="Illustration showing bubbles containing various types of charts and data representations, with a central message: Data is Oxygen for fueling Deep Learning Systems. ">
            <a:extLst>
              <a:ext uri="{FF2B5EF4-FFF2-40B4-BE49-F238E27FC236}">
                <a16:creationId xmlns:a16="http://schemas.microsoft.com/office/drawing/2014/main" id="{4C243EF4-61BF-49C4-8A33-579EDA58961E}"/>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t="-331"/>
          <a:stretch/>
        </p:blipFill>
        <p:spPr>
          <a:xfrm>
            <a:off x="697260" y="1030624"/>
            <a:ext cx="8446740" cy="5896647"/>
          </a:xfrm>
        </p:spPr>
      </p:pic>
    </p:spTree>
    <p:custDataLst>
      <p:tags r:id="rId1"/>
    </p:custDataLst>
    <p:extLst>
      <p:ext uri="{BB962C8B-B14F-4D97-AF65-F5344CB8AC3E}">
        <p14:creationId xmlns:p14="http://schemas.microsoft.com/office/powerpoint/2010/main" val="2661093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2" name="Google Shape;572;p65"/>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2800"/>
              <a:buFont typeface="Arial"/>
              <a:buNone/>
            </a:pPr>
            <a:r>
              <a:rPr lang="en-US" sz="2800" dirty="0"/>
              <a:t>What Makes the Ongoing Monitoring System Work?</a:t>
            </a:r>
            <a:endParaRPr dirty="0"/>
          </a:p>
        </p:txBody>
      </p:sp>
      <p:pic>
        <p:nvPicPr>
          <p:cNvPr id="4" name="Content Placeholder 3" descr="Diagram showing all the following sources and practices leading to Effective Ongoing Monitoring:&#10;1. Skilled managers who embrace their monitoring responsibilities.&#10;2. Quality data.&#10;3. Culture that understands the importance of continuous improvement.&#10;4. Process for aggregating and analyzing data.&#10;5. Process for correcting issues and replicating promising practices. ">
            <a:extLst>
              <a:ext uri="{FF2B5EF4-FFF2-40B4-BE49-F238E27FC236}">
                <a16:creationId xmlns:a16="http://schemas.microsoft.com/office/drawing/2014/main" id="{5F6D88F7-7E11-4D1F-8257-7DE3E587632F}"/>
              </a:ext>
            </a:extLst>
          </p:cNvPr>
          <p:cNvPicPr>
            <a:picLocks noGrp="1" noChangeAspect="1"/>
          </p:cNvPicPr>
          <p:nvPr>
            <p:ph sz="quarter" idx="14"/>
          </p:nvPr>
        </p:nvPicPr>
        <p:blipFill>
          <a:blip r:embed="rId4"/>
          <a:stretch>
            <a:fillRect/>
          </a:stretch>
        </p:blipFill>
        <p:spPr>
          <a:xfrm>
            <a:off x="101038" y="1221190"/>
            <a:ext cx="8960769" cy="4901565"/>
          </a:xfrm>
        </p:spPr>
      </p:pic>
      <p:sp>
        <p:nvSpPr>
          <p:cNvPr id="5" name="Google Shape;166;p30">
            <a:extLst>
              <a:ext uri="{FF2B5EF4-FFF2-40B4-BE49-F238E27FC236}">
                <a16:creationId xmlns:a16="http://schemas.microsoft.com/office/drawing/2014/main" id="{34E24415-CFCA-C447-B973-8919BC470F45}"/>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12</a:t>
            </a:fld>
            <a:endParaRPr dirty="0"/>
          </a:p>
        </p:txBody>
      </p:sp>
    </p:spTree>
    <p:custDataLst>
      <p:tags r:id="rId1"/>
    </p:custDataLst>
    <p:extLst>
      <p:ext uri="{BB962C8B-B14F-4D97-AF65-F5344CB8AC3E}">
        <p14:creationId xmlns:p14="http://schemas.microsoft.com/office/powerpoint/2010/main" val="3942879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67"/>
          <p:cNvSpPr txBox="1">
            <a:spLocks noGrp="1"/>
          </p:cNvSpPr>
          <p:nvPr>
            <p:ph type="title"/>
          </p:nvPr>
        </p:nvSpPr>
        <p:spPr>
          <a:xfrm>
            <a:off x="0" y="274641"/>
            <a:ext cx="9144000" cy="1162066"/>
          </a:xfrm>
          <a:prstGeom prst="rect">
            <a:avLst/>
          </a:prstGeom>
          <a:solidFill>
            <a:srgbClr val="1C3141"/>
          </a:solidFill>
          <a:ln>
            <a:noFill/>
          </a:ln>
        </p:spPr>
        <p:txBody>
          <a:bodyPr spcFirstLastPara="1" wrap="square" lIns="91425" tIns="45700" rIns="91425" bIns="45700" anchor="ctr" anchorCtr="0">
            <a:noAutofit/>
          </a:bodyPr>
          <a:lstStyle/>
          <a:p>
            <a:pPr marL="461963" lvl="0" indent="0" rtl="0">
              <a:spcBef>
                <a:spcPts val="0"/>
              </a:spcBef>
              <a:spcAft>
                <a:spcPts val="0"/>
              </a:spcAft>
              <a:buClr>
                <a:srgbClr val="FFFFFF"/>
              </a:buClr>
              <a:buSzPts val="2600"/>
              <a:buFont typeface="Arial"/>
              <a:buNone/>
            </a:pPr>
            <a:r>
              <a:rPr lang="en-US" sz="2600" dirty="0">
                <a:solidFill>
                  <a:srgbClr val="FFFFFF"/>
                </a:solidFill>
              </a:rPr>
              <a:t>Linking Planning, Ongoing Monitoring, Self-Assessment, and Data within the Five-Year Grant Period</a:t>
            </a:r>
            <a:endParaRPr sz="2600" dirty="0">
              <a:solidFill>
                <a:srgbClr val="FFFFFF"/>
              </a:solidFill>
            </a:endParaRPr>
          </a:p>
        </p:txBody>
      </p:sp>
      <p:pic>
        <p:nvPicPr>
          <p:cNvPr id="5" name="Content Placeholder 4" descr="Diagram showing how, within the 5-year grant period, planning leads to data that is fed to ongoing monitoring. Monitoring in turn produces data that is fed into self-assessment. ">
            <a:extLst>
              <a:ext uri="{FF2B5EF4-FFF2-40B4-BE49-F238E27FC236}">
                <a16:creationId xmlns:a16="http://schemas.microsoft.com/office/drawing/2014/main" id="{911D936B-6C88-48DA-8D17-222FB10A3742}"/>
              </a:ext>
            </a:extLst>
          </p:cNvPr>
          <p:cNvPicPr>
            <a:picLocks noGrp="1" noChangeAspect="1"/>
          </p:cNvPicPr>
          <p:nvPr>
            <p:ph sz="quarter" idx="14"/>
          </p:nvPr>
        </p:nvPicPr>
        <p:blipFill>
          <a:blip r:embed="rId4"/>
          <a:stretch>
            <a:fillRect/>
          </a:stretch>
        </p:blipFill>
        <p:spPr>
          <a:xfrm>
            <a:off x="273275" y="2177709"/>
            <a:ext cx="8642126" cy="3506685"/>
          </a:xfrm>
        </p:spPr>
      </p:pic>
      <p:sp>
        <p:nvSpPr>
          <p:cNvPr id="6" name="Slide Number Placeholder 5">
            <a:extLst>
              <a:ext uri="{FF2B5EF4-FFF2-40B4-BE49-F238E27FC236}">
                <a16:creationId xmlns:a16="http://schemas.microsoft.com/office/drawing/2014/main" id="{B4E7AE87-1EA4-413D-B7D2-93992AF9DA9C}"/>
              </a:ext>
            </a:extLst>
          </p:cNvPr>
          <p:cNvSpPr>
            <a:spLocks noGrp="1"/>
          </p:cNvSpPr>
          <p:nvPr>
            <p:ph type="sldNum" sz="quarter" idx="4"/>
          </p:nvPr>
        </p:nvSpPr>
        <p:spPr/>
        <p:txBody>
          <a:bodyPr/>
          <a:lstStyle/>
          <a:p>
            <a:fld id="{E0CD77C5-7DB1-45F6-AE6F-84521133DC90}" type="slidenum">
              <a:rPr lang="en-US" smtClean="0"/>
              <a:t>13</a:t>
            </a:fld>
            <a:endParaRPr lang="en-US" dirty="0"/>
          </a:p>
        </p:txBody>
      </p:sp>
    </p:spTree>
    <p:custDataLst>
      <p:tags r:id="rId1"/>
    </p:custDataLst>
    <p:extLst>
      <p:ext uri="{BB962C8B-B14F-4D97-AF65-F5344CB8AC3E}">
        <p14:creationId xmlns:p14="http://schemas.microsoft.com/office/powerpoint/2010/main" val="699395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9"/>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600"/>
              <a:buFont typeface="Arial"/>
              <a:buNone/>
            </a:pPr>
            <a:r>
              <a:rPr lang="en-US" dirty="0"/>
              <a:t>Truth or Myth? </a:t>
            </a:r>
            <a:endParaRPr dirty="0"/>
          </a:p>
        </p:txBody>
      </p:sp>
      <p:pic>
        <p:nvPicPr>
          <p:cNvPr id="6" name="Content Placeholder 5" descr="Cartoon drawing of a hand holding a megaphone, with a large bubble announcement: Truth or Myth ">
            <a:extLst>
              <a:ext uri="{FF2B5EF4-FFF2-40B4-BE49-F238E27FC236}">
                <a16:creationId xmlns:a16="http://schemas.microsoft.com/office/drawing/2014/main" id="{4D7F4976-AFDE-4CB3-9075-06AF5A5A0DAA}"/>
              </a:ext>
            </a:extLst>
          </p:cNvPr>
          <p:cNvPicPr>
            <a:picLocks noGrp="1" noChangeAspect="1"/>
          </p:cNvPicPr>
          <p:nvPr>
            <p:ph sz="quarter" idx="14"/>
          </p:nvPr>
        </p:nvPicPr>
        <p:blipFill>
          <a:blip r:embed="rId4"/>
          <a:stretch>
            <a:fillRect/>
          </a:stretch>
        </p:blipFill>
        <p:spPr>
          <a:xfrm>
            <a:off x="0" y="1058334"/>
            <a:ext cx="9143999" cy="5941521"/>
          </a:xfrm>
        </p:spPr>
      </p:pic>
      <p:sp>
        <p:nvSpPr>
          <p:cNvPr id="5" name="Google Shape;166;p30">
            <a:extLst>
              <a:ext uri="{FF2B5EF4-FFF2-40B4-BE49-F238E27FC236}">
                <a16:creationId xmlns:a16="http://schemas.microsoft.com/office/drawing/2014/main" id="{B80BF52D-A449-BB46-82B1-83DFD895A15E}"/>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14</a:t>
            </a:fld>
            <a:endParaRPr dirty="0"/>
          </a:p>
        </p:txBody>
      </p:sp>
    </p:spTree>
    <p:custDataLst>
      <p:tags r:id="rId1"/>
    </p:custDataLst>
    <p:extLst>
      <p:ext uri="{BB962C8B-B14F-4D97-AF65-F5344CB8AC3E}">
        <p14:creationId xmlns:p14="http://schemas.microsoft.com/office/powerpoint/2010/main" val="390698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52" name="Google Shape;652;p70"/>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600"/>
              <a:buFont typeface="Arial"/>
              <a:buNone/>
            </a:pPr>
            <a:r>
              <a:rPr lang="en-US" dirty="0"/>
              <a:t>Self-Assessment </a:t>
            </a:r>
            <a:endParaRPr dirty="0"/>
          </a:p>
        </p:txBody>
      </p:sp>
      <p:sp>
        <p:nvSpPr>
          <p:cNvPr id="2" name="Text Placeholder 1">
            <a:extLst>
              <a:ext uri="{FF2B5EF4-FFF2-40B4-BE49-F238E27FC236}">
                <a16:creationId xmlns:a16="http://schemas.microsoft.com/office/drawing/2014/main" id="{A0B74EE8-C699-44C2-8B63-0B3B4B93F6B0}"/>
              </a:ext>
            </a:extLst>
          </p:cNvPr>
          <p:cNvSpPr>
            <a:spLocks noGrp="1"/>
          </p:cNvSpPr>
          <p:nvPr>
            <p:ph type="body" sz="quarter" idx="12"/>
          </p:nvPr>
        </p:nvSpPr>
        <p:spPr>
          <a:xfrm>
            <a:off x="483867" y="1282494"/>
            <a:ext cx="8176262" cy="3962399"/>
          </a:xfrm>
        </p:spPr>
        <p:txBody>
          <a:bodyPr/>
          <a:lstStyle/>
          <a:p>
            <a:pPr marL="0" lvl="0" indent="0">
              <a:buNone/>
            </a:pPr>
            <a:r>
              <a:rPr lang="en-CA" sz="2800">
                <a:solidFill>
                  <a:schemeClr val="accent1">
                    <a:lumMod val="50000"/>
                  </a:schemeClr>
                </a:solidFill>
                <a:ea typeface="Arial"/>
                <a:cs typeface="Arial"/>
                <a:sym typeface="Arial"/>
              </a:rPr>
              <a:t>A process used to measure a Head Start or Early Head Start program's effectiveness in meeting program goals and </a:t>
            </a:r>
            <a:r>
              <a:rPr lang="en-CA" sz="2800">
                <a:solidFill>
                  <a:schemeClr val="accent1">
                    <a:lumMod val="50000"/>
                  </a:schemeClr>
                </a:solidFill>
                <a:sym typeface="Arial"/>
              </a:rPr>
              <a:t>objectives. </a:t>
            </a:r>
            <a:r>
              <a:rPr lang="en-CA" sz="2800">
                <a:solidFill>
                  <a:schemeClr val="accent1">
                    <a:lumMod val="50000"/>
                  </a:schemeClr>
                </a:solidFill>
              </a:rPr>
              <a:t>Self-assessment helps identify program strengths and opportunities for improvement, particularly relating to the school readiness of children. </a:t>
            </a:r>
            <a:br>
              <a:rPr lang="en-CA" sz="2800">
                <a:solidFill>
                  <a:schemeClr val="accent1">
                    <a:lumMod val="50000"/>
                  </a:schemeClr>
                </a:solidFill>
              </a:rPr>
            </a:br>
            <a:r>
              <a:rPr lang="en-CA" sz="2800">
                <a:solidFill>
                  <a:schemeClr val="accent1">
                    <a:lumMod val="50000"/>
                  </a:schemeClr>
                </a:solidFill>
              </a:rPr>
              <a:t>The results of the self-assessment </a:t>
            </a:r>
            <a:br>
              <a:rPr lang="en-CA" sz="2800">
                <a:solidFill>
                  <a:schemeClr val="accent1">
                    <a:lumMod val="50000"/>
                  </a:schemeClr>
                </a:solidFill>
              </a:rPr>
            </a:br>
            <a:r>
              <a:rPr lang="en-CA" sz="2800">
                <a:solidFill>
                  <a:schemeClr val="accent1">
                    <a:lumMod val="50000"/>
                  </a:schemeClr>
                </a:solidFill>
              </a:rPr>
              <a:t>are compiled into a report and</a:t>
            </a:r>
            <a:br>
              <a:rPr lang="en-CA" sz="2800">
                <a:solidFill>
                  <a:schemeClr val="accent1">
                    <a:lumMod val="50000"/>
                  </a:schemeClr>
                </a:solidFill>
              </a:rPr>
            </a:br>
            <a:r>
              <a:rPr lang="en-CA" sz="2800">
                <a:solidFill>
                  <a:schemeClr val="accent1">
                    <a:lumMod val="50000"/>
                  </a:schemeClr>
                </a:solidFill>
              </a:rPr>
              <a:t>used to support program planning, </a:t>
            </a:r>
            <a:br>
              <a:rPr lang="en-CA" sz="2800">
                <a:solidFill>
                  <a:schemeClr val="accent1">
                    <a:lumMod val="50000"/>
                  </a:schemeClr>
                </a:solidFill>
              </a:rPr>
            </a:br>
            <a:r>
              <a:rPr lang="en-CA" sz="2800">
                <a:solidFill>
                  <a:schemeClr val="accent1">
                    <a:lumMod val="50000"/>
                  </a:schemeClr>
                </a:solidFill>
              </a:rPr>
              <a:t>continuous quality improvement, and </a:t>
            </a:r>
            <a:br>
              <a:rPr lang="en-CA" sz="2800">
                <a:solidFill>
                  <a:schemeClr val="accent1">
                    <a:lumMod val="50000"/>
                  </a:schemeClr>
                </a:solidFill>
              </a:rPr>
            </a:br>
            <a:r>
              <a:rPr lang="en-CA" sz="2800">
                <a:solidFill>
                  <a:schemeClr val="accent1">
                    <a:lumMod val="50000"/>
                  </a:schemeClr>
                </a:solidFill>
              </a:rPr>
              <a:t>goal achievement.</a:t>
            </a:r>
            <a:endParaRPr lang="en-CA" sz="2800" dirty="0">
              <a:solidFill>
                <a:schemeClr val="accent1">
                  <a:lumMod val="50000"/>
                </a:schemeClr>
              </a:solidFill>
              <a:sym typeface="Arial"/>
            </a:endParaRPr>
          </a:p>
        </p:txBody>
      </p:sp>
      <p:pic>
        <p:nvPicPr>
          <p:cNvPr id="7" name="Picture Placeholder 6">
            <a:extLst>
              <a:ext uri="{FF2B5EF4-FFF2-40B4-BE49-F238E27FC236}">
                <a16:creationId xmlns:a16="http://schemas.microsoft.com/office/drawing/2014/main" id="{E29B9ADC-91C7-489A-8D31-51102EF425B3}"/>
              </a:ext>
              <a:ext uri="{C183D7F6-B498-43B3-948B-1728B52AA6E4}">
                <adec:decorative xmlns:adec="http://schemas.microsoft.com/office/drawing/2017/decorative" val="1"/>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a:fillRect/>
          </a:stretch>
        </p:blipFill>
        <p:spPr>
          <a:xfrm rot="173582" flipH="1">
            <a:off x="6503222" y="3324951"/>
            <a:ext cx="2515088" cy="3474378"/>
          </a:xfrm>
        </p:spPr>
      </p:pic>
      <p:sp>
        <p:nvSpPr>
          <p:cNvPr id="5" name="Google Shape;166;p30">
            <a:extLst>
              <a:ext uri="{FF2B5EF4-FFF2-40B4-BE49-F238E27FC236}">
                <a16:creationId xmlns:a16="http://schemas.microsoft.com/office/drawing/2014/main" id="{8D08AEF2-5F3A-3545-A3C3-2769178B5699}"/>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15</a:t>
            </a:fld>
            <a:endParaRPr dirty="0"/>
          </a:p>
        </p:txBody>
      </p:sp>
    </p:spTree>
    <p:custDataLst>
      <p:tags r:id="rId1"/>
    </p:custDataLst>
    <p:extLst>
      <p:ext uri="{BB962C8B-B14F-4D97-AF65-F5344CB8AC3E}">
        <p14:creationId xmlns:p14="http://schemas.microsoft.com/office/powerpoint/2010/main" val="1367986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61" name="Google Shape;661;p71"/>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600"/>
              <a:buFont typeface="Arial"/>
              <a:buNone/>
            </a:pPr>
            <a:r>
              <a:rPr lang="en-US" dirty="0"/>
              <a:t>Key Elements of a Self-Assessment</a:t>
            </a:r>
            <a:endParaRPr dirty="0"/>
          </a:p>
        </p:txBody>
      </p:sp>
      <p:sp>
        <p:nvSpPr>
          <p:cNvPr id="6" name="Content Placeholder 5">
            <a:extLst>
              <a:ext uri="{FF2B5EF4-FFF2-40B4-BE49-F238E27FC236}">
                <a16:creationId xmlns:a16="http://schemas.microsoft.com/office/drawing/2014/main" id="{623B8B4E-A7C1-4578-BFE1-F2B59D64DB4D}"/>
              </a:ext>
            </a:extLst>
          </p:cNvPr>
          <p:cNvSpPr>
            <a:spLocks noGrp="1"/>
          </p:cNvSpPr>
          <p:nvPr>
            <p:ph sz="quarter" idx="10"/>
          </p:nvPr>
        </p:nvSpPr>
        <p:spPr>
          <a:xfrm>
            <a:off x="-1" y="1075689"/>
            <a:ext cx="3058511" cy="1426464"/>
          </a:xfrm>
          <a:solidFill>
            <a:srgbClr val="20455A"/>
          </a:solidFill>
        </p:spPr>
        <p:txBody>
          <a:bodyPr/>
          <a:lstStyle/>
          <a:p>
            <a:r>
              <a:rPr lang="en-US" b="1" dirty="0">
                <a:solidFill>
                  <a:schemeClr val="bg1"/>
                </a:solidFill>
              </a:rPr>
              <a:t>Who's involved? </a:t>
            </a:r>
          </a:p>
        </p:txBody>
      </p:sp>
      <p:sp>
        <p:nvSpPr>
          <p:cNvPr id="8" name="Content Placeholder 7">
            <a:extLst>
              <a:ext uri="{FF2B5EF4-FFF2-40B4-BE49-F238E27FC236}">
                <a16:creationId xmlns:a16="http://schemas.microsoft.com/office/drawing/2014/main" id="{49DB2BA9-98F8-45DC-87DB-3095E82A23D9}"/>
              </a:ext>
            </a:extLst>
          </p:cNvPr>
          <p:cNvSpPr>
            <a:spLocks noGrp="1"/>
          </p:cNvSpPr>
          <p:nvPr>
            <p:ph sz="quarter" idx="11"/>
          </p:nvPr>
        </p:nvSpPr>
        <p:spPr>
          <a:xfrm>
            <a:off x="3058510" y="1075689"/>
            <a:ext cx="6085490" cy="1426464"/>
          </a:xfrm>
          <a:solidFill>
            <a:schemeClr val="accent1">
              <a:lumMod val="40000"/>
              <a:lumOff val="60000"/>
            </a:schemeClr>
          </a:solidFill>
        </p:spPr>
        <p:txBody>
          <a:bodyPr/>
          <a:lstStyle/>
          <a:p>
            <a:pPr marL="412750" lvl="0" indent="-280988">
              <a:spcBef>
                <a:spcPts val="0"/>
              </a:spcBef>
              <a:buClr>
                <a:schemeClr val="accent1">
                  <a:lumMod val="50000"/>
                </a:schemeClr>
              </a:buClr>
              <a:buSzPts val="2400"/>
              <a:buFont typeface="Arial"/>
              <a:buChar char="•"/>
            </a:pPr>
            <a:r>
              <a:rPr lang="en-US" sz="2000" dirty="0">
                <a:solidFill>
                  <a:schemeClr val="accent1">
                    <a:lumMod val="50000"/>
                  </a:schemeClr>
                </a:solidFill>
              </a:rPr>
              <a:t>A mix of stakeholders, including governing body/Tribal Council and Policy Council</a:t>
            </a:r>
          </a:p>
          <a:p>
            <a:pPr marL="412750" lvl="0" indent="-280988">
              <a:spcBef>
                <a:spcPts val="0"/>
              </a:spcBef>
              <a:buClr>
                <a:schemeClr val="accent1">
                  <a:lumMod val="50000"/>
                </a:schemeClr>
              </a:buClr>
              <a:buSzPts val="2400"/>
              <a:buFont typeface="Arial"/>
              <a:buChar char="•"/>
            </a:pPr>
            <a:r>
              <a:rPr lang="en-US" sz="2000" dirty="0">
                <a:solidFill>
                  <a:schemeClr val="accent1">
                    <a:lumMod val="50000"/>
                  </a:schemeClr>
                </a:solidFill>
              </a:rPr>
              <a:t>Those with an outside perspective</a:t>
            </a:r>
          </a:p>
        </p:txBody>
      </p:sp>
      <p:sp>
        <p:nvSpPr>
          <p:cNvPr id="9" name="Content Placeholder 8">
            <a:extLst>
              <a:ext uri="{FF2B5EF4-FFF2-40B4-BE49-F238E27FC236}">
                <a16:creationId xmlns:a16="http://schemas.microsoft.com/office/drawing/2014/main" id="{B8BE4CF7-C8E0-412A-A488-C80260DB61E0}"/>
              </a:ext>
            </a:extLst>
          </p:cNvPr>
          <p:cNvSpPr>
            <a:spLocks noGrp="1"/>
          </p:cNvSpPr>
          <p:nvPr>
            <p:ph sz="quarter" idx="12"/>
          </p:nvPr>
        </p:nvSpPr>
        <p:spPr>
          <a:xfrm>
            <a:off x="0" y="2522986"/>
            <a:ext cx="3063240" cy="1426464"/>
          </a:xfrm>
          <a:solidFill>
            <a:srgbClr val="20455A"/>
          </a:solidFill>
        </p:spPr>
        <p:txBody>
          <a:bodyPr/>
          <a:lstStyle/>
          <a:p>
            <a:r>
              <a:rPr lang="en-US" b="1" dirty="0">
                <a:solidFill>
                  <a:schemeClr val="bg1"/>
                </a:solidFill>
              </a:rPr>
              <a:t>Strategy</a:t>
            </a:r>
            <a:endParaRPr lang="en-US" dirty="0">
              <a:solidFill>
                <a:schemeClr val="bg1"/>
              </a:solidFill>
            </a:endParaRPr>
          </a:p>
        </p:txBody>
      </p:sp>
      <p:sp>
        <p:nvSpPr>
          <p:cNvPr id="12" name="Content Placeholder 11">
            <a:extLst>
              <a:ext uri="{FF2B5EF4-FFF2-40B4-BE49-F238E27FC236}">
                <a16:creationId xmlns:a16="http://schemas.microsoft.com/office/drawing/2014/main" id="{508E43A1-E992-4CD2-BA8E-F2E816D587DA}"/>
              </a:ext>
            </a:extLst>
          </p:cNvPr>
          <p:cNvSpPr>
            <a:spLocks noGrp="1"/>
          </p:cNvSpPr>
          <p:nvPr>
            <p:ph sz="quarter" idx="13"/>
          </p:nvPr>
        </p:nvSpPr>
        <p:spPr>
          <a:xfrm>
            <a:off x="3058510" y="2522986"/>
            <a:ext cx="6089904" cy="1426464"/>
          </a:xfrm>
          <a:solidFill>
            <a:schemeClr val="accent1">
              <a:lumMod val="40000"/>
              <a:lumOff val="60000"/>
            </a:schemeClr>
          </a:solidFill>
        </p:spPr>
        <p:txBody>
          <a:bodyPr/>
          <a:lstStyle/>
          <a:p>
            <a:pPr marL="412750" lvl="0" indent="-280988">
              <a:spcBef>
                <a:spcPts val="0"/>
              </a:spcBef>
              <a:buClr>
                <a:schemeClr val="accent1">
                  <a:lumMod val="50000"/>
                </a:schemeClr>
              </a:buClr>
              <a:buSzPts val="2400"/>
              <a:buFont typeface="Arial"/>
              <a:buChar char="•"/>
            </a:pPr>
            <a:r>
              <a:rPr lang="en-US" sz="2000" dirty="0">
                <a:solidFill>
                  <a:schemeClr val="accent1">
                    <a:lumMod val="50000"/>
                  </a:schemeClr>
                </a:solidFill>
              </a:rPr>
              <a:t>Emphasis on analysis</a:t>
            </a:r>
          </a:p>
          <a:p>
            <a:pPr marL="412750" lvl="0" indent="-280988">
              <a:spcBef>
                <a:spcPts val="0"/>
              </a:spcBef>
              <a:buClr>
                <a:schemeClr val="accent1">
                  <a:lumMod val="50000"/>
                </a:schemeClr>
              </a:buClr>
              <a:buSzPts val="2400"/>
              <a:buFont typeface="Arial"/>
              <a:buChar char="•"/>
            </a:pPr>
            <a:r>
              <a:rPr lang="en-US" sz="2000" dirty="0">
                <a:solidFill>
                  <a:schemeClr val="accent1">
                    <a:lumMod val="50000"/>
                  </a:schemeClr>
                </a:solidFill>
              </a:rPr>
              <a:t>Ask broader questions that focus on outcomes</a:t>
            </a:r>
          </a:p>
        </p:txBody>
      </p:sp>
      <p:sp>
        <p:nvSpPr>
          <p:cNvPr id="13" name="Content Placeholder 12">
            <a:extLst>
              <a:ext uri="{FF2B5EF4-FFF2-40B4-BE49-F238E27FC236}">
                <a16:creationId xmlns:a16="http://schemas.microsoft.com/office/drawing/2014/main" id="{BCA67F0B-FE90-4B8C-9ED0-61B9A1513A43}"/>
              </a:ext>
            </a:extLst>
          </p:cNvPr>
          <p:cNvSpPr>
            <a:spLocks noGrp="1"/>
          </p:cNvSpPr>
          <p:nvPr>
            <p:ph sz="quarter" idx="14"/>
          </p:nvPr>
        </p:nvSpPr>
        <p:spPr>
          <a:xfrm>
            <a:off x="0" y="3971326"/>
            <a:ext cx="3063240" cy="1426464"/>
          </a:xfrm>
          <a:solidFill>
            <a:srgbClr val="20455A"/>
          </a:solidFill>
        </p:spPr>
        <p:txBody>
          <a:bodyPr/>
          <a:lstStyle/>
          <a:p>
            <a:r>
              <a:rPr lang="en-US" b="1" dirty="0">
                <a:solidFill>
                  <a:schemeClr val="bg1"/>
                </a:solidFill>
              </a:rPr>
              <a:t>How do we do it? </a:t>
            </a:r>
          </a:p>
        </p:txBody>
      </p:sp>
      <p:sp>
        <p:nvSpPr>
          <p:cNvPr id="14" name="Content Placeholder 13">
            <a:extLst>
              <a:ext uri="{FF2B5EF4-FFF2-40B4-BE49-F238E27FC236}">
                <a16:creationId xmlns:a16="http://schemas.microsoft.com/office/drawing/2014/main" id="{9DB37E77-95B8-4C62-99AD-583B42018C5A}"/>
              </a:ext>
            </a:extLst>
          </p:cNvPr>
          <p:cNvSpPr>
            <a:spLocks noGrp="1"/>
          </p:cNvSpPr>
          <p:nvPr>
            <p:ph sz="quarter" idx="15"/>
          </p:nvPr>
        </p:nvSpPr>
        <p:spPr>
          <a:xfrm>
            <a:off x="3058510" y="3971326"/>
            <a:ext cx="6089904" cy="1426464"/>
          </a:xfrm>
          <a:solidFill>
            <a:schemeClr val="accent1">
              <a:lumMod val="40000"/>
              <a:lumOff val="60000"/>
            </a:schemeClr>
          </a:solidFill>
        </p:spPr>
        <p:txBody>
          <a:bodyPr/>
          <a:lstStyle/>
          <a:p>
            <a:pPr marL="412750" lvl="0" indent="-280988">
              <a:spcBef>
                <a:spcPts val="0"/>
              </a:spcBef>
              <a:buClr>
                <a:schemeClr val="accent1">
                  <a:lumMod val="50000"/>
                </a:schemeClr>
              </a:buClr>
              <a:buSzPts val="2400"/>
              <a:buFont typeface="Arial"/>
              <a:buChar char="•"/>
            </a:pPr>
            <a:r>
              <a:rPr lang="en-US" sz="2000" dirty="0">
                <a:solidFill>
                  <a:schemeClr val="accent1">
                    <a:lumMod val="50000"/>
                  </a:schemeClr>
                </a:solidFill>
              </a:rPr>
              <a:t>Use data from ongoing monitoring process</a:t>
            </a:r>
          </a:p>
          <a:p>
            <a:pPr marL="412750" lvl="0" indent="-280988">
              <a:spcBef>
                <a:spcPts val="0"/>
              </a:spcBef>
              <a:buClr>
                <a:schemeClr val="accent1">
                  <a:lumMod val="50000"/>
                </a:schemeClr>
              </a:buClr>
              <a:buSzPts val="2400"/>
              <a:buFont typeface="Arial"/>
              <a:buChar char="•"/>
            </a:pPr>
            <a:r>
              <a:rPr lang="en-US" sz="2000" dirty="0">
                <a:solidFill>
                  <a:schemeClr val="accent1">
                    <a:lumMod val="50000"/>
                  </a:schemeClr>
                </a:solidFill>
              </a:rPr>
              <a:t>Assess systems for supporting school readiness</a:t>
            </a:r>
          </a:p>
          <a:p>
            <a:pPr marL="412750" lvl="0" indent="-280988">
              <a:spcBef>
                <a:spcPts val="0"/>
              </a:spcBef>
              <a:buClr>
                <a:schemeClr val="accent1">
                  <a:lumMod val="50000"/>
                </a:schemeClr>
              </a:buClr>
              <a:buSzPts val="2400"/>
              <a:buFont typeface="Arial"/>
              <a:buChar char="•"/>
            </a:pPr>
            <a:r>
              <a:rPr lang="en-US" sz="2000" dirty="0">
                <a:solidFill>
                  <a:schemeClr val="accent1">
                    <a:lumMod val="50000"/>
                  </a:schemeClr>
                </a:solidFill>
              </a:rPr>
              <a:t>Lead with strengths</a:t>
            </a:r>
          </a:p>
          <a:p>
            <a:pPr marL="412750" lvl="0" indent="-280988">
              <a:spcBef>
                <a:spcPts val="0"/>
              </a:spcBef>
              <a:buClr>
                <a:schemeClr val="accent1">
                  <a:lumMod val="50000"/>
                </a:schemeClr>
              </a:buClr>
              <a:buSzPts val="2400"/>
              <a:buFont typeface="Arial"/>
              <a:buChar char="•"/>
            </a:pPr>
            <a:r>
              <a:rPr lang="en-US" sz="2000" dirty="0">
                <a:solidFill>
                  <a:schemeClr val="accent1">
                    <a:lumMod val="50000"/>
                  </a:schemeClr>
                </a:solidFill>
              </a:rPr>
              <a:t>Look at outcomes over five years</a:t>
            </a:r>
          </a:p>
        </p:txBody>
      </p:sp>
      <p:sp>
        <p:nvSpPr>
          <p:cNvPr id="15" name="Content Placeholder 14">
            <a:extLst>
              <a:ext uri="{FF2B5EF4-FFF2-40B4-BE49-F238E27FC236}">
                <a16:creationId xmlns:a16="http://schemas.microsoft.com/office/drawing/2014/main" id="{DED8F1F6-D0AE-401F-808F-69EABF5500EE}"/>
              </a:ext>
            </a:extLst>
          </p:cNvPr>
          <p:cNvSpPr>
            <a:spLocks noGrp="1"/>
          </p:cNvSpPr>
          <p:nvPr>
            <p:ph sz="quarter" idx="16"/>
          </p:nvPr>
        </p:nvSpPr>
        <p:spPr>
          <a:xfrm>
            <a:off x="0" y="5423340"/>
            <a:ext cx="3063240" cy="1426464"/>
          </a:xfrm>
          <a:solidFill>
            <a:srgbClr val="20455A"/>
          </a:solidFill>
        </p:spPr>
        <p:txBody>
          <a:bodyPr/>
          <a:lstStyle/>
          <a:p>
            <a:r>
              <a:rPr lang="en-US" b="1" dirty="0">
                <a:solidFill>
                  <a:schemeClr val="bg1"/>
                </a:solidFill>
              </a:rPr>
              <a:t>Why do we do it? </a:t>
            </a:r>
          </a:p>
        </p:txBody>
      </p:sp>
      <p:sp>
        <p:nvSpPr>
          <p:cNvPr id="16" name="Content Placeholder 15">
            <a:extLst>
              <a:ext uri="{FF2B5EF4-FFF2-40B4-BE49-F238E27FC236}">
                <a16:creationId xmlns:a16="http://schemas.microsoft.com/office/drawing/2014/main" id="{F1EC74E9-7611-48CE-97DD-011051C42DB3}"/>
              </a:ext>
            </a:extLst>
          </p:cNvPr>
          <p:cNvSpPr>
            <a:spLocks noGrp="1"/>
          </p:cNvSpPr>
          <p:nvPr>
            <p:ph sz="quarter" idx="17"/>
          </p:nvPr>
        </p:nvSpPr>
        <p:spPr>
          <a:xfrm>
            <a:off x="3058510" y="5423340"/>
            <a:ext cx="6089904" cy="1426464"/>
          </a:xfrm>
          <a:solidFill>
            <a:schemeClr val="accent1">
              <a:lumMod val="40000"/>
              <a:lumOff val="60000"/>
            </a:schemeClr>
          </a:solidFill>
        </p:spPr>
        <p:txBody>
          <a:bodyPr/>
          <a:lstStyle/>
          <a:p>
            <a:pPr marL="412750" lvl="0" indent="-280988">
              <a:spcBef>
                <a:spcPts val="0"/>
              </a:spcBef>
              <a:buClr>
                <a:schemeClr val="accent1">
                  <a:lumMod val="50000"/>
                </a:schemeClr>
              </a:buClr>
              <a:buSzPts val="2400"/>
              <a:buFont typeface="Arial"/>
              <a:buChar char="•"/>
            </a:pPr>
            <a:r>
              <a:rPr lang="en-US" sz="2000" dirty="0">
                <a:solidFill>
                  <a:schemeClr val="accent1">
                    <a:lumMod val="50000"/>
                  </a:schemeClr>
                </a:solidFill>
              </a:rPr>
              <a:t>For continuous improvement</a:t>
            </a:r>
          </a:p>
          <a:p>
            <a:pPr marL="412750" lvl="0" indent="-280988">
              <a:spcBef>
                <a:spcPts val="0"/>
              </a:spcBef>
              <a:buClr>
                <a:schemeClr val="accent1">
                  <a:lumMod val="50000"/>
                </a:schemeClr>
              </a:buClr>
              <a:buSzPts val="2400"/>
              <a:buFont typeface="Arial"/>
              <a:buChar char="•"/>
            </a:pPr>
            <a:r>
              <a:rPr lang="en-US" sz="2000" dirty="0">
                <a:solidFill>
                  <a:schemeClr val="accent1">
                    <a:lumMod val="50000"/>
                  </a:schemeClr>
                </a:solidFill>
              </a:rPr>
              <a:t>To focus on what is achieved each year in the </a:t>
            </a:r>
            <a:br>
              <a:rPr lang="en-US" sz="2000" dirty="0">
                <a:solidFill>
                  <a:schemeClr val="accent1">
                    <a:lumMod val="50000"/>
                  </a:schemeClr>
                </a:solidFill>
              </a:rPr>
            </a:br>
            <a:r>
              <a:rPr lang="en-US" sz="2000" dirty="0">
                <a:solidFill>
                  <a:schemeClr val="accent1">
                    <a:lumMod val="50000"/>
                  </a:schemeClr>
                </a:solidFill>
              </a:rPr>
              <a:t>five-year cycle</a:t>
            </a:r>
          </a:p>
        </p:txBody>
      </p:sp>
      <p:sp>
        <p:nvSpPr>
          <p:cNvPr id="21" name="Slide Number Placeholder 20">
            <a:extLst>
              <a:ext uri="{FF2B5EF4-FFF2-40B4-BE49-F238E27FC236}">
                <a16:creationId xmlns:a16="http://schemas.microsoft.com/office/drawing/2014/main" id="{9690E95D-4C66-4419-B854-8964977ACB56}"/>
              </a:ext>
            </a:extLst>
          </p:cNvPr>
          <p:cNvSpPr>
            <a:spLocks noGrp="1"/>
          </p:cNvSpPr>
          <p:nvPr>
            <p:ph type="sldNum" sz="quarter" idx="4"/>
          </p:nvPr>
        </p:nvSpPr>
        <p:spPr/>
        <p:txBody>
          <a:bodyPr/>
          <a:lstStyle/>
          <a:p>
            <a:fld id="{E0CD77C5-7DB1-45F6-AE6F-84521133DC90}" type="slidenum">
              <a:rPr lang="en-US" smtClean="0"/>
              <a:t>16</a:t>
            </a:fld>
            <a:endParaRPr lang="en-US" dirty="0"/>
          </a:p>
        </p:txBody>
      </p:sp>
    </p:spTree>
    <p:custDataLst>
      <p:tags r:id="rId1"/>
    </p:custDataLst>
    <p:extLst>
      <p:ext uri="{BB962C8B-B14F-4D97-AF65-F5344CB8AC3E}">
        <p14:creationId xmlns:p14="http://schemas.microsoft.com/office/powerpoint/2010/main" val="678044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9" name="Google Shape;669;p72"/>
          <p:cNvSpPr txBox="1">
            <a:spLocks noGrp="1"/>
          </p:cNvSpPr>
          <p:nvPr>
            <p:ph type="title"/>
          </p:nvPr>
        </p:nvSpPr>
        <p:spPr>
          <a:prstGeom prst="rect">
            <a:avLst/>
          </a:prstGeom>
          <a:solidFill>
            <a:srgbClr val="1C3141"/>
          </a:solidFill>
          <a:ln>
            <a:noFill/>
          </a:ln>
        </p:spPr>
        <p:txBody>
          <a:bodyPr spcFirstLastPara="1" wrap="square" lIns="91425" tIns="91425" rIns="91425" bIns="91425" anchor="ctr" anchorCtr="0">
            <a:noAutofit/>
          </a:bodyPr>
          <a:lstStyle/>
          <a:p>
            <a:pPr marL="0" lvl="0" indent="444500" algn="l" rtl="0">
              <a:spcBef>
                <a:spcPts val="0"/>
              </a:spcBef>
              <a:spcAft>
                <a:spcPts val="0"/>
              </a:spcAft>
              <a:buSzPts val="3600"/>
              <a:buNone/>
            </a:pPr>
            <a:r>
              <a:rPr lang="en-US" dirty="0"/>
              <a:t>Benefits of Self-Assessment</a:t>
            </a:r>
            <a:endParaRPr dirty="0"/>
          </a:p>
        </p:txBody>
      </p:sp>
      <p:sp>
        <p:nvSpPr>
          <p:cNvPr id="668" name="Google Shape;668;p72"/>
          <p:cNvSpPr txBox="1">
            <a:spLocks noGrp="1"/>
          </p:cNvSpPr>
          <p:nvPr>
            <p:ph type="body" sz="quarter" idx="12"/>
          </p:nvPr>
        </p:nvSpPr>
        <p:spPr>
          <a:xfrm>
            <a:off x="0" y="1058333"/>
            <a:ext cx="4931755" cy="5799667"/>
          </a:xfrm>
          <a:prstGeom prst="rect">
            <a:avLst/>
          </a:prstGeom>
          <a:solidFill>
            <a:srgbClr val="306786"/>
          </a:solidFill>
          <a:ln>
            <a:noFill/>
          </a:ln>
        </p:spPr>
        <p:txBody>
          <a:bodyPr spcFirstLastPara="1" wrap="square" lIns="91425" tIns="91425" rIns="91425" bIns="91425" anchor="ctr" anchorCtr="0">
            <a:noAutofit/>
          </a:bodyPr>
          <a:lstStyle/>
          <a:p>
            <a:pPr marL="457200" lvl="0" indent="-284163" algn="l" rtl="0">
              <a:lnSpc>
                <a:spcPct val="90000"/>
              </a:lnSpc>
              <a:spcBef>
                <a:spcPts val="0"/>
              </a:spcBef>
              <a:spcAft>
                <a:spcPts val="0"/>
              </a:spcAft>
              <a:buClr>
                <a:schemeClr val="bg1"/>
              </a:buClr>
              <a:buSzPts val="2775"/>
              <a:buFont typeface="Arial"/>
              <a:buChar char="•"/>
            </a:pPr>
            <a:r>
              <a:rPr lang="en-US" sz="2775" dirty="0">
                <a:solidFill>
                  <a:schemeClr val="lt1"/>
                </a:solidFill>
              </a:rPr>
              <a:t>Help see the big picture</a:t>
            </a:r>
            <a:endParaRPr dirty="0"/>
          </a:p>
          <a:p>
            <a:pPr marL="457200" lvl="0" indent="-284163" algn="l" rtl="0">
              <a:lnSpc>
                <a:spcPct val="90000"/>
              </a:lnSpc>
              <a:spcBef>
                <a:spcPts val="1460"/>
              </a:spcBef>
              <a:spcAft>
                <a:spcPts val="0"/>
              </a:spcAft>
              <a:buClr>
                <a:schemeClr val="bg1"/>
              </a:buClr>
              <a:buSzPts val="2775"/>
              <a:buFont typeface="Arial"/>
              <a:buChar char="•"/>
            </a:pPr>
            <a:r>
              <a:rPr lang="en-US" sz="2775" dirty="0">
                <a:solidFill>
                  <a:schemeClr val="lt1"/>
                </a:solidFill>
              </a:rPr>
              <a:t>Bring fresh perspective</a:t>
            </a:r>
            <a:endParaRPr dirty="0"/>
          </a:p>
          <a:p>
            <a:pPr marL="457200" lvl="0" indent="-284163" algn="l" rtl="0">
              <a:lnSpc>
                <a:spcPct val="90000"/>
              </a:lnSpc>
              <a:spcBef>
                <a:spcPts val="1460"/>
              </a:spcBef>
              <a:spcAft>
                <a:spcPts val="0"/>
              </a:spcAft>
              <a:buClr>
                <a:schemeClr val="bg1"/>
              </a:buClr>
              <a:buSzPts val="2775"/>
              <a:buFont typeface="Arial"/>
              <a:buChar char="•"/>
            </a:pPr>
            <a:r>
              <a:rPr lang="en-US" sz="2775" dirty="0">
                <a:solidFill>
                  <a:schemeClr val="lt1"/>
                </a:solidFill>
              </a:rPr>
              <a:t>Understand the possibilities and challenges the program faces</a:t>
            </a:r>
            <a:endParaRPr dirty="0"/>
          </a:p>
          <a:p>
            <a:pPr marL="457200" lvl="0" indent="-284163" algn="l" rtl="0">
              <a:lnSpc>
                <a:spcPct val="90000"/>
              </a:lnSpc>
              <a:spcBef>
                <a:spcPts val="1460"/>
              </a:spcBef>
              <a:spcAft>
                <a:spcPts val="0"/>
              </a:spcAft>
              <a:buClr>
                <a:schemeClr val="bg1"/>
              </a:buClr>
              <a:buSzPts val="2775"/>
              <a:buFont typeface="Arial"/>
              <a:buChar char="•"/>
            </a:pPr>
            <a:r>
              <a:rPr lang="en-US" sz="2775" dirty="0">
                <a:solidFill>
                  <a:schemeClr val="lt1"/>
                </a:solidFill>
              </a:rPr>
              <a:t>Cultivate new ideas</a:t>
            </a:r>
            <a:endParaRPr dirty="0"/>
          </a:p>
          <a:p>
            <a:pPr marL="457200" lvl="0" indent="-284163" algn="l" rtl="0">
              <a:lnSpc>
                <a:spcPct val="90000"/>
              </a:lnSpc>
              <a:spcBef>
                <a:spcPts val="1460"/>
              </a:spcBef>
              <a:spcAft>
                <a:spcPts val="0"/>
              </a:spcAft>
              <a:buClr>
                <a:schemeClr val="bg1"/>
              </a:buClr>
              <a:buSzPts val="2775"/>
              <a:buFont typeface="Arial"/>
              <a:buChar char="•"/>
            </a:pPr>
            <a:r>
              <a:rPr lang="en-US" sz="2775" dirty="0">
                <a:solidFill>
                  <a:schemeClr val="lt1"/>
                </a:solidFill>
              </a:rPr>
              <a:t>Build stronger community partnerships</a:t>
            </a:r>
            <a:endParaRPr dirty="0"/>
          </a:p>
          <a:p>
            <a:pPr marL="457200" lvl="0" indent="-284163" algn="l" rtl="0">
              <a:lnSpc>
                <a:spcPct val="90000"/>
              </a:lnSpc>
              <a:spcBef>
                <a:spcPts val="1460"/>
              </a:spcBef>
              <a:spcAft>
                <a:spcPts val="0"/>
              </a:spcAft>
              <a:buClr>
                <a:schemeClr val="bg1"/>
              </a:buClr>
              <a:buSzPts val="2775"/>
              <a:buFont typeface="Arial"/>
              <a:buChar char="•"/>
            </a:pPr>
            <a:r>
              <a:rPr lang="en-US" sz="2775" dirty="0">
                <a:solidFill>
                  <a:schemeClr val="lt1"/>
                </a:solidFill>
              </a:rPr>
              <a:t>Maximize use of existing resources</a:t>
            </a:r>
            <a:endParaRPr sz="2590" dirty="0"/>
          </a:p>
        </p:txBody>
      </p:sp>
      <p:pic>
        <p:nvPicPr>
          <p:cNvPr id="6" name="Content Placeholder 5">
            <a:extLst>
              <a:ext uri="{FF2B5EF4-FFF2-40B4-BE49-F238E27FC236}">
                <a16:creationId xmlns:a16="http://schemas.microsoft.com/office/drawing/2014/main" id="{DC14479E-CA27-4E09-9D6B-147E52FD5940}"/>
              </a:ext>
              <a:ext uri="{C183D7F6-B498-43B3-948B-1728B52AA6E4}">
                <adec:decorative xmlns:adec="http://schemas.microsoft.com/office/drawing/2017/decorative" val="1"/>
              </a:ext>
            </a:extLst>
          </p:cNvPr>
          <p:cNvPicPr>
            <a:picLocks noGrp="1" noChangeAspect="1"/>
          </p:cNvPicPr>
          <p:nvPr>
            <p:ph sz="quarter" idx="15"/>
          </p:nvPr>
        </p:nvPicPr>
        <p:blipFill>
          <a:blip r:embed="rId4"/>
          <a:stretch>
            <a:fillRect/>
          </a:stretch>
        </p:blipFill>
        <p:spPr>
          <a:xfrm>
            <a:off x="4931758" y="1058863"/>
            <a:ext cx="4212242" cy="5799137"/>
          </a:xfrm>
        </p:spPr>
      </p:pic>
      <p:sp>
        <p:nvSpPr>
          <p:cNvPr id="5" name="Google Shape;166;p30">
            <a:extLst>
              <a:ext uri="{FF2B5EF4-FFF2-40B4-BE49-F238E27FC236}">
                <a16:creationId xmlns:a16="http://schemas.microsoft.com/office/drawing/2014/main" id="{3071803E-746D-3C4B-B86C-D29CD9F388A9}"/>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dirty="0"/>
          </a:p>
        </p:txBody>
      </p:sp>
    </p:spTree>
    <p:custDataLst>
      <p:tags r:id="rId1"/>
    </p:custDataLst>
    <p:extLst>
      <p:ext uri="{BB962C8B-B14F-4D97-AF65-F5344CB8AC3E}">
        <p14:creationId xmlns:p14="http://schemas.microsoft.com/office/powerpoint/2010/main" val="2354396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73"/>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noAutofit/>
          </a:bodyPr>
          <a:lstStyle/>
          <a:p>
            <a:pPr marL="0" lvl="0" indent="454025"/>
            <a:r>
              <a:rPr lang="en-US" dirty="0"/>
              <a:t>Knowledge Check #1</a:t>
            </a:r>
            <a:endParaRPr dirty="0"/>
          </a:p>
        </p:txBody>
      </p:sp>
      <p:sp>
        <p:nvSpPr>
          <p:cNvPr id="3" name="Content Placeholder 2">
            <a:extLst>
              <a:ext uri="{FF2B5EF4-FFF2-40B4-BE49-F238E27FC236}">
                <a16:creationId xmlns:a16="http://schemas.microsoft.com/office/drawing/2014/main" id="{E5B92105-D237-4AA0-B07A-235096FEA2BA}"/>
              </a:ext>
            </a:extLst>
          </p:cNvPr>
          <p:cNvSpPr>
            <a:spLocks noGrp="1"/>
          </p:cNvSpPr>
          <p:nvPr>
            <p:ph sz="quarter" idx="13"/>
          </p:nvPr>
        </p:nvSpPr>
        <p:spPr>
          <a:solidFill>
            <a:srgbClr val="FFE79A"/>
          </a:solidFill>
        </p:spPr>
        <p:txBody>
          <a:bodyPr anchor="ctr"/>
          <a:lstStyle/>
          <a:p>
            <a:pPr marL="914400" indent="-512763">
              <a:buFont typeface="+mj-lt"/>
              <a:buAutoNum type="alphaUcPeriod"/>
            </a:pPr>
            <a:r>
              <a:rPr lang="en-CA" dirty="0">
                <a:solidFill>
                  <a:srgbClr val="204559"/>
                </a:solidFill>
                <a:ea typeface="Arial"/>
                <a:cs typeface="Arial"/>
                <a:sym typeface="Arial"/>
              </a:rPr>
              <a:t>Self-assessment measures school readiness efforts, compliance with the </a:t>
            </a:r>
            <a:br>
              <a:rPr lang="en-CA" dirty="0">
                <a:solidFill>
                  <a:srgbClr val="204559"/>
                </a:solidFill>
                <a:ea typeface="Arial"/>
                <a:cs typeface="Arial"/>
                <a:sym typeface="Arial"/>
              </a:rPr>
            </a:br>
            <a:r>
              <a:rPr lang="en-CA" dirty="0">
                <a:solidFill>
                  <a:srgbClr val="204559"/>
                </a:solidFill>
                <a:ea typeface="Arial"/>
                <a:cs typeface="Arial"/>
                <a:sym typeface="Arial"/>
              </a:rPr>
              <a:t>HSPPS, and progress on goals.                 </a:t>
            </a:r>
            <a:endParaRPr lang="en-CA" dirty="0"/>
          </a:p>
        </p:txBody>
      </p:sp>
      <p:sp>
        <p:nvSpPr>
          <p:cNvPr id="2" name="Text Placeholder 1">
            <a:extLst>
              <a:ext uri="{FF2B5EF4-FFF2-40B4-BE49-F238E27FC236}">
                <a16:creationId xmlns:a16="http://schemas.microsoft.com/office/drawing/2014/main" id="{8A923218-63B9-49C1-9CA4-8D23E0AC97B9}"/>
              </a:ext>
            </a:extLst>
          </p:cNvPr>
          <p:cNvSpPr>
            <a:spLocks noGrp="1"/>
          </p:cNvSpPr>
          <p:nvPr>
            <p:ph type="body" idx="1"/>
          </p:nvPr>
        </p:nvSpPr>
        <p:spPr>
          <a:solidFill>
            <a:srgbClr val="F9DDD4"/>
          </a:solidFill>
        </p:spPr>
        <p:txBody>
          <a:bodyPr anchor="ctr"/>
          <a:lstStyle/>
          <a:p>
            <a:pPr marL="914400" indent="-512763">
              <a:buClr>
                <a:srgbClr val="204559"/>
              </a:buClr>
              <a:buFont typeface="+mj-lt"/>
              <a:buAutoNum type="alphaUcPeriod" startAt="2"/>
            </a:pPr>
            <a:r>
              <a:rPr lang="en-US" dirty="0">
                <a:solidFill>
                  <a:srgbClr val="204559"/>
                </a:solidFill>
              </a:rPr>
              <a:t>Self-assessment focuses only on health and safety and school readiness, as these are addressed during ongoing monitoring.</a:t>
            </a:r>
          </a:p>
        </p:txBody>
      </p:sp>
      <p:sp>
        <p:nvSpPr>
          <p:cNvPr id="6" name="Google Shape;166;p30">
            <a:extLst>
              <a:ext uri="{FF2B5EF4-FFF2-40B4-BE49-F238E27FC236}">
                <a16:creationId xmlns:a16="http://schemas.microsoft.com/office/drawing/2014/main" id="{81C50BBC-306D-BF4D-B7FF-1BA69E846070}"/>
              </a:ext>
            </a:extLst>
          </p:cNvPr>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dirty="0"/>
          </a:p>
        </p:txBody>
      </p:sp>
    </p:spTree>
    <p:custDataLst>
      <p:tags r:id="rId1"/>
    </p:custDataLst>
    <p:extLst>
      <p:ext uri="{BB962C8B-B14F-4D97-AF65-F5344CB8AC3E}">
        <p14:creationId xmlns:p14="http://schemas.microsoft.com/office/powerpoint/2010/main" val="102797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74"/>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r>
              <a:rPr lang="en-US" dirty="0"/>
              <a:t>Knowledge Check #2</a:t>
            </a:r>
            <a:endParaRPr dirty="0"/>
          </a:p>
        </p:txBody>
      </p:sp>
      <p:sp>
        <p:nvSpPr>
          <p:cNvPr id="3" name="Content Placeholder 2">
            <a:extLst>
              <a:ext uri="{FF2B5EF4-FFF2-40B4-BE49-F238E27FC236}">
                <a16:creationId xmlns:a16="http://schemas.microsoft.com/office/drawing/2014/main" id="{988D6F95-0DE7-492F-9BC2-4F0672AAE416}"/>
              </a:ext>
            </a:extLst>
          </p:cNvPr>
          <p:cNvSpPr>
            <a:spLocks noGrp="1"/>
          </p:cNvSpPr>
          <p:nvPr>
            <p:ph sz="quarter" idx="13"/>
          </p:nvPr>
        </p:nvSpPr>
        <p:spPr>
          <a:xfrm>
            <a:off x="883227" y="1495354"/>
            <a:ext cx="7859731" cy="2303102"/>
          </a:xfrm>
          <a:solidFill>
            <a:srgbClr val="D8E8F1"/>
          </a:solidFill>
        </p:spPr>
        <p:txBody>
          <a:bodyPr/>
          <a:lstStyle/>
          <a:p>
            <a:pPr marL="914400" indent="-457200">
              <a:buFont typeface="+mj-lt"/>
              <a:buAutoNum type="alphaUcPeriod"/>
            </a:pPr>
            <a:r>
              <a:rPr lang="en-CA" sz="2400" dirty="0">
                <a:solidFill>
                  <a:srgbClr val="204559"/>
                </a:solidFill>
                <a:ea typeface="Arial"/>
                <a:cs typeface="Arial"/>
                <a:sym typeface="Arial"/>
              </a:rPr>
              <a:t>Recommendations from your self-assessment should address the question, “What's wrong </a:t>
            </a:r>
            <a:br>
              <a:rPr lang="en-CA" sz="2400" dirty="0">
                <a:solidFill>
                  <a:srgbClr val="204559"/>
                </a:solidFill>
                <a:ea typeface="Arial"/>
                <a:cs typeface="Arial"/>
                <a:sym typeface="Arial"/>
              </a:rPr>
            </a:br>
            <a:r>
              <a:rPr lang="en-CA" sz="2400" dirty="0">
                <a:solidFill>
                  <a:srgbClr val="204559"/>
                </a:solidFill>
                <a:ea typeface="Arial"/>
                <a:cs typeface="Arial"/>
                <a:sym typeface="Arial"/>
              </a:rPr>
              <a:t>with our program?” The recommendations often result in extensive changes to the structure of </a:t>
            </a:r>
            <a:br>
              <a:rPr lang="en-CA" sz="2400" dirty="0">
                <a:solidFill>
                  <a:srgbClr val="204559"/>
                </a:solidFill>
                <a:ea typeface="Arial"/>
                <a:cs typeface="Arial"/>
                <a:sym typeface="Arial"/>
              </a:rPr>
            </a:br>
            <a:r>
              <a:rPr lang="en-CA" sz="2400" dirty="0">
                <a:solidFill>
                  <a:srgbClr val="204559"/>
                </a:solidFill>
                <a:ea typeface="Arial"/>
                <a:cs typeface="Arial"/>
                <a:sym typeface="Arial"/>
              </a:rPr>
              <a:t>the Head Start program.</a:t>
            </a:r>
            <a:endParaRPr lang="en-CA" sz="2400" dirty="0">
              <a:solidFill>
                <a:srgbClr val="204559"/>
              </a:solidFill>
            </a:endParaRPr>
          </a:p>
        </p:txBody>
      </p:sp>
      <p:sp>
        <p:nvSpPr>
          <p:cNvPr id="2" name="Text Placeholder 1">
            <a:extLst>
              <a:ext uri="{FF2B5EF4-FFF2-40B4-BE49-F238E27FC236}">
                <a16:creationId xmlns:a16="http://schemas.microsoft.com/office/drawing/2014/main" id="{DE337344-D5E0-45FC-AE72-072C9530B64E}"/>
              </a:ext>
            </a:extLst>
          </p:cNvPr>
          <p:cNvSpPr>
            <a:spLocks noGrp="1"/>
          </p:cNvSpPr>
          <p:nvPr>
            <p:ph type="body" idx="1"/>
          </p:nvPr>
        </p:nvSpPr>
        <p:spPr>
          <a:xfrm>
            <a:off x="883225" y="3809183"/>
            <a:ext cx="7859709" cy="2209793"/>
          </a:xfrm>
        </p:spPr>
        <p:txBody>
          <a:bodyPr anchor="ctr"/>
          <a:lstStyle/>
          <a:p>
            <a:pPr marL="914400" indent="-457200">
              <a:buClr>
                <a:srgbClr val="204559"/>
              </a:buClr>
              <a:buSzPct val="100000"/>
              <a:buFont typeface="+mj-lt"/>
              <a:buAutoNum type="alphaUcPeriod" startAt="2"/>
            </a:pPr>
            <a:r>
              <a:rPr lang="en-CA" sz="2400" dirty="0">
                <a:solidFill>
                  <a:srgbClr val="204559"/>
                </a:solidFill>
              </a:rPr>
              <a:t>Recommendations from your self-assessment should address the question, “How can we </a:t>
            </a:r>
            <a:br>
              <a:rPr lang="en-CA" sz="2400" dirty="0">
                <a:solidFill>
                  <a:srgbClr val="204559"/>
                </a:solidFill>
              </a:rPr>
            </a:br>
            <a:r>
              <a:rPr lang="en-CA" sz="2400" dirty="0">
                <a:solidFill>
                  <a:srgbClr val="204559"/>
                </a:solidFill>
              </a:rPr>
              <a:t>get even better at what we do?” The recommendations often result in changes </a:t>
            </a:r>
            <a:br>
              <a:rPr lang="en-CA" sz="2400" dirty="0">
                <a:solidFill>
                  <a:srgbClr val="204559"/>
                </a:solidFill>
              </a:rPr>
            </a:br>
            <a:r>
              <a:rPr lang="en-CA" sz="2400" dirty="0">
                <a:solidFill>
                  <a:srgbClr val="204559"/>
                </a:solidFill>
              </a:rPr>
              <a:t>that relate to progress on existing goals and objectives and improved program quality.</a:t>
            </a:r>
          </a:p>
        </p:txBody>
      </p:sp>
      <p:sp>
        <p:nvSpPr>
          <p:cNvPr id="6" name="Google Shape;166;p30">
            <a:extLst>
              <a:ext uri="{FF2B5EF4-FFF2-40B4-BE49-F238E27FC236}">
                <a16:creationId xmlns:a16="http://schemas.microsoft.com/office/drawing/2014/main" id="{C5B2B2FA-18B0-5045-AA9C-1656C4B359D5}"/>
              </a:ext>
            </a:extLst>
          </p:cNvPr>
          <p:cNvSpPr txBox="1">
            <a:spLocks noGrp="1"/>
          </p:cNvSpPr>
          <p:nvPr>
            <p:ph type="sldNum" idx="12"/>
          </p:nvPr>
        </p:nvSpPr>
        <p:spPr>
          <a:xfrm>
            <a:off x="8393288" y="6425727"/>
            <a:ext cx="728133"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dirty="0"/>
          </a:p>
        </p:txBody>
      </p:sp>
    </p:spTree>
    <p:custDataLst>
      <p:tags r:id="rId1"/>
    </p:custDataLst>
    <p:extLst>
      <p:ext uri="{BB962C8B-B14F-4D97-AF65-F5344CB8AC3E}">
        <p14:creationId xmlns:p14="http://schemas.microsoft.com/office/powerpoint/2010/main" val="2641646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7" name="Title 6">
            <a:extLst>
              <a:ext uri="{FF2B5EF4-FFF2-40B4-BE49-F238E27FC236}">
                <a16:creationId xmlns:a16="http://schemas.microsoft.com/office/drawing/2014/main" id="{8A9E3EFA-4FF2-4502-B0A5-9F8A3192514A}"/>
              </a:ext>
            </a:extLst>
          </p:cNvPr>
          <p:cNvSpPr>
            <a:spLocks noGrp="1"/>
          </p:cNvSpPr>
          <p:nvPr>
            <p:ph type="title"/>
          </p:nvPr>
        </p:nvSpPr>
        <p:spPr>
          <a:solidFill>
            <a:srgbClr val="1C3141"/>
          </a:solidFill>
        </p:spPr>
        <p:txBody>
          <a:bodyPr/>
          <a:lstStyle/>
          <a:p>
            <a:r>
              <a:rPr lang="en-US" dirty="0"/>
              <a:t>Learning Objectives</a:t>
            </a:r>
          </a:p>
        </p:txBody>
      </p:sp>
      <p:sp>
        <p:nvSpPr>
          <p:cNvPr id="2" name="Text Placeholder 1">
            <a:extLst>
              <a:ext uri="{FF2B5EF4-FFF2-40B4-BE49-F238E27FC236}">
                <a16:creationId xmlns:a16="http://schemas.microsoft.com/office/drawing/2014/main" id="{549B7218-768D-4FE8-9265-25B8CA22C429}"/>
              </a:ext>
            </a:extLst>
          </p:cNvPr>
          <p:cNvSpPr>
            <a:spLocks noGrp="1"/>
          </p:cNvSpPr>
          <p:nvPr>
            <p:ph type="body" sz="quarter" idx="12"/>
          </p:nvPr>
        </p:nvSpPr>
        <p:spPr>
          <a:xfrm>
            <a:off x="230192" y="1264169"/>
            <a:ext cx="8913807" cy="534574"/>
          </a:xfrm>
        </p:spPr>
        <p:txBody>
          <a:bodyPr/>
          <a:lstStyle/>
          <a:p>
            <a:pPr marL="15875" lvl="0">
              <a:spcBef>
                <a:spcPts val="0"/>
              </a:spcBef>
            </a:pPr>
            <a:r>
              <a:rPr lang="en-CA" sz="2400" b="1" dirty="0">
                <a:solidFill>
                  <a:srgbClr val="306786"/>
                </a:solidFill>
                <a:ea typeface="Arial"/>
                <a:cs typeface="Arial"/>
                <a:sym typeface="Arial"/>
              </a:rPr>
              <a:t>In this module, participants will:</a:t>
            </a:r>
            <a:endParaRPr lang="en-CA" sz="2400" dirty="0"/>
          </a:p>
        </p:txBody>
      </p:sp>
      <p:sp>
        <p:nvSpPr>
          <p:cNvPr id="3" name="Text Placeholder 2">
            <a:extLst>
              <a:ext uri="{FF2B5EF4-FFF2-40B4-BE49-F238E27FC236}">
                <a16:creationId xmlns:a16="http://schemas.microsoft.com/office/drawing/2014/main" id="{4E36EE60-7573-4AC1-8E69-6D1B974C4B29}"/>
              </a:ext>
            </a:extLst>
          </p:cNvPr>
          <p:cNvSpPr>
            <a:spLocks noGrp="1"/>
          </p:cNvSpPr>
          <p:nvPr>
            <p:ph type="body" sz="quarter" idx="14"/>
          </p:nvPr>
        </p:nvSpPr>
        <p:spPr>
          <a:xfrm>
            <a:off x="1813061" y="1815060"/>
            <a:ext cx="7335234" cy="4858612"/>
          </a:xfrm>
          <a:solidFill>
            <a:srgbClr val="F9DDD4"/>
          </a:solidFill>
        </p:spPr>
        <p:txBody>
          <a:bodyPr/>
          <a:lstStyle/>
          <a:p>
            <a:pPr marL="461963" lvl="0" indent="-227013">
              <a:spcAft>
                <a:spcPts val="2400"/>
              </a:spcAft>
              <a:buClr>
                <a:schemeClr val="accent6">
                  <a:lumMod val="75000"/>
                </a:schemeClr>
              </a:buClr>
              <a:buFont typeface="Arial" panose="020B0604020202020204" pitchFamily="34" charset="0"/>
              <a:buChar char="•"/>
            </a:pPr>
            <a:r>
              <a:rPr lang="en-US" sz="2600" dirty="0">
                <a:solidFill>
                  <a:schemeClr val="accent1">
                    <a:lumMod val="50000"/>
                  </a:schemeClr>
                </a:solidFill>
              </a:rPr>
              <a:t>Understand the requirements for</a:t>
            </a:r>
            <a:br>
              <a:rPr lang="en-US" sz="2600" dirty="0">
                <a:solidFill>
                  <a:schemeClr val="accent1">
                    <a:lumMod val="50000"/>
                  </a:schemeClr>
                </a:solidFill>
              </a:rPr>
            </a:br>
            <a:r>
              <a:rPr lang="en-US" sz="2600" dirty="0">
                <a:solidFill>
                  <a:schemeClr val="accent1">
                    <a:lumMod val="50000"/>
                  </a:schemeClr>
                </a:solidFill>
              </a:rPr>
              <a:t>self-assessment</a:t>
            </a:r>
          </a:p>
          <a:p>
            <a:pPr marL="461963" lvl="0" indent="-227013">
              <a:spcAft>
                <a:spcPts val="2400"/>
              </a:spcAft>
              <a:buClr>
                <a:schemeClr val="accent6">
                  <a:lumMod val="75000"/>
                </a:schemeClr>
              </a:buClr>
              <a:buFont typeface="Arial" panose="020B0604020202020204" pitchFamily="34" charset="0"/>
              <a:buChar char="•"/>
            </a:pPr>
            <a:r>
              <a:rPr lang="en-US" sz="2600" dirty="0">
                <a:solidFill>
                  <a:schemeClr val="accent1">
                    <a:lumMod val="50000"/>
                  </a:schemeClr>
                </a:solidFill>
              </a:rPr>
              <a:t>Explore the recommended process </a:t>
            </a:r>
            <a:br>
              <a:rPr lang="en-US" sz="2600" dirty="0">
                <a:solidFill>
                  <a:schemeClr val="accent1">
                    <a:lumMod val="50000"/>
                  </a:schemeClr>
                </a:solidFill>
              </a:rPr>
            </a:br>
            <a:r>
              <a:rPr lang="en-US" sz="2600" dirty="0">
                <a:solidFill>
                  <a:schemeClr val="accent1">
                    <a:lumMod val="50000"/>
                  </a:schemeClr>
                </a:solidFill>
              </a:rPr>
              <a:t>for conducting a self-assessment</a:t>
            </a:r>
          </a:p>
          <a:p>
            <a:pPr marL="461963" lvl="0" indent="-227013">
              <a:spcAft>
                <a:spcPts val="2400"/>
              </a:spcAft>
              <a:buClr>
                <a:schemeClr val="accent6">
                  <a:lumMod val="75000"/>
                </a:schemeClr>
              </a:buClr>
              <a:buFont typeface="Arial" panose="020B0604020202020204" pitchFamily="34" charset="0"/>
              <a:buChar char="•"/>
            </a:pPr>
            <a:r>
              <a:rPr lang="en-US" sz="2600" dirty="0">
                <a:solidFill>
                  <a:schemeClr val="accent1">
                    <a:lumMod val="50000"/>
                  </a:schemeClr>
                </a:solidFill>
              </a:rPr>
              <a:t>Recognize the importance of these </a:t>
            </a:r>
            <a:br>
              <a:rPr lang="en-US" sz="2600" dirty="0">
                <a:solidFill>
                  <a:schemeClr val="accent1">
                    <a:lumMod val="50000"/>
                  </a:schemeClr>
                </a:solidFill>
              </a:rPr>
            </a:br>
            <a:r>
              <a:rPr lang="en-US" sz="2600" dirty="0">
                <a:solidFill>
                  <a:schemeClr val="accent1">
                    <a:lumMod val="50000"/>
                  </a:schemeClr>
                </a:solidFill>
              </a:rPr>
              <a:t>activities for planning, evaluation, and continuous improvement</a:t>
            </a:r>
          </a:p>
          <a:p>
            <a:pPr marL="461963" lvl="0" indent="-227013">
              <a:spcAft>
                <a:spcPts val="2400"/>
              </a:spcAft>
              <a:buClr>
                <a:schemeClr val="accent6">
                  <a:lumMod val="75000"/>
                </a:schemeClr>
              </a:buClr>
              <a:buFont typeface="Arial" panose="020B0604020202020204" pitchFamily="34" charset="0"/>
              <a:buChar char="•"/>
            </a:pPr>
            <a:r>
              <a:rPr lang="en-US" sz="2600" dirty="0">
                <a:solidFill>
                  <a:schemeClr val="accent1">
                    <a:lumMod val="50000"/>
                  </a:schemeClr>
                </a:solidFill>
              </a:rPr>
              <a:t>Identify strategies and resources to </a:t>
            </a:r>
            <a:br>
              <a:rPr lang="en-US" sz="2600" dirty="0">
                <a:solidFill>
                  <a:schemeClr val="accent1">
                    <a:lumMod val="50000"/>
                  </a:schemeClr>
                </a:solidFill>
              </a:rPr>
            </a:br>
            <a:r>
              <a:rPr lang="en-US" sz="2600" dirty="0">
                <a:solidFill>
                  <a:schemeClr val="accent1">
                    <a:lumMod val="50000"/>
                  </a:schemeClr>
                </a:solidFill>
              </a:rPr>
              <a:t>support these activities</a:t>
            </a:r>
          </a:p>
        </p:txBody>
      </p:sp>
    </p:spTree>
    <p:custDataLst>
      <p:tags r:id="rId1"/>
    </p:custDataLst>
    <p:extLst>
      <p:ext uri="{BB962C8B-B14F-4D97-AF65-F5344CB8AC3E}">
        <p14:creationId xmlns:p14="http://schemas.microsoft.com/office/powerpoint/2010/main" val="152617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75"/>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r>
              <a:rPr lang="en-US" dirty="0"/>
              <a:t>Knowledge Check #3</a:t>
            </a:r>
            <a:endParaRPr dirty="0"/>
          </a:p>
        </p:txBody>
      </p:sp>
      <p:sp>
        <p:nvSpPr>
          <p:cNvPr id="3" name="Content Placeholder 2">
            <a:extLst>
              <a:ext uri="{FF2B5EF4-FFF2-40B4-BE49-F238E27FC236}">
                <a16:creationId xmlns:a16="http://schemas.microsoft.com/office/drawing/2014/main" id="{A898AD2F-2BF8-431F-B9FE-7CAB041C0B43}"/>
              </a:ext>
            </a:extLst>
          </p:cNvPr>
          <p:cNvSpPr>
            <a:spLocks noGrp="1"/>
          </p:cNvSpPr>
          <p:nvPr>
            <p:ph sz="quarter" idx="13"/>
          </p:nvPr>
        </p:nvSpPr>
        <p:spPr>
          <a:solidFill>
            <a:srgbClr val="FFEACA"/>
          </a:solidFill>
        </p:spPr>
        <p:txBody>
          <a:bodyPr anchor="ctr"/>
          <a:lstStyle/>
          <a:p>
            <a:pPr marL="914400" indent="-514350">
              <a:buFont typeface="+mj-lt"/>
              <a:buAutoNum type="alphaUcPeriod"/>
            </a:pPr>
            <a:r>
              <a:rPr lang="en-US" dirty="0">
                <a:solidFill>
                  <a:srgbClr val="7B4900"/>
                </a:solidFill>
                <a:ea typeface="Arial"/>
                <a:cs typeface="Arial"/>
                <a:sym typeface="Arial"/>
              </a:rPr>
              <a:t>Self-assessment team members </a:t>
            </a:r>
            <a:br>
              <a:rPr lang="en-US" dirty="0">
                <a:solidFill>
                  <a:srgbClr val="7B4900"/>
                </a:solidFill>
                <a:ea typeface="Arial"/>
                <a:cs typeface="Arial"/>
                <a:sym typeface="Arial"/>
              </a:rPr>
            </a:br>
            <a:r>
              <a:rPr lang="en-US" dirty="0">
                <a:solidFill>
                  <a:srgbClr val="7B4900"/>
                </a:solidFill>
                <a:ea typeface="Arial"/>
                <a:cs typeface="Arial"/>
                <a:sym typeface="Arial"/>
              </a:rPr>
              <a:t>will be asked to use inquiry skills, </a:t>
            </a:r>
            <a:br>
              <a:rPr lang="en-US" dirty="0">
                <a:solidFill>
                  <a:srgbClr val="7B4900"/>
                </a:solidFill>
                <a:ea typeface="Arial"/>
                <a:cs typeface="Arial"/>
                <a:sym typeface="Arial"/>
              </a:rPr>
            </a:br>
            <a:r>
              <a:rPr lang="en-US" dirty="0">
                <a:solidFill>
                  <a:srgbClr val="7B4900"/>
                </a:solidFill>
                <a:ea typeface="Arial"/>
                <a:cs typeface="Arial"/>
                <a:sym typeface="Arial"/>
              </a:rPr>
              <a:t>group processing skills, data analysis techniques, and, at times, facilitation skills.</a:t>
            </a:r>
            <a:endParaRPr lang="en-US" dirty="0">
              <a:solidFill>
                <a:srgbClr val="7B4900"/>
              </a:solidFill>
            </a:endParaRPr>
          </a:p>
        </p:txBody>
      </p:sp>
      <p:sp>
        <p:nvSpPr>
          <p:cNvPr id="2" name="Text Placeholder 1">
            <a:extLst>
              <a:ext uri="{FF2B5EF4-FFF2-40B4-BE49-F238E27FC236}">
                <a16:creationId xmlns:a16="http://schemas.microsoft.com/office/drawing/2014/main" id="{F551393B-8595-44AA-A88E-F755450FE56B}"/>
              </a:ext>
            </a:extLst>
          </p:cNvPr>
          <p:cNvSpPr>
            <a:spLocks noGrp="1"/>
          </p:cNvSpPr>
          <p:nvPr>
            <p:ph type="body" idx="1"/>
          </p:nvPr>
        </p:nvSpPr>
        <p:spPr>
          <a:solidFill>
            <a:srgbClr val="F1F5CD"/>
          </a:solidFill>
        </p:spPr>
        <p:txBody>
          <a:bodyPr anchor="ctr"/>
          <a:lstStyle/>
          <a:p>
            <a:pPr marL="914400" indent="-514350">
              <a:buClr>
                <a:schemeClr val="accent2">
                  <a:lumMod val="50000"/>
                </a:schemeClr>
              </a:buClr>
              <a:buFont typeface="+mj-lt"/>
              <a:buAutoNum type="alphaUcPeriod" startAt="2"/>
            </a:pPr>
            <a:r>
              <a:rPr lang="en-CA" dirty="0">
                <a:solidFill>
                  <a:schemeClr val="accent2">
                    <a:lumMod val="50000"/>
                  </a:schemeClr>
                </a:solidFill>
              </a:rPr>
              <a:t>Team members will be required to </a:t>
            </a:r>
            <a:br>
              <a:rPr lang="en-CA" dirty="0">
                <a:solidFill>
                  <a:schemeClr val="accent2">
                    <a:lumMod val="50000"/>
                  </a:schemeClr>
                </a:solidFill>
              </a:rPr>
            </a:br>
            <a:r>
              <a:rPr lang="en-CA" dirty="0">
                <a:solidFill>
                  <a:schemeClr val="accent2">
                    <a:lumMod val="50000"/>
                  </a:schemeClr>
                </a:solidFill>
              </a:rPr>
              <a:t>use data collection skills.</a:t>
            </a:r>
            <a:endParaRPr lang="en-CA" sz="3200" dirty="0">
              <a:solidFill>
                <a:schemeClr val="accent2">
                  <a:lumMod val="50000"/>
                </a:schemeClr>
              </a:solidFill>
            </a:endParaRPr>
          </a:p>
        </p:txBody>
      </p:sp>
      <p:sp>
        <p:nvSpPr>
          <p:cNvPr id="6" name="Google Shape;166;p30">
            <a:extLst>
              <a:ext uri="{FF2B5EF4-FFF2-40B4-BE49-F238E27FC236}">
                <a16:creationId xmlns:a16="http://schemas.microsoft.com/office/drawing/2014/main" id="{B7CF6815-E2AD-094E-AAD8-C48479FFBCB6}"/>
              </a:ext>
            </a:extLst>
          </p:cNvPr>
          <p:cNvSpPr txBox="1">
            <a:spLocks noGrp="1"/>
          </p:cNvSpPr>
          <p:nvPr>
            <p:ph type="sldNum" idx="12"/>
          </p:nvPr>
        </p:nvSpPr>
        <p:spPr>
          <a:xfrm>
            <a:off x="8393288" y="6425728"/>
            <a:ext cx="728133"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20</a:t>
            </a:fld>
            <a:endParaRPr dirty="0"/>
          </a:p>
        </p:txBody>
      </p:sp>
    </p:spTree>
    <p:custDataLst>
      <p:tags r:id="rId1"/>
    </p:custDataLst>
    <p:extLst>
      <p:ext uri="{BB962C8B-B14F-4D97-AF65-F5344CB8AC3E}">
        <p14:creationId xmlns:p14="http://schemas.microsoft.com/office/powerpoint/2010/main" val="457147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76"/>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r>
              <a:rPr lang="en-US" dirty="0"/>
              <a:t>Knowledge Check #4</a:t>
            </a:r>
            <a:endParaRPr dirty="0"/>
          </a:p>
        </p:txBody>
      </p:sp>
      <p:sp>
        <p:nvSpPr>
          <p:cNvPr id="3" name="Content Placeholder 2">
            <a:extLst>
              <a:ext uri="{FF2B5EF4-FFF2-40B4-BE49-F238E27FC236}">
                <a16:creationId xmlns:a16="http://schemas.microsoft.com/office/drawing/2014/main" id="{83AB1999-07E7-4C81-8FD6-3E0001070FAF}"/>
              </a:ext>
            </a:extLst>
          </p:cNvPr>
          <p:cNvSpPr>
            <a:spLocks noGrp="1"/>
          </p:cNvSpPr>
          <p:nvPr>
            <p:ph sz="quarter" idx="13"/>
          </p:nvPr>
        </p:nvSpPr>
        <p:spPr>
          <a:solidFill>
            <a:srgbClr val="F1F5CD"/>
          </a:solidFill>
        </p:spPr>
        <p:txBody>
          <a:bodyPr anchor="ctr"/>
          <a:lstStyle/>
          <a:p>
            <a:pPr marL="914400" indent="-514350">
              <a:buFont typeface="+mj-lt"/>
              <a:buAutoNum type="alphaUcPeriod"/>
            </a:pPr>
            <a:r>
              <a:rPr lang="en-CA" dirty="0">
                <a:solidFill>
                  <a:srgbClr val="953735"/>
                </a:solidFill>
                <a:ea typeface="Arial"/>
                <a:cs typeface="Arial"/>
                <a:sym typeface="Arial"/>
              </a:rPr>
              <a:t>The self-assessment team analyzes ongoing monitoring results and reviews multi-year data.</a:t>
            </a:r>
            <a:endParaRPr lang="en-US" dirty="0"/>
          </a:p>
        </p:txBody>
      </p:sp>
      <p:sp>
        <p:nvSpPr>
          <p:cNvPr id="2" name="Text Placeholder 1">
            <a:extLst>
              <a:ext uri="{FF2B5EF4-FFF2-40B4-BE49-F238E27FC236}">
                <a16:creationId xmlns:a16="http://schemas.microsoft.com/office/drawing/2014/main" id="{E96EF220-5114-413A-AB04-C028728A05BC}"/>
              </a:ext>
            </a:extLst>
          </p:cNvPr>
          <p:cNvSpPr>
            <a:spLocks noGrp="1"/>
          </p:cNvSpPr>
          <p:nvPr>
            <p:ph type="body" idx="1"/>
          </p:nvPr>
        </p:nvSpPr>
        <p:spPr>
          <a:solidFill>
            <a:srgbClr val="D8E8F1"/>
          </a:solidFill>
        </p:spPr>
        <p:txBody>
          <a:bodyPr anchor="ctr"/>
          <a:lstStyle/>
          <a:p>
            <a:pPr marL="914400" indent="-514350">
              <a:buClr>
                <a:srgbClr val="204559"/>
              </a:buClr>
              <a:buFont typeface="+mj-lt"/>
              <a:buAutoNum type="alphaUcPeriod" startAt="2"/>
            </a:pPr>
            <a:r>
              <a:rPr lang="en-CA" dirty="0">
                <a:solidFill>
                  <a:srgbClr val="204559"/>
                </a:solidFill>
              </a:rPr>
              <a:t>The self-assessment team collects </a:t>
            </a:r>
            <a:br>
              <a:rPr lang="en-CA" dirty="0">
                <a:solidFill>
                  <a:srgbClr val="204559"/>
                </a:solidFill>
              </a:rPr>
            </a:br>
            <a:r>
              <a:rPr lang="en-CA" dirty="0">
                <a:solidFill>
                  <a:srgbClr val="204559"/>
                </a:solidFill>
              </a:rPr>
              <a:t>new data through observation, record review, and interviews.</a:t>
            </a:r>
          </a:p>
        </p:txBody>
      </p:sp>
      <p:sp>
        <p:nvSpPr>
          <p:cNvPr id="6" name="Google Shape;166;p30">
            <a:extLst>
              <a:ext uri="{FF2B5EF4-FFF2-40B4-BE49-F238E27FC236}">
                <a16:creationId xmlns:a16="http://schemas.microsoft.com/office/drawing/2014/main" id="{50AB4744-1A7A-A946-9501-41D6C31F07AA}"/>
              </a:ext>
            </a:extLst>
          </p:cNvPr>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dirty="0"/>
          </a:p>
        </p:txBody>
      </p:sp>
    </p:spTree>
    <p:custDataLst>
      <p:tags r:id="rId1"/>
    </p:custDataLst>
    <p:extLst>
      <p:ext uri="{BB962C8B-B14F-4D97-AF65-F5344CB8AC3E}">
        <p14:creationId xmlns:p14="http://schemas.microsoft.com/office/powerpoint/2010/main" val="3132049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77"/>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r>
              <a:rPr lang="en-US" dirty="0"/>
              <a:t>Knowledge Check #5</a:t>
            </a:r>
            <a:endParaRPr dirty="0"/>
          </a:p>
        </p:txBody>
      </p:sp>
      <p:sp>
        <p:nvSpPr>
          <p:cNvPr id="3" name="Content Placeholder 2">
            <a:extLst>
              <a:ext uri="{FF2B5EF4-FFF2-40B4-BE49-F238E27FC236}">
                <a16:creationId xmlns:a16="http://schemas.microsoft.com/office/drawing/2014/main" id="{E6D10CB5-432F-4455-9E43-0C09C382A7E0}"/>
              </a:ext>
            </a:extLst>
          </p:cNvPr>
          <p:cNvSpPr>
            <a:spLocks noGrp="1"/>
          </p:cNvSpPr>
          <p:nvPr>
            <p:ph sz="quarter" idx="13"/>
          </p:nvPr>
        </p:nvSpPr>
        <p:spPr>
          <a:solidFill>
            <a:srgbClr val="FFE79A"/>
          </a:solidFill>
        </p:spPr>
        <p:txBody>
          <a:bodyPr anchor="ctr"/>
          <a:lstStyle/>
          <a:p>
            <a:pPr marL="914400" lvl="0" indent="-531813">
              <a:spcBef>
                <a:spcPts val="0"/>
              </a:spcBef>
              <a:buClr>
                <a:srgbClr val="204559"/>
              </a:buClr>
              <a:buSzPct val="100000"/>
              <a:buFont typeface="+mj-lt"/>
              <a:buAutoNum type="alphaUcPeriod"/>
            </a:pPr>
            <a:r>
              <a:rPr lang="en-CA" dirty="0">
                <a:solidFill>
                  <a:srgbClr val="204559"/>
                </a:solidFill>
                <a:ea typeface="Arial"/>
                <a:cs typeface="Arial"/>
                <a:sym typeface="Arial"/>
              </a:rPr>
              <a:t>Just like ongoing monitoring, </a:t>
            </a:r>
            <a:br>
              <a:rPr lang="en-CA" dirty="0">
                <a:solidFill>
                  <a:srgbClr val="204559"/>
                </a:solidFill>
                <a:ea typeface="Arial"/>
                <a:cs typeface="Arial"/>
                <a:sym typeface="Arial"/>
              </a:rPr>
            </a:br>
            <a:r>
              <a:rPr lang="en-CA" dirty="0">
                <a:solidFill>
                  <a:srgbClr val="204559"/>
                </a:solidFill>
                <a:ea typeface="Arial"/>
                <a:cs typeface="Arial"/>
                <a:sym typeface="Arial"/>
              </a:rPr>
              <a:t>self-assessment is ongoing. It </a:t>
            </a:r>
            <a:br>
              <a:rPr lang="en-CA" dirty="0">
                <a:solidFill>
                  <a:srgbClr val="204559"/>
                </a:solidFill>
                <a:ea typeface="Arial"/>
                <a:cs typeface="Arial"/>
                <a:sym typeface="Arial"/>
              </a:rPr>
            </a:br>
            <a:r>
              <a:rPr lang="en-CA" dirty="0">
                <a:solidFill>
                  <a:srgbClr val="204559"/>
                </a:solidFill>
                <a:ea typeface="Arial"/>
                <a:cs typeface="Arial"/>
                <a:sym typeface="Arial"/>
              </a:rPr>
              <a:t>is not a one-time annual event.</a:t>
            </a:r>
          </a:p>
        </p:txBody>
      </p:sp>
      <p:sp>
        <p:nvSpPr>
          <p:cNvPr id="2" name="Text Placeholder 1">
            <a:extLst>
              <a:ext uri="{FF2B5EF4-FFF2-40B4-BE49-F238E27FC236}">
                <a16:creationId xmlns:a16="http://schemas.microsoft.com/office/drawing/2014/main" id="{996A4461-93CE-4F58-ADD2-511143C42DD5}"/>
              </a:ext>
            </a:extLst>
          </p:cNvPr>
          <p:cNvSpPr>
            <a:spLocks noGrp="1"/>
          </p:cNvSpPr>
          <p:nvPr>
            <p:ph type="body" idx="1"/>
          </p:nvPr>
        </p:nvSpPr>
        <p:spPr>
          <a:solidFill>
            <a:srgbClr val="F9DDD4"/>
          </a:solidFill>
        </p:spPr>
        <p:txBody>
          <a:bodyPr anchor="ctr"/>
          <a:lstStyle/>
          <a:p>
            <a:pPr marL="914400" indent="-514350">
              <a:buClrTx/>
              <a:buFont typeface="+mj-lt"/>
              <a:buAutoNum type="alphaUcPeriod" startAt="2"/>
            </a:pPr>
            <a:r>
              <a:rPr lang="en-CA" dirty="0"/>
              <a:t>Self-assessment occurs once </a:t>
            </a:r>
            <a:br>
              <a:rPr lang="en-CA" dirty="0"/>
            </a:br>
            <a:r>
              <a:rPr lang="en-CA" dirty="0"/>
              <a:t>annually. It has a clear beginning </a:t>
            </a:r>
            <a:br>
              <a:rPr lang="en-CA" dirty="0"/>
            </a:br>
            <a:r>
              <a:rPr lang="en-CA" dirty="0"/>
              <a:t>and ends with a report that is used </a:t>
            </a:r>
            <a:br>
              <a:rPr lang="en-CA" dirty="0"/>
            </a:br>
            <a:r>
              <a:rPr lang="en-CA" dirty="0"/>
              <a:t>to guide program planning.</a:t>
            </a:r>
          </a:p>
        </p:txBody>
      </p:sp>
      <p:sp>
        <p:nvSpPr>
          <p:cNvPr id="6" name="Google Shape;166;p30">
            <a:extLst>
              <a:ext uri="{FF2B5EF4-FFF2-40B4-BE49-F238E27FC236}">
                <a16:creationId xmlns:a16="http://schemas.microsoft.com/office/drawing/2014/main" id="{12093A07-92B2-5A46-9443-492330416242}"/>
              </a:ext>
            </a:extLst>
          </p:cNvPr>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22</a:t>
            </a:fld>
            <a:endParaRPr dirty="0"/>
          </a:p>
        </p:txBody>
      </p:sp>
    </p:spTree>
    <p:custDataLst>
      <p:tags r:id="rId1"/>
    </p:custDataLst>
    <p:extLst>
      <p:ext uri="{BB962C8B-B14F-4D97-AF65-F5344CB8AC3E}">
        <p14:creationId xmlns:p14="http://schemas.microsoft.com/office/powerpoint/2010/main" val="3208743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30" name="Google Shape;730;p79"/>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600"/>
              <a:buFont typeface="Arial"/>
              <a:buNone/>
            </a:pPr>
            <a:r>
              <a:rPr lang="en-US" dirty="0"/>
              <a:t>Phases of Self-Assessment</a:t>
            </a:r>
            <a:endParaRPr dirty="0"/>
          </a:p>
        </p:txBody>
      </p:sp>
      <p:pic>
        <p:nvPicPr>
          <p:cNvPr id="7" name="Content Placeholder 6" descr="Diagram showing the Phases of Self-Assessment in the shape of an arrow, made of the following steps:&#10;Pre, 1. Design Process, 2. Engage Team, 3. Analyze and Dialogue, 4. Recommend, 5. Prepare Report, and Post. ">
            <a:extLst>
              <a:ext uri="{FF2B5EF4-FFF2-40B4-BE49-F238E27FC236}">
                <a16:creationId xmlns:a16="http://schemas.microsoft.com/office/drawing/2014/main" id="{8AA1313D-9580-4119-A923-8ED9D50F0A61}"/>
              </a:ext>
            </a:extLst>
          </p:cNvPr>
          <p:cNvPicPr>
            <a:picLocks noGrp="1" noChangeAspect="1"/>
          </p:cNvPicPr>
          <p:nvPr>
            <p:ph sz="quarter" idx="14"/>
          </p:nvPr>
        </p:nvPicPr>
        <p:blipFill>
          <a:blip r:embed="rId4"/>
          <a:stretch>
            <a:fillRect/>
          </a:stretch>
        </p:blipFill>
        <p:spPr>
          <a:xfrm>
            <a:off x="99745" y="1840842"/>
            <a:ext cx="9102889" cy="4069033"/>
          </a:xfrm>
        </p:spPr>
      </p:pic>
      <p:sp>
        <p:nvSpPr>
          <p:cNvPr id="5" name="Google Shape;166;p30">
            <a:extLst>
              <a:ext uri="{FF2B5EF4-FFF2-40B4-BE49-F238E27FC236}">
                <a16:creationId xmlns:a16="http://schemas.microsoft.com/office/drawing/2014/main" id="{43C34433-CF2F-9342-B168-F270C08EE735}"/>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23</a:t>
            </a:fld>
            <a:endParaRPr dirty="0"/>
          </a:p>
        </p:txBody>
      </p:sp>
    </p:spTree>
    <p:custDataLst>
      <p:tags r:id="rId1"/>
    </p:custDataLst>
    <p:extLst>
      <p:ext uri="{BB962C8B-B14F-4D97-AF65-F5344CB8AC3E}">
        <p14:creationId xmlns:p14="http://schemas.microsoft.com/office/powerpoint/2010/main" val="2024207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101" name="Google Shape;1101;p109"/>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300"/>
              <a:buFont typeface="Arial"/>
              <a:buNone/>
            </a:pPr>
            <a:r>
              <a:rPr lang="en-US" sz="3300" dirty="0">
                <a:latin typeface="Arial"/>
                <a:ea typeface="Arial"/>
                <a:cs typeface="Arial"/>
                <a:sym typeface="Arial"/>
              </a:rPr>
              <a:t>Phases of Self-Assessment </a:t>
            </a:r>
            <a:endParaRPr sz="3300" dirty="0">
              <a:latin typeface="Arial"/>
              <a:ea typeface="Arial"/>
              <a:cs typeface="Arial"/>
              <a:sym typeface="Arial"/>
            </a:endParaRPr>
          </a:p>
        </p:txBody>
      </p:sp>
      <p:pic>
        <p:nvPicPr>
          <p:cNvPr id="5" name="Content Placeholder 4" descr="Phases of Self-Assessment arrow followed by placeholders for each of the 6 steps plus the pre and post steps. ">
            <a:extLst>
              <a:ext uri="{FF2B5EF4-FFF2-40B4-BE49-F238E27FC236}">
                <a16:creationId xmlns:a16="http://schemas.microsoft.com/office/drawing/2014/main" id="{F7DB6F94-2E87-44B1-B9BF-AD8700244F7D}"/>
              </a:ext>
            </a:extLst>
          </p:cNvPr>
          <p:cNvPicPr>
            <a:picLocks noGrp="1" noChangeAspect="1"/>
          </p:cNvPicPr>
          <p:nvPr>
            <p:ph sz="quarter" idx="14"/>
          </p:nvPr>
        </p:nvPicPr>
        <p:blipFill>
          <a:blip r:embed="rId4"/>
          <a:stretch>
            <a:fillRect/>
          </a:stretch>
        </p:blipFill>
        <p:spPr>
          <a:xfrm>
            <a:off x="85057" y="1120401"/>
            <a:ext cx="8980195" cy="5595119"/>
          </a:xfrm>
        </p:spPr>
      </p:pic>
      <p:sp>
        <p:nvSpPr>
          <p:cNvPr id="6" name="Slide Number Placeholder 5">
            <a:extLst>
              <a:ext uri="{FF2B5EF4-FFF2-40B4-BE49-F238E27FC236}">
                <a16:creationId xmlns:a16="http://schemas.microsoft.com/office/drawing/2014/main" id="{BEDAB9ED-F7EF-4061-AD4C-DC646EAC1A2F}"/>
              </a:ext>
            </a:extLst>
          </p:cNvPr>
          <p:cNvSpPr>
            <a:spLocks noGrp="1"/>
          </p:cNvSpPr>
          <p:nvPr>
            <p:ph type="sldNum" sz="quarter" idx="4"/>
          </p:nvPr>
        </p:nvSpPr>
        <p:spPr/>
        <p:txBody>
          <a:bodyPr/>
          <a:lstStyle/>
          <a:p>
            <a:fld id="{E0CD77C5-7DB1-45F6-AE6F-84521133DC90}" type="slidenum">
              <a:rPr lang="en-US" smtClean="0"/>
              <a:t>24</a:t>
            </a:fld>
            <a:endParaRPr lang="en-US" dirty="0"/>
          </a:p>
        </p:txBody>
      </p:sp>
    </p:spTree>
    <p:custDataLst>
      <p:tags r:id="rId1"/>
    </p:custDataLst>
    <p:extLst>
      <p:ext uri="{BB962C8B-B14F-4D97-AF65-F5344CB8AC3E}">
        <p14:creationId xmlns:p14="http://schemas.microsoft.com/office/powerpoint/2010/main" val="3779354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81"/>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600"/>
              <a:buFont typeface="Arial"/>
              <a:buNone/>
            </a:pPr>
            <a:r>
              <a:rPr lang="en-US" dirty="0"/>
              <a:t>Pre Self-Assessment</a:t>
            </a:r>
            <a:endParaRPr dirty="0"/>
          </a:p>
        </p:txBody>
      </p:sp>
      <p:sp>
        <p:nvSpPr>
          <p:cNvPr id="2" name="Content Placeholder 1">
            <a:extLst>
              <a:ext uri="{FF2B5EF4-FFF2-40B4-BE49-F238E27FC236}">
                <a16:creationId xmlns:a16="http://schemas.microsoft.com/office/drawing/2014/main" id="{5DADC6A1-9369-4C0D-B0A4-CACBD2C508C1}"/>
              </a:ext>
            </a:extLst>
          </p:cNvPr>
          <p:cNvSpPr>
            <a:spLocks noGrp="1"/>
          </p:cNvSpPr>
          <p:nvPr>
            <p:ph sz="quarter" idx="10"/>
          </p:nvPr>
        </p:nvSpPr>
        <p:spPr>
          <a:xfrm>
            <a:off x="-5234" y="1216935"/>
            <a:ext cx="3691113" cy="2163043"/>
          </a:xfrm>
          <a:prstGeom prst="chevron">
            <a:avLst/>
          </a:prstGeom>
          <a:solidFill>
            <a:schemeClr val="bg1">
              <a:lumMod val="85000"/>
            </a:schemeClr>
          </a:solidFill>
          <a:ln>
            <a:solidFill>
              <a:schemeClr val="bg1">
                <a:lumMod val="50000"/>
              </a:schemeClr>
            </a:solidFill>
          </a:ln>
        </p:spPr>
        <p:txBody>
          <a:bodyPr anchor="ctr"/>
          <a:lstStyle/>
          <a:p>
            <a:pPr marL="0" indent="0" algn="ctr">
              <a:buNone/>
            </a:pPr>
            <a:r>
              <a:rPr lang="en-US" sz="2800" dirty="0">
                <a:ln>
                  <a:solidFill>
                    <a:schemeClr val="tx1"/>
                  </a:solidFill>
                </a:ln>
                <a:cs typeface="Calibri" panose="020F0502020204030204" pitchFamily="34" charset="0"/>
              </a:rPr>
              <a:t>PRE</a:t>
            </a:r>
            <a:endParaRPr lang="en-US" dirty="0">
              <a:ln>
                <a:solidFill>
                  <a:schemeClr val="tx1"/>
                </a:solidFill>
              </a:ln>
              <a:cs typeface="Calibri" panose="020F0502020204030204" pitchFamily="34" charset="0"/>
            </a:endParaRPr>
          </a:p>
        </p:txBody>
      </p:sp>
      <p:sp>
        <p:nvSpPr>
          <p:cNvPr id="3" name="Content Placeholder 2">
            <a:extLst>
              <a:ext uri="{FF2B5EF4-FFF2-40B4-BE49-F238E27FC236}">
                <a16:creationId xmlns:a16="http://schemas.microsoft.com/office/drawing/2014/main" id="{B61430CD-3C49-4D9A-9572-D8803BE3198B}"/>
              </a:ext>
            </a:extLst>
          </p:cNvPr>
          <p:cNvSpPr>
            <a:spLocks noGrp="1"/>
          </p:cNvSpPr>
          <p:nvPr>
            <p:ph sz="quarter" idx="11"/>
          </p:nvPr>
        </p:nvSpPr>
        <p:spPr>
          <a:xfrm>
            <a:off x="433223" y="3636596"/>
            <a:ext cx="4569832" cy="2450732"/>
          </a:xfrm>
          <a:solidFill>
            <a:schemeClr val="bg1"/>
          </a:solidFill>
        </p:spPr>
        <p:txBody>
          <a:bodyPr/>
          <a:lstStyle/>
          <a:p>
            <a:pPr marL="0" lvl="0" indent="0" algn="ctr">
              <a:spcBef>
                <a:spcPts val="0"/>
              </a:spcBef>
              <a:buNone/>
            </a:pPr>
            <a:r>
              <a:rPr lang="en-CA" sz="2000" b="1" i="1" dirty="0">
                <a:solidFill>
                  <a:srgbClr val="306786"/>
                </a:solidFill>
                <a:ea typeface="Arial"/>
                <a:cs typeface="Arial"/>
                <a:sym typeface="Arial"/>
              </a:rPr>
              <a:t>Director and</a:t>
            </a:r>
            <a:endParaRPr lang="en-CA" i="1" dirty="0"/>
          </a:p>
          <a:p>
            <a:pPr marL="0" lvl="0" indent="0" algn="ctr">
              <a:spcBef>
                <a:spcPts val="0"/>
              </a:spcBef>
              <a:buNone/>
            </a:pPr>
            <a:r>
              <a:rPr lang="en-CA" sz="2000" b="1" i="1" dirty="0">
                <a:solidFill>
                  <a:srgbClr val="306786"/>
                </a:solidFill>
                <a:ea typeface="Arial"/>
                <a:cs typeface="Arial"/>
                <a:sym typeface="Arial"/>
              </a:rPr>
              <a:t>Management Team</a:t>
            </a:r>
            <a:endParaRPr lang="en-CA" i="1" dirty="0"/>
          </a:p>
          <a:p>
            <a:pPr marL="274638" lvl="1" indent="-230188">
              <a:spcBef>
                <a:spcPts val="0"/>
              </a:spcBef>
              <a:buClr>
                <a:srgbClr val="306786"/>
              </a:buClr>
              <a:buSzPts val="2000"/>
              <a:buFont typeface="Arial"/>
              <a:buChar char="•"/>
            </a:pPr>
            <a:r>
              <a:rPr lang="en-CA" sz="2000" dirty="0">
                <a:solidFill>
                  <a:srgbClr val="000000"/>
                </a:solidFill>
                <a:ea typeface="Arial"/>
                <a:cs typeface="Arial"/>
                <a:sym typeface="Arial"/>
              </a:rPr>
              <a:t>Ask important questions about the data they have collected thus far</a:t>
            </a:r>
            <a:endParaRPr lang="en-CA" dirty="0"/>
          </a:p>
          <a:p>
            <a:pPr marL="274638" lvl="1" indent="-230188">
              <a:spcBef>
                <a:spcPts val="600"/>
              </a:spcBef>
              <a:buClr>
                <a:srgbClr val="306786"/>
              </a:buClr>
              <a:buSzPts val="2000"/>
              <a:buFont typeface="Arial"/>
              <a:buChar char="•"/>
            </a:pPr>
            <a:r>
              <a:rPr lang="en-CA" sz="2000" dirty="0">
                <a:solidFill>
                  <a:srgbClr val="000000"/>
                </a:solidFill>
                <a:ea typeface="Arial"/>
                <a:cs typeface="Arial"/>
                <a:sym typeface="Arial"/>
              </a:rPr>
              <a:t>Prioritize areas for investigation </a:t>
            </a:r>
            <a:endParaRPr lang="en-CA" dirty="0"/>
          </a:p>
          <a:p>
            <a:pPr marL="274638" lvl="1" indent="-230188">
              <a:spcBef>
                <a:spcPts val="600"/>
              </a:spcBef>
              <a:buClr>
                <a:srgbClr val="306786"/>
              </a:buClr>
              <a:buSzPts val="2000"/>
              <a:buFont typeface="Arial"/>
              <a:buChar char="•"/>
            </a:pPr>
            <a:r>
              <a:rPr lang="en-CA" sz="2000" dirty="0">
                <a:solidFill>
                  <a:srgbClr val="000000"/>
                </a:solidFill>
                <a:ea typeface="Arial"/>
                <a:cs typeface="Arial"/>
                <a:sym typeface="Arial"/>
              </a:rPr>
              <a:t>Create summaries of the data </a:t>
            </a:r>
            <a:br>
              <a:rPr lang="en-CA" sz="2000" dirty="0">
                <a:solidFill>
                  <a:srgbClr val="000000"/>
                </a:solidFill>
                <a:ea typeface="Arial"/>
                <a:cs typeface="Arial"/>
                <a:sym typeface="Arial"/>
              </a:rPr>
            </a:br>
            <a:r>
              <a:rPr lang="en-CA" sz="2000" dirty="0">
                <a:solidFill>
                  <a:srgbClr val="000000"/>
                </a:solidFill>
                <a:ea typeface="Arial"/>
                <a:cs typeface="Arial"/>
                <a:sym typeface="Arial"/>
              </a:rPr>
              <a:t>related to areas of focus</a:t>
            </a:r>
            <a:endParaRPr lang="en-CA" dirty="0"/>
          </a:p>
        </p:txBody>
      </p:sp>
      <p:pic>
        <p:nvPicPr>
          <p:cNvPr id="7" name="Content Placeholder 6">
            <a:extLst>
              <a:ext uri="{FF2B5EF4-FFF2-40B4-BE49-F238E27FC236}">
                <a16:creationId xmlns:a16="http://schemas.microsoft.com/office/drawing/2014/main" id="{9A46BAE3-DBA9-4CC8-8D4B-515B8131BEAE}"/>
              </a:ext>
              <a:ext uri="{C183D7F6-B498-43B3-948B-1728B52AA6E4}">
                <adec:decorative xmlns:adec="http://schemas.microsoft.com/office/drawing/2017/decorative" val="1"/>
              </a:ext>
            </a:extLst>
          </p:cNvPr>
          <p:cNvPicPr>
            <a:picLocks noGrp="1" noChangeAspect="1"/>
          </p:cNvPicPr>
          <p:nvPr>
            <p:ph sz="quarter" idx="13"/>
          </p:nvPr>
        </p:nvPicPr>
        <p:blipFill>
          <a:blip r:embed="rId4"/>
          <a:stretch>
            <a:fillRect/>
          </a:stretch>
        </p:blipFill>
        <p:spPr>
          <a:xfrm>
            <a:off x="5282021" y="1417054"/>
            <a:ext cx="3826337" cy="4983496"/>
          </a:xfrm>
        </p:spPr>
      </p:pic>
      <p:sp>
        <p:nvSpPr>
          <p:cNvPr id="8" name="Slide Number Placeholder 7">
            <a:extLst>
              <a:ext uri="{FF2B5EF4-FFF2-40B4-BE49-F238E27FC236}">
                <a16:creationId xmlns:a16="http://schemas.microsoft.com/office/drawing/2014/main" id="{94BAAA73-18D0-48B0-A477-066FDAE537F3}"/>
              </a:ext>
            </a:extLst>
          </p:cNvPr>
          <p:cNvSpPr>
            <a:spLocks noGrp="1"/>
          </p:cNvSpPr>
          <p:nvPr>
            <p:ph type="sldNum" sz="quarter" idx="4"/>
          </p:nvPr>
        </p:nvSpPr>
        <p:spPr/>
        <p:txBody>
          <a:bodyPr/>
          <a:lstStyle/>
          <a:p>
            <a:fld id="{E0CD77C5-7DB1-45F6-AE6F-84521133DC90}" type="slidenum">
              <a:rPr lang="en-US" smtClean="0"/>
              <a:t>25</a:t>
            </a:fld>
            <a:endParaRPr lang="en-US" dirty="0"/>
          </a:p>
        </p:txBody>
      </p:sp>
    </p:spTree>
    <p:custDataLst>
      <p:tags r:id="rId1"/>
    </p:custDataLst>
    <p:extLst>
      <p:ext uri="{BB962C8B-B14F-4D97-AF65-F5344CB8AC3E}">
        <p14:creationId xmlns:p14="http://schemas.microsoft.com/office/powerpoint/2010/main" val="179811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81"/>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dirty="0"/>
              <a:t>Deeper Analysis and Reflection</a:t>
            </a:r>
            <a:endParaRPr dirty="0"/>
          </a:p>
        </p:txBody>
      </p:sp>
      <p:sp>
        <p:nvSpPr>
          <p:cNvPr id="2" name="Content Placeholder 1">
            <a:extLst>
              <a:ext uri="{FF2B5EF4-FFF2-40B4-BE49-F238E27FC236}">
                <a16:creationId xmlns:a16="http://schemas.microsoft.com/office/drawing/2014/main" id="{5DADC6A1-9369-4C0D-B0A4-CACBD2C508C1}"/>
              </a:ext>
            </a:extLst>
          </p:cNvPr>
          <p:cNvSpPr>
            <a:spLocks noGrp="1"/>
          </p:cNvSpPr>
          <p:nvPr>
            <p:ph sz="quarter" idx="10"/>
          </p:nvPr>
        </p:nvSpPr>
        <p:spPr>
          <a:xfrm>
            <a:off x="35642" y="1368699"/>
            <a:ext cx="1612361" cy="1873265"/>
          </a:xfrm>
          <a:prstGeom prst="chevron">
            <a:avLst>
              <a:gd name="adj" fmla="val 52578"/>
            </a:avLst>
          </a:prstGeom>
          <a:solidFill>
            <a:schemeClr val="bg1">
              <a:lumMod val="85000"/>
            </a:schemeClr>
          </a:solidFill>
          <a:ln>
            <a:solidFill>
              <a:schemeClr val="bg1">
                <a:lumMod val="50000"/>
              </a:schemeClr>
            </a:solidFill>
          </a:ln>
        </p:spPr>
        <p:txBody>
          <a:bodyPr rIns="182880" anchor="ctr"/>
          <a:lstStyle/>
          <a:p>
            <a:pPr marL="0" indent="0" algn="r">
              <a:buNone/>
            </a:pPr>
            <a:r>
              <a:rPr lang="en-US" sz="2000" dirty="0">
                <a:ln>
                  <a:solidFill>
                    <a:schemeClr val="tx1"/>
                  </a:solidFill>
                </a:ln>
                <a:cs typeface="Calibri" panose="020F0502020204030204" pitchFamily="34" charset="0"/>
              </a:rPr>
              <a:t>PRE</a:t>
            </a:r>
          </a:p>
        </p:txBody>
      </p:sp>
      <p:sp>
        <p:nvSpPr>
          <p:cNvPr id="3" name="Content Placeholder 2">
            <a:extLst>
              <a:ext uri="{FF2B5EF4-FFF2-40B4-BE49-F238E27FC236}">
                <a16:creationId xmlns:a16="http://schemas.microsoft.com/office/drawing/2014/main" id="{B61430CD-3C49-4D9A-9572-D8803BE3198B}"/>
              </a:ext>
            </a:extLst>
          </p:cNvPr>
          <p:cNvSpPr>
            <a:spLocks noGrp="1"/>
          </p:cNvSpPr>
          <p:nvPr>
            <p:ph sz="quarter" idx="11"/>
          </p:nvPr>
        </p:nvSpPr>
        <p:spPr>
          <a:xfrm>
            <a:off x="1607127" y="1361620"/>
            <a:ext cx="7360773" cy="4942198"/>
          </a:xfrm>
          <a:solidFill>
            <a:srgbClr val="535C13"/>
          </a:solidFill>
        </p:spPr>
        <p:txBody>
          <a:bodyPr anchor="ctr"/>
          <a:lstStyle/>
          <a:p>
            <a:pPr marL="412750" lvl="0" indent="0">
              <a:spcBef>
                <a:spcPts val="0"/>
              </a:spcBef>
              <a:spcAft>
                <a:spcPts val="1200"/>
              </a:spcAft>
              <a:buClr>
                <a:srgbClr val="306786"/>
              </a:buClr>
              <a:buSzPts val="3000"/>
              <a:buNone/>
            </a:pPr>
            <a:r>
              <a:rPr lang="en-CA" sz="3000" dirty="0">
                <a:solidFill>
                  <a:schemeClr val="bg1"/>
                </a:solidFill>
              </a:rPr>
              <a:t>What have we done really well?</a:t>
            </a:r>
          </a:p>
          <a:p>
            <a:pPr marL="412750" lvl="0" indent="0">
              <a:spcBef>
                <a:spcPts val="0"/>
              </a:spcBef>
              <a:spcAft>
                <a:spcPts val="1200"/>
              </a:spcAft>
              <a:buSzPts val="3000"/>
              <a:buNone/>
            </a:pPr>
            <a:r>
              <a:rPr lang="en-CA" sz="3000" dirty="0">
                <a:solidFill>
                  <a:schemeClr val="bg1"/>
                </a:solidFill>
              </a:rPr>
              <a:t>How can we better serve children and </a:t>
            </a:r>
            <a:br>
              <a:rPr lang="en-CA" sz="3000" dirty="0">
                <a:solidFill>
                  <a:schemeClr val="bg1"/>
                </a:solidFill>
              </a:rPr>
            </a:br>
            <a:r>
              <a:rPr lang="en-CA" sz="3000" dirty="0">
                <a:solidFill>
                  <a:schemeClr val="bg1"/>
                </a:solidFill>
              </a:rPr>
              <a:t>families?</a:t>
            </a:r>
          </a:p>
          <a:p>
            <a:pPr marL="412750" lvl="0" indent="0">
              <a:spcBef>
                <a:spcPts val="0"/>
              </a:spcBef>
              <a:spcAft>
                <a:spcPts val="1200"/>
              </a:spcAft>
              <a:buClr>
                <a:srgbClr val="306786"/>
              </a:buClr>
              <a:buSzPts val="3000"/>
              <a:buNone/>
            </a:pPr>
            <a:r>
              <a:rPr lang="en-CA" sz="3000" dirty="0">
                <a:solidFill>
                  <a:schemeClr val="bg1"/>
                </a:solidFill>
              </a:rPr>
              <a:t>How can we be more responsive </a:t>
            </a:r>
            <a:br>
              <a:rPr lang="en-CA" sz="3000" dirty="0">
                <a:solidFill>
                  <a:schemeClr val="bg1"/>
                </a:solidFill>
              </a:rPr>
            </a:br>
            <a:r>
              <a:rPr lang="en-CA" sz="3000" dirty="0">
                <a:solidFill>
                  <a:schemeClr val="bg1"/>
                </a:solidFill>
              </a:rPr>
              <a:t>to community needs?</a:t>
            </a:r>
          </a:p>
          <a:p>
            <a:pPr marL="412750" lvl="0" indent="0">
              <a:spcBef>
                <a:spcPts val="0"/>
              </a:spcBef>
              <a:spcAft>
                <a:spcPts val="1200"/>
              </a:spcAft>
              <a:buClr>
                <a:srgbClr val="306786"/>
              </a:buClr>
              <a:buSzPts val="3000"/>
              <a:buNone/>
            </a:pPr>
            <a:r>
              <a:rPr lang="en-CA" sz="3000" dirty="0">
                <a:solidFill>
                  <a:schemeClr val="bg1"/>
                </a:solidFill>
              </a:rPr>
              <a:t>How can we improve working conditions and staff performance?</a:t>
            </a:r>
          </a:p>
          <a:p>
            <a:pPr marL="412750" lvl="0" indent="0">
              <a:spcBef>
                <a:spcPts val="0"/>
              </a:spcBef>
              <a:spcAft>
                <a:spcPts val="1200"/>
              </a:spcAft>
              <a:buClr>
                <a:srgbClr val="306786"/>
              </a:buClr>
              <a:buSzPts val="3000"/>
              <a:buNone/>
            </a:pPr>
            <a:r>
              <a:rPr lang="en-CA" sz="3000" dirty="0">
                <a:solidFill>
                  <a:schemeClr val="bg1"/>
                </a:solidFill>
              </a:rPr>
              <a:t>What innovations should we consider?</a:t>
            </a:r>
          </a:p>
        </p:txBody>
      </p:sp>
      <p:sp>
        <p:nvSpPr>
          <p:cNvPr id="8" name="Slide Number Placeholder 7">
            <a:extLst>
              <a:ext uri="{FF2B5EF4-FFF2-40B4-BE49-F238E27FC236}">
                <a16:creationId xmlns:a16="http://schemas.microsoft.com/office/drawing/2014/main" id="{94BAAA73-18D0-48B0-A477-066FDAE537F3}"/>
              </a:ext>
            </a:extLst>
          </p:cNvPr>
          <p:cNvSpPr>
            <a:spLocks noGrp="1"/>
          </p:cNvSpPr>
          <p:nvPr>
            <p:ph type="sldNum" sz="quarter" idx="4"/>
          </p:nvPr>
        </p:nvSpPr>
        <p:spPr/>
        <p:txBody>
          <a:bodyPr/>
          <a:lstStyle/>
          <a:p>
            <a:fld id="{E0CD77C5-7DB1-45F6-AE6F-84521133DC90}" type="slidenum">
              <a:rPr lang="en-US" smtClean="0"/>
              <a:t>26</a:t>
            </a:fld>
            <a:endParaRPr lang="en-US" dirty="0"/>
          </a:p>
        </p:txBody>
      </p:sp>
    </p:spTree>
    <p:custDataLst>
      <p:tags r:id="rId1"/>
    </p:custDataLst>
    <p:extLst>
      <p:ext uri="{BB962C8B-B14F-4D97-AF65-F5344CB8AC3E}">
        <p14:creationId xmlns:p14="http://schemas.microsoft.com/office/powerpoint/2010/main" val="2224366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24" name="Title 23">
            <a:extLst>
              <a:ext uri="{FF2B5EF4-FFF2-40B4-BE49-F238E27FC236}">
                <a16:creationId xmlns:a16="http://schemas.microsoft.com/office/drawing/2014/main" id="{CE977224-58F8-4629-AB72-9CB8F1E70629}"/>
              </a:ext>
            </a:extLst>
          </p:cNvPr>
          <p:cNvSpPr>
            <a:spLocks noGrp="1"/>
          </p:cNvSpPr>
          <p:nvPr>
            <p:ph type="title"/>
          </p:nvPr>
        </p:nvSpPr>
        <p:spPr>
          <a:solidFill>
            <a:srgbClr val="1C3141"/>
          </a:solidFill>
        </p:spPr>
        <p:txBody>
          <a:bodyPr/>
          <a:lstStyle/>
          <a:p>
            <a:r>
              <a:rPr lang="en-US" dirty="0"/>
              <a:t>What Should Be Evaluated?</a:t>
            </a:r>
          </a:p>
        </p:txBody>
      </p:sp>
      <p:pic>
        <p:nvPicPr>
          <p:cNvPr id="45" name="Content Placeholder 44" descr="Pre ">
            <a:extLst>
              <a:ext uri="{FF2B5EF4-FFF2-40B4-BE49-F238E27FC236}">
                <a16:creationId xmlns:a16="http://schemas.microsoft.com/office/drawing/2014/main" id="{FA1395C3-C7E4-4284-8E64-24D8E4544DDB}"/>
              </a:ext>
            </a:extLst>
          </p:cNvPr>
          <p:cNvPicPr>
            <a:picLocks noGrp="1" noChangeAspect="1"/>
          </p:cNvPicPr>
          <p:nvPr>
            <p:ph sz="quarter" idx="10"/>
          </p:nvPr>
        </p:nvPicPr>
        <p:blipFill>
          <a:blip r:embed="rId4"/>
          <a:stretch>
            <a:fillRect/>
          </a:stretch>
        </p:blipFill>
        <p:spPr>
          <a:xfrm>
            <a:off x="7261733" y="177977"/>
            <a:ext cx="1475360" cy="938865"/>
          </a:xfrm>
        </p:spPr>
      </p:pic>
      <p:pic>
        <p:nvPicPr>
          <p:cNvPr id="47" name="Content Placeholder 46" descr="The following is ordered from the most to least systemic: ">
            <a:extLst>
              <a:ext uri="{FF2B5EF4-FFF2-40B4-BE49-F238E27FC236}">
                <a16:creationId xmlns:a16="http://schemas.microsoft.com/office/drawing/2014/main" id="{85E3F573-FA3C-484F-B313-FB5A96C48BEE}"/>
              </a:ext>
            </a:extLst>
          </p:cNvPr>
          <p:cNvPicPr>
            <a:picLocks noGrp="1" noChangeAspect="1"/>
          </p:cNvPicPr>
          <p:nvPr>
            <p:ph sz="quarter" idx="11"/>
          </p:nvPr>
        </p:nvPicPr>
        <p:blipFill>
          <a:blip r:embed="rId5"/>
          <a:stretch>
            <a:fillRect/>
          </a:stretch>
        </p:blipFill>
        <p:spPr>
          <a:xfrm>
            <a:off x="-128791" y="1181516"/>
            <a:ext cx="743190" cy="5141912"/>
          </a:xfrm>
        </p:spPr>
      </p:pic>
      <p:sp>
        <p:nvSpPr>
          <p:cNvPr id="27" name="Content Placeholder 26">
            <a:extLst>
              <a:ext uri="{FF2B5EF4-FFF2-40B4-BE49-F238E27FC236}">
                <a16:creationId xmlns:a16="http://schemas.microsoft.com/office/drawing/2014/main" id="{1C83AA90-D1AF-45B4-B694-DE22B80B572E}"/>
              </a:ext>
            </a:extLst>
          </p:cNvPr>
          <p:cNvSpPr>
            <a:spLocks noGrp="1"/>
          </p:cNvSpPr>
          <p:nvPr>
            <p:ph sz="quarter" idx="12"/>
          </p:nvPr>
        </p:nvSpPr>
        <p:spPr/>
        <p:txBody>
          <a:bodyPr anchor="ctr"/>
          <a:lstStyle/>
          <a:p>
            <a:r>
              <a:rPr lang="en-CA" dirty="0">
                <a:solidFill>
                  <a:srgbClr val="204559"/>
                </a:solidFill>
                <a:ea typeface="Arial"/>
                <a:cs typeface="Arial"/>
                <a:sym typeface="Arial"/>
              </a:rPr>
              <a:t>Data to take into self-assessment: </a:t>
            </a:r>
            <a:endParaRPr lang="en-CA" dirty="0"/>
          </a:p>
        </p:txBody>
      </p:sp>
      <p:sp>
        <p:nvSpPr>
          <p:cNvPr id="28" name="Content Placeholder 27">
            <a:extLst>
              <a:ext uri="{FF2B5EF4-FFF2-40B4-BE49-F238E27FC236}">
                <a16:creationId xmlns:a16="http://schemas.microsoft.com/office/drawing/2014/main" id="{C88A6256-3061-4F7F-B186-240812AF9E81}"/>
              </a:ext>
            </a:extLst>
          </p:cNvPr>
          <p:cNvSpPr>
            <a:spLocks noGrp="1"/>
          </p:cNvSpPr>
          <p:nvPr>
            <p:ph sz="quarter" idx="13"/>
          </p:nvPr>
        </p:nvSpPr>
        <p:spPr/>
        <p:txBody>
          <a:bodyPr anchor="t"/>
          <a:lstStyle/>
          <a:p>
            <a:pPr algn="ctr"/>
            <a:r>
              <a:rPr lang="en-CA" b="1" dirty="0">
                <a:solidFill>
                  <a:srgbClr val="254061"/>
                </a:solidFill>
                <a:sym typeface="Arial"/>
              </a:rPr>
              <a:t>Data: </a:t>
            </a:r>
            <a:r>
              <a:rPr lang="en-CA" dirty="0">
                <a:solidFill>
                  <a:srgbClr val="000000"/>
                </a:solidFill>
                <a:sym typeface="Arial"/>
              </a:rPr>
              <a:t>Time between issue reported and issue repaired</a:t>
            </a:r>
            <a:endParaRPr lang="en-CA" dirty="0"/>
          </a:p>
        </p:txBody>
      </p:sp>
      <p:sp>
        <p:nvSpPr>
          <p:cNvPr id="30" name="Content Placeholder 29">
            <a:extLst>
              <a:ext uri="{FF2B5EF4-FFF2-40B4-BE49-F238E27FC236}">
                <a16:creationId xmlns:a16="http://schemas.microsoft.com/office/drawing/2014/main" id="{876B8224-161D-4489-A1DB-6206E336C3BE}"/>
              </a:ext>
            </a:extLst>
          </p:cNvPr>
          <p:cNvSpPr>
            <a:spLocks noGrp="1"/>
          </p:cNvSpPr>
          <p:nvPr>
            <p:ph sz="quarter" idx="14"/>
          </p:nvPr>
        </p:nvSpPr>
        <p:spPr>
          <a:xfrm>
            <a:off x="3428998" y="1552693"/>
            <a:ext cx="3012113" cy="713232"/>
          </a:xfrm>
        </p:spPr>
        <p:txBody>
          <a:bodyPr anchor="t"/>
          <a:lstStyle/>
          <a:p>
            <a:pPr algn="ctr"/>
            <a:r>
              <a:rPr lang="en-CA" b="1" dirty="0">
                <a:solidFill>
                  <a:srgbClr val="254061"/>
                </a:solidFill>
                <a:sym typeface="Arial"/>
              </a:rPr>
              <a:t>Data: </a:t>
            </a:r>
            <a:r>
              <a:rPr lang="en-CA" dirty="0">
                <a:solidFill>
                  <a:srgbClr val="000000"/>
                </a:solidFill>
                <a:sym typeface="Arial"/>
              </a:rPr>
              <a:t>Attendance rates for classrooms and chronic absenteeism data </a:t>
            </a:r>
            <a:endParaRPr lang="en-CA" dirty="0"/>
          </a:p>
        </p:txBody>
      </p:sp>
      <p:sp>
        <p:nvSpPr>
          <p:cNvPr id="31" name="Content Placeholder 30">
            <a:extLst>
              <a:ext uri="{FF2B5EF4-FFF2-40B4-BE49-F238E27FC236}">
                <a16:creationId xmlns:a16="http://schemas.microsoft.com/office/drawing/2014/main" id="{DC03CA78-0821-4CD0-9E56-B04F6757A482}"/>
              </a:ext>
            </a:extLst>
          </p:cNvPr>
          <p:cNvSpPr>
            <a:spLocks noGrp="1"/>
          </p:cNvSpPr>
          <p:nvPr>
            <p:ph sz="quarter" idx="15"/>
          </p:nvPr>
        </p:nvSpPr>
        <p:spPr/>
        <p:txBody>
          <a:bodyPr anchor="t"/>
          <a:lstStyle/>
          <a:p>
            <a:pPr algn="ctr"/>
            <a:r>
              <a:rPr lang="en-CA" b="1" dirty="0">
                <a:solidFill>
                  <a:srgbClr val="254061"/>
                </a:solidFill>
                <a:sym typeface="Arial"/>
              </a:rPr>
              <a:t>Data: </a:t>
            </a:r>
            <a:r>
              <a:rPr lang="en-CA" dirty="0">
                <a:solidFill>
                  <a:srgbClr val="000000"/>
                </a:solidFill>
                <a:sym typeface="Arial"/>
              </a:rPr>
              <a:t>Emergency preparedness procedures </a:t>
            </a:r>
            <a:br>
              <a:rPr lang="en-CA" dirty="0">
                <a:solidFill>
                  <a:srgbClr val="000000"/>
                </a:solidFill>
                <a:sym typeface="Arial"/>
              </a:rPr>
            </a:br>
            <a:r>
              <a:rPr lang="en-CA" dirty="0">
                <a:solidFill>
                  <a:srgbClr val="000000"/>
                </a:solidFill>
                <a:sym typeface="Arial"/>
              </a:rPr>
              <a:t>and safety findings</a:t>
            </a:r>
            <a:endParaRPr lang="en-CA" dirty="0"/>
          </a:p>
        </p:txBody>
      </p:sp>
      <p:sp>
        <p:nvSpPr>
          <p:cNvPr id="32" name="Content Placeholder 31">
            <a:extLst>
              <a:ext uri="{FF2B5EF4-FFF2-40B4-BE49-F238E27FC236}">
                <a16:creationId xmlns:a16="http://schemas.microsoft.com/office/drawing/2014/main" id="{A23B8ADA-6D92-43AD-BFA3-CF85DD0D3D8A}"/>
              </a:ext>
            </a:extLst>
          </p:cNvPr>
          <p:cNvSpPr>
            <a:spLocks noGrp="1"/>
          </p:cNvSpPr>
          <p:nvPr>
            <p:ph sz="quarter" idx="16"/>
          </p:nvPr>
        </p:nvSpPr>
        <p:spPr/>
        <p:txBody>
          <a:bodyPr anchor="ctr"/>
          <a:lstStyle/>
          <a:p>
            <a:r>
              <a:rPr lang="en-CA" dirty="0">
                <a:solidFill>
                  <a:srgbClr val="254061"/>
                </a:solidFill>
                <a:ea typeface="Arial"/>
                <a:cs typeface="Arial"/>
                <a:sym typeface="Arial"/>
              </a:rPr>
              <a:t>Questions for the self-assessment team:</a:t>
            </a:r>
            <a:endParaRPr lang="en-CA" dirty="0"/>
          </a:p>
        </p:txBody>
      </p:sp>
      <p:sp>
        <p:nvSpPr>
          <p:cNvPr id="34" name="Content Placeholder 33">
            <a:extLst>
              <a:ext uri="{FF2B5EF4-FFF2-40B4-BE49-F238E27FC236}">
                <a16:creationId xmlns:a16="http://schemas.microsoft.com/office/drawing/2014/main" id="{BE81C926-B08F-418E-8F4E-438E0847E190}"/>
              </a:ext>
            </a:extLst>
          </p:cNvPr>
          <p:cNvSpPr>
            <a:spLocks noGrp="1"/>
          </p:cNvSpPr>
          <p:nvPr>
            <p:ph sz="quarter" idx="18"/>
          </p:nvPr>
        </p:nvSpPr>
        <p:spPr/>
        <p:txBody>
          <a:bodyPr anchor="t"/>
          <a:lstStyle/>
          <a:p>
            <a:pPr algn="ctr"/>
            <a:r>
              <a:rPr lang="en-CA" dirty="0">
                <a:solidFill>
                  <a:srgbClr val="000000"/>
                </a:solidFill>
                <a:sym typeface="Arial"/>
              </a:rPr>
              <a:t>“Moving forward, how can our maintenance systems be more responsive?”</a:t>
            </a:r>
            <a:endParaRPr lang="en-CA" dirty="0"/>
          </a:p>
        </p:txBody>
      </p:sp>
      <p:sp>
        <p:nvSpPr>
          <p:cNvPr id="33" name="Content Placeholder 32">
            <a:extLst>
              <a:ext uri="{FF2B5EF4-FFF2-40B4-BE49-F238E27FC236}">
                <a16:creationId xmlns:a16="http://schemas.microsoft.com/office/drawing/2014/main" id="{A1875496-8D10-473E-BEB7-B561C44E5C05}"/>
              </a:ext>
            </a:extLst>
          </p:cNvPr>
          <p:cNvSpPr>
            <a:spLocks noGrp="1"/>
          </p:cNvSpPr>
          <p:nvPr>
            <p:ph sz="quarter" idx="17"/>
          </p:nvPr>
        </p:nvSpPr>
        <p:spPr/>
        <p:txBody>
          <a:bodyPr anchor="t"/>
          <a:lstStyle/>
          <a:p>
            <a:pPr algn="ctr"/>
            <a:r>
              <a:rPr lang="en-CA" dirty="0"/>
              <a:t>“</a:t>
            </a:r>
            <a:r>
              <a:rPr lang="en-CA" dirty="0">
                <a:solidFill>
                  <a:srgbClr val="000000"/>
                </a:solidFill>
                <a:sym typeface="Arial"/>
              </a:rPr>
              <a:t>How can we improve attendance?”</a:t>
            </a:r>
            <a:endParaRPr lang="en-CA" dirty="0"/>
          </a:p>
        </p:txBody>
      </p:sp>
      <p:sp>
        <p:nvSpPr>
          <p:cNvPr id="35" name="Content Placeholder 34">
            <a:extLst>
              <a:ext uri="{FF2B5EF4-FFF2-40B4-BE49-F238E27FC236}">
                <a16:creationId xmlns:a16="http://schemas.microsoft.com/office/drawing/2014/main" id="{AB27132D-9D5F-4EF2-AC64-B5DAFEF1A7DA}"/>
              </a:ext>
            </a:extLst>
          </p:cNvPr>
          <p:cNvSpPr>
            <a:spLocks noGrp="1"/>
          </p:cNvSpPr>
          <p:nvPr>
            <p:ph sz="quarter" idx="19"/>
          </p:nvPr>
        </p:nvSpPr>
        <p:spPr/>
        <p:txBody>
          <a:bodyPr anchor="t"/>
          <a:lstStyle/>
          <a:p>
            <a:pPr algn="ctr"/>
            <a:r>
              <a:rPr lang="en-CA" dirty="0">
                <a:solidFill>
                  <a:srgbClr val="000000"/>
                </a:solidFill>
                <a:sym typeface="Arial"/>
              </a:rPr>
              <a:t>“How can we be </a:t>
            </a:r>
            <a:br>
              <a:rPr lang="en-CA" dirty="0">
                <a:solidFill>
                  <a:srgbClr val="000000"/>
                </a:solidFill>
                <a:sym typeface="Arial"/>
              </a:rPr>
            </a:br>
            <a:r>
              <a:rPr lang="en-CA" dirty="0">
                <a:solidFill>
                  <a:srgbClr val="000000"/>
                </a:solidFill>
                <a:sym typeface="Arial"/>
              </a:rPr>
              <a:t>best prepared for emergencies?”</a:t>
            </a:r>
            <a:endParaRPr lang="en-CA" dirty="0"/>
          </a:p>
        </p:txBody>
      </p:sp>
      <p:sp>
        <p:nvSpPr>
          <p:cNvPr id="36" name="Content Placeholder 35">
            <a:extLst>
              <a:ext uri="{FF2B5EF4-FFF2-40B4-BE49-F238E27FC236}">
                <a16:creationId xmlns:a16="http://schemas.microsoft.com/office/drawing/2014/main" id="{28EE60FD-6336-401E-804E-2E9370D3FEEE}"/>
              </a:ext>
            </a:extLst>
          </p:cNvPr>
          <p:cNvSpPr>
            <a:spLocks noGrp="1"/>
          </p:cNvSpPr>
          <p:nvPr>
            <p:ph sz="quarter" idx="20"/>
          </p:nvPr>
        </p:nvSpPr>
        <p:spPr/>
        <p:txBody>
          <a:bodyPr/>
          <a:lstStyle/>
          <a:p>
            <a:r>
              <a:rPr lang="en-US" dirty="0">
                <a:solidFill>
                  <a:srgbClr val="254061"/>
                </a:solidFill>
                <a:ea typeface="Arial"/>
                <a:cs typeface="Arial"/>
                <a:sym typeface="Arial"/>
              </a:rPr>
              <a:t>Systemic ongoing monitoring issues:</a:t>
            </a:r>
            <a:endParaRPr lang="en-US" dirty="0"/>
          </a:p>
        </p:txBody>
      </p:sp>
      <p:sp>
        <p:nvSpPr>
          <p:cNvPr id="38" name="Content Placeholder 37">
            <a:extLst>
              <a:ext uri="{FF2B5EF4-FFF2-40B4-BE49-F238E27FC236}">
                <a16:creationId xmlns:a16="http://schemas.microsoft.com/office/drawing/2014/main" id="{83858191-66FA-432F-AC0B-605F73760842}"/>
              </a:ext>
            </a:extLst>
          </p:cNvPr>
          <p:cNvSpPr>
            <a:spLocks noGrp="1"/>
          </p:cNvSpPr>
          <p:nvPr>
            <p:ph sz="quarter" idx="22"/>
          </p:nvPr>
        </p:nvSpPr>
        <p:spPr/>
        <p:txBody>
          <a:bodyPr anchor="ctr"/>
          <a:lstStyle/>
          <a:p>
            <a:pPr algn="ctr"/>
            <a:r>
              <a:rPr lang="en-CA" dirty="0"/>
              <a:t>“Seventy-five percent</a:t>
            </a:r>
            <a:r>
              <a:rPr lang="en-CA" dirty="0">
                <a:solidFill>
                  <a:srgbClr val="000000"/>
                </a:solidFill>
                <a:sym typeface="Arial"/>
              </a:rPr>
              <a:t> of the classrooms </a:t>
            </a:r>
            <a:br>
              <a:rPr lang="en-CA" dirty="0">
                <a:solidFill>
                  <a:srgbClr val="000000"/>
                </a:solidFill>
                <a:sym typeface="Arial"/>
              </a:rPr>
            </a:br>
            <a:r>
              <a:rPr lang="en-CA" dirty="0">
                <a:solidFill>
                  <a:srgbClr val="000000"/>
                </a:solidFill>
                <a:sym typeface="Arial"/>
              </a:rPr>
              <a:t>need to be painted.”</a:t>
            </a:r>
            <a:endParaRPr lang="en-CA" dirty="0"/>
          </a:p>
        </p:txBody>
      </p:sp>
      <p:sp>
        <p:nvSpPr>
          <p:cNvPr id="37" name="Content Placeholder 36">
            <a:extLst>
              <a:ext uri="{FF2B5EF4-FFF2-40B4-BE49-F238E27FC236}">
                <a16:creationId xmlns:a16="http://schemas.microsoft.com/office/drawing/2014/main" id="{4B66AD3E-0CD9-44A7-916B-218972DCF035}"/>
              </a:ext>
            </a:extLst>
          </p:cNvPr>
          <p:cNvSpPr>
            <a:spLocks noGrp="1"/>
          </p:cNvSpPr>
          <p:nvPr>
            <p:ph sz="quarter" idx="21"/>
          </p:nvPr>
        </p:nvSpPr>
        <p:spPr/>
        <p:txBody>
          <a:bodyPr anchor="t"/>
          <a:lstStyle/>
          <a:p>
            <a:pPr algn="ctr"/>
            <a:r>
              <a:rPr lang="en-CA" dirty="0">
                <a:solidFill>
                  <a:srgbClr val="000000"/>
                </a:solidFill>
                <a:sym typeface="Arial"/>
              </a:rPr>
              <a:t>“Average daily attendance is consistently below 85%.”</a:t>
            </a:r>
            <a:endParaRPr lang="en-CA" dirty="0"/>
          </a:p>
        </p:txBody>
      </p:sp>
      <p:sp>
        <p:nvSpPr>
          <p:cNvPr id="39" name="Content Placeholder 38">
            <a:extLst>
              <a:ext uri="{FF2B5EF4-FFF2-40B4-BE49-F238E27FC236}">
                <a16:creationId xmlns:a16="http://schemas.microsoft.com/office/drawing/2014/main" id="{A012816E-E08D-4AF2-9A17-0E7336574443}"/>
              </a:ext>
            </a:extLst>
          </p:cNvPr>
          <p:cNvSpPr>
            <a:spLocks noGrp="1"/>
          </p:cNvSpPr>
          <p:nvPr>
            <p:ph sz="quarter" idx="23"/>
          </p:nvPr>
        </p:nvSpPr>
        <p:spPr/>
        <p:txBody>
          <a:bodyPr anchor="t"/>
          <a:lstStyle/>
          <a:p>
            <a:pPr algn="ctr"/>
            <a:r>
              <a:rPr lang="en-CA" dirty="0">
                <a:solidFill>
                  <a:srgbClr val="000000"/>
                </a:solidFill>
                <a:sym typeface="Arial"/>
              </a:rPr>
              <a:t>“Off-site evacuation location </a:t>
            </a:r>
            <a:br>
              <a:rPr lang="en-CA" dirty="0">
                <a:solidFill>
                  <a:srgbClr val="000000"/>
                </a:solidFill>
                <a:sym typeface="Arial"/>
              </a:rPr>
            </a:br>
            <a:r>
              <a:rPr lang="en-CA" dirty="0">
                <a:solidFill>
                  <a:srgbClr val="000000"/>
                </a:solidFill>
                <a:sym typeface="Arial"/>
              </a:rPr>
              <a:t>is no longer available.”</a:t>
            </a:r>
            <a:endParaRPr lang="en-CA" dirty="0"/>
          </a:p>
        </p:txBody>
      </p:sp>
      <p:sp>
        <p:nvSpPr>
          <p:cNvPr id="40" name="Content Placeholder 39">
            <a:extLst>
              <a:ext uri="{FF2B5EF4-FFF2-40B4-BE49-F238E27FC236}">
                <a16:creationId xmlns:a16="http://schemas.microsoft.com/office/drawing/2014/main" id="{26893004-7A34-45F1-B7F2-A15D4A263940}"/>
              </a:ext>
            </a:extLst>
          </p:cNvPr>
          <p:cNvSpPr>
            <a:spLocks noGrp="1"/>
          </p:cNvSpPr>
          <p:nvPr>
            <p:ph sz="quarter" idx="24"/>
          </p:nvPr>
        </p:nvSpPr>
        <p:spPr>
          <a:solidFill>
            <a:srgbClr val="D6E7F0"/>
          </a:solidFill>
        </p:spPr>
        <p:txBody>
          <a:bodyPr anchor="ctr"/>
          <a:lstStyle/>
          <a:p>
            <a:r>
              <a:rPr lang="en-US" dirty="0">
                <a:solidFill>
                  <a:srgbClr val="254061"/>
                </a:solidFill>
                <a:ea typeface="Arial"/>
                <a:cs typeface="Arial"/>
                <a:sym typeface="Arial"/>
              </a:rPr>
              <a:t>Not systemic:</a:t>
            </a:r>
            <a:endParaRPr lang="en-US" dirty="0"/>
          </a:p>
        </p:txBody>
      </p:sp>
      <p:sp>
        <p:nvSpPr>
          <p:cNvPr id="42" name="Content Placeholder 41">
            <a:extLst>
              <a:ext uri="{FF2B5EF4-FFF2-40B4-BE49-F238E27FC236}">
                <a16:creationId xmlns:a16="http://schemas.microsoft.com/office/drawing/2014/main" id="{DA69C51A-7FC0-4B2C-A3FB-5F0991C41430}"/>
              </a:ext>
            </a:extLst>
          </p:cNvPr>
          <p:cNvSpPr>
            <a:spLocks noGrp="1"/>
          </p:cNvSpPr>
          <p:nvPr>
            <p:ph sz="quarter" idx="26"/>
          </p:nvPr>
        </p:nvSpPr>
        <p:spPr/>
        <p:txBody>
          <a:bodyPr anchor="ctr"/>
          <a:lstStyle/>
          <a:p>
            <a:pPr algn="ctr"/>
            <a:r>
              <a:rPr lang="en-CA" dirty="0"/>
              <a:t>“</a:t>
            </a:r>
            <a:r>
              <a:rPr lang="en-CA" dirty="0">
                <a:solidFill>
                  <a:srgbClr val="000000"/>
                </a:solidFill>
                <a:sym typeface="Arial"/>
              </a:rPr>
              <a:t>Leaky faucet in</a:t>
            </a:r>
            <a:br>
              <a:rPr lang="en-CA" dirty="0">
                <a:solidFill>
                  <a:srgbClr val="000000"/>
                </a:solidFill>
                <a:sym typeface="Arial"/>
              </a:rPr>
            </a:br>
            <a:r>
              <a:rPr lang="en-CA" dirty="0">
                <a:solidFill>
                  <a:srgbClr val="000000"/>
                </a:solidFill>
                <a:sym typeface="Arial"/>
              </a:rPr>
              <a:t>the green room.”</a:t>
            </a:r>
            <a:endParaRPr lang="en-CA" dirty="0"/>
          </a:p>
        </p:txBody>
      </p:sp>
      <p:sp>
        <p:nvSpPr>
          <p:cNvPr id="41" name="Content Placeholder 40">
            <a:extLst>
              <a:ext uri="{FF2B5EF4-FFF2-40B4-BE49-F238E27FC236}">
                <a16:creationId xmlns:a16="http://schemas.microsoft.com/office/drawing/2014/main" id="{823DBA15-2982-4141-9C95-686469E2A00E}"/>
              </a:ext>
            </a:extLst>
          </p:cNvPr>
          <p:cNvSpPr>
            <a:spLocks noGrp="1"/>
          </p:cNvSpPr>
          <p:nvPr>
            <p:ph sz="quarter" idx="25"/>
          </p:nvPr>
        </p:nvSpPr>
        <p:spPr/>
        <p:txBody>
          <a:bodyPr anchor="t"/>
          <a:lstStyle/>
          <a:p>
            <a:pPr algn="ctr"/>
            <a:r>
              <a:rPr lang="en-CA" dirty="0">
                <a:solidFill>
                  <a:srgbClr val="000000"/>
                </a:solidFill>
                <a:sym typeface="Arial"/>
              </a:rPr>
              <a:t>“Attendance in one classroom is below 85%.”</a:t>
            </a:r>
            <a:endParaRPr lang="en-CA" dirty="0"/>
          </a:p>
        </p:txBody>
      </p:sp>
      <p:sp>
        <p:nvSpPr>
          <p:cNvPr id="43" name="Content Placeholder 42">
            <a:extLst>
              <a:ext uri="{FF2B5EF4-FFF2-40B4-BE49-F238E27FC236}">
                <a16:creationId xmlns:a16="http://schemas.microsoft.com/office/drawing/2014/main" id="{AA2C2F4C-9F70-4315-AACB-833A13548930}"/>
              </a:ext>
            </a:extLst>
          </p:cNvPr>
          <p:cNvSpPr>
            <a:spLocks noGrp="1"/>
          </p:cNvSpPr>
          <p:nvPr>
            <p:ph sz="quarter" idx="27"/>
          </p:nvPr>
        </p:nvSpPr>
        <p:spPr/>
        <p:txBody>
          <a:bodyPr anchor="t"/>
          <a:lstStyle/>
          <a:p>
            <a:pPr algn="ctr"/>
            <a:r>
              <a:rPr lang="en-CA" dirty="0">
                <a:solidFill>
                  <a:srgbClr val="000000"/>
                </a:solidFill>
                <a:sym typeface="Arial"/>
              </a:rPr>
              <a:t>“No bandages in </a:t>
            </a:r>
            <a:br>
              <a:rPr lang="en-CA" dirty="0">
                <a:solidFill>
                  <a:srgbClr val="000000"/>
                </a:solidFill>
                <a:sym typeface="Arial"/>
              </a:rPr>
            </a:br>
            <a:r>
              <a:rPr lang="en-CA" dirty="0">
                <a:solidFill>
                  <a:srgbClr val="000000"/>
                </a:solidFill>
                <a:sym typeface="Arial"/>
              </a:rPr>
              <a:t>Center 3's first aid kits.” </a:t>
            </a:r>
            <a:endParaRPr lang="en-CA" dirty="0"/>
          </a:p>
        </p:txBody>
      </p:sp>
    </p:spTree>
    <p:custDataLst>
      <p:tags r:id="rId1"/>
    </p:custDataLst>
    <p:extLst>
      <p:ext uri="{BB962C8B-B14F-4D97-AF65-F5344CB8AC3E}">
        <p14:creationId xmlns:p14="http://schemas.microsoft.com/office/powerpoint/2010/main" val="728232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4"/>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600"/>
              <a:buFont typeface="Arial"/>
              <a:buNone/>
            </a:pPr>
            <a:r>
              <a:rPr lang="en-US" dirty="0"/>
              <a:t>Prioritizing the Topics</a:t>
            </a:r>
            <a:endParaRPr dirty="0"/>
          </a:p>
        </p:txBody>
      </p:sp>
      <p:pic>
        <p:nvPicPr>
          <p:cNvPr id="6" name="Picture Placeholder 5" descr="Pre Icon ">
            <a:extLst>
              <a:ext uri="{FF2B5EF4-FFF2-40B4-BE49-F238E27FC236}">
                <a16:creationId xmlns:a16="http://schemas.microsoft.com/office/drawing/2014/main" id="{E303767F-FC6D-41A0-8394-419B0E22C2F1}"/>
              </a:ext>
            </a:extLst>
          </p:cNvPr>
          <p:cNvPicPr>
            <a:picLocks noGrp="1" noChangeAspect="1"/>
          </p:cNvPicPr>
          <p:nvPr>
            <p:ph type="pic" sz="quarter" idx="14"/>
          </p:nvPr>
        </p:nvPicPr>
        <p:blipFill>
          <a:blip r:embed="rId4"/>
          <a:stretch>
            <a:fillRect/>
          </a:stretch>
        </p:blipFill>
        <p:spPr>
          <a:xfrm>
            <a:off x="-16875" y="1381623"/>
            <a:ext cx="1621131" cy="1880272"/>
          </a:xfrm>
        </p:spPr>
      </p:pic>
      <p:sp>
        <p:nvSpPr>
          <p:cNvPr id="2" name="Text Placeholder 1">
            <a:extLst>
              <a:ext uri="{FF2B5EF4-FFF2-40B4-BE49-F238E27FC236}">
                <a16:creationId xmlns:a16="http://schemas.microsoft.com/office/drawing/2014/main" id="{6D0A2FDD-7943-4088-9972-5D40339CB880}"/>
              </a:ext>
            </a:extLst>
          </p:cNvPr>
          <p:cNvSpPr>
            <a:spLocks noGrp="1"/>
          </p:cNvSpPr>
          <p:nvPr>
            <p:ph type="body" sz="quarter" idx="12"/>
          </p:nvPr>
        </p:nvSpPr>
        <p:spPr>
          <a:xfrm>
            <a:off x="1571247" y="1306243"/>
            <a:ext cx="7572750" cy="5277117"/>
          </a:xfrm>
        </p:spPr>
        <p:txBody>
          <a:bodyPr/>
          <a:lstStyle/>
          <a:p>
            <a:pPr lvl="0">
              <a:spcBef>
                <a:spcPts val="0"/>
              </a:spcBef>
              <a:buClr>
                <a:srgbClr val="306786"/>
              </a:buClr>
              <a:buSzPts val="2400"/>
            </a:pPr>
            <a:r>
              <a:rPr lang="en-CA" sz="2400" dirty="0">
                <a:solidFill>
                  <a:schemeClr val="accent2">
                    <a:lumMod val="50000"/>
                  </a:schemeClr>
                </a:solidFill>
                <a:sym typeface="Arial"/>
              </a:rPr>
              <a:t>Does it relate to a bigger theme?</a:t>
            </a:r>
            <a:endParaRPr lang="en-CA" sz="2400" dirty="0">
              <a:solidFill>
                <a:schemeClr val="accent2">
                  <a:lumMod val="50000"/>
                </a:schemeClr>
              </a:solidFill>
            </a:endParaRPr>
          </a:p>
          <a:p>
            <a:pPr lvl="0">
              <a:spcBef>
                <a:spcPts val="480"/>
              </a:spcBef>
              <a:buClr>
                <a:srgbClr val="306786"/>
              </a:buClr>
              <a:buSzPts val="2400"/>
            </a:pPr>
            <a:r>
              <a:rPr lang="en-CA" sz="2400" dirty="0">
                <a:solidFill>
                  <a:schemeClr val="accent2">
                    <a:lumMod val="50000"/>
                  </a:schemeClr>
                </a:solidFill>
                <a:sym typeface="Arial"/>
              </a:rPr>
              <a:t>Is it systemic? </a:t>
            </a:r>
            <a:endParaRPr lang="en-CA" sz="2400" dirty="0">
              <a:solidFill>
                <a:schemeClr val="accent2">
                  <a:lumMod val="50000"/>
                </a:schemeClr>
              </a:solidFill>
            </a:endParaRPr>
          </a:p>
          <a:p>
            <a:pPr lvl="0">
              <a:spcBef>
                <a:spcPts val="480"/>
              </a:spcBef>
              <a:buClr>
                <a:srgbClr val="306786"/>
              </a:buClr>
              <a:buSzPts val="2400"/>
            </a:pPr>
            <a:r>
              <a:rPr lang="en-CA" sz="2400" dirty="0">
                <a:solidFill>
                  <a:schemeClr val="accent2">
                    <a:lumMod val="50000"/>
                  </a:schemeClr>
                </a:solidFill>
                <a:sym typeface="Arial"/>
              </a:rPr>
              <a:t>Is it an urgent issue that wasn't resolved through ongoing monitoring?</a:t>
            </a:r>
            <a:endParaRPr lang="en-CA" sz="2400" dirty="0">
              <a:solidFill>
                <a:schemeClr val="accent2">
                  <a:lumMod val="50000"/>
                </a:schemeClr>
              </a:solidFill>
            </a:endParaRPr>
          </a:p>
          <a:p>
            <a:pPr lvl="0">
              <a:spcBef>
                <a:spcPts val="480"/>
              </a:spcBef>
              <a:buClr>
                <a:srgbClr val="306786"/>
              </a:buClr>
              <a:buSzPts val="2400"/>
            </a:pPr>
            <a:r>
              <a:rPr lang="en-CA" sz="2400" dirty="0">
                <a:solidFill>
                  <a:schemeClr val="accent3">
                    <a:lumMod val="50000"/>
                  </a:schemeClr>
                </a:solidFill>
                <a:sym typeface="Arial"/>
              </a:rPr>
              <a:t>Does it relate to our program goals?</a:t>
            </a:r>
            <a:endParaRPr lang="en-CA" sz="2400" dirty="0">
              <a:solidFill>
                <a:schemeClr val="accent3">
                  <a:lumMod val="50000"/>
                </a:schemeClr>
              </a:solidFill>
            </a:endParaRPr>
          </a:p>
          <a:p>
            <a:pPr lvl="0">
              <a:spcBef>
                <a:spcPts val="480"/>
              </a:spcBef>
              <a:buClr>
                <a:srgbClr val="306786"/>
              </a:buClr>
              <a:buSzPts val="2400"/>
            </a:pPr>
            <a:r>
              <a:rPr lang="en-CA" sz="2400" dirty="0">
                <a:solidFill>
                  <a:schemeClr val="accent3">
                    <a:lumMod val="50000"/>
                  </a:schemeClr>
                </a:solidFill>
                <a:sym typeface="Arial"/>
              </a:rPr>
              <a:t>Would it benefit from a fresh perspective? </a:t>
            </a:r>
            <a:endParaRPr lang="en-CA" sz="2400" dirty="0">
              <a:solidFill>
                <a:schemeClr val="accent3">
                  <a:lumMod val="50000"/>
                </a:schemeClr>
              </a:solidFill>
            </a:endParaRPr>
          </a:p>
          <a:p>
            <a:pPr lvl="0">
              <a:spcBef>
                <a:spcPts val="480"/>
              </a:spcBef>
              <a:buClr>
                <a:srgbClr val="306786"/>
              </a:buClr>
              <a:buSzPts val="2400"/>
            </a:pPr>
            <a:r>
              <a:rPr lang="en-CA" sz="2400" dirty="0">
                <a:solidFill>
                  <a:schemeClr val="accent3">
                    <a:lumMod val="50000"/>
                  </a:schemeClr>
                </a:solidFill>
                <a:sym typeface="Arial"/>
              </a:rPr>
              <a:t>Does it affect our ability to do everything we </a:t>
            </a:r>
            <a:br>
              <a:rPr lang="en-CA" sz="2400" dirty="0">
                <a:solidFill>
                  <a:schemeClr val="accent3">
                    <a:lumMod val="50000"/>
                  </a:schemeClr>
                </a:solidFill>
                <a:sym typeface="Arial"/>
              </a:rPr>
            </a:br>
            <a:r>
              <a:rPr lang="en-CA" sz="2400" dirty="0">
                <a:solidFill>
                  <a:schemeClr val="accent3">
                    <a:lumMod val="50000"/>
                  </a:schemeClr>
                </a:solidFill>
                <a:sym typeface="Arial"/>
              </a:rPr>
              <a:t>can to ensure the best outcomes for our families </a:t>
            </a:r>
            <a:br>
              <a:rPr lang="en-CA" sz="2400" dirty="0">
                <a:solidFill>
                  <a:schemeClr val="accent3">
                    <a:lumMod val="50000"/>
                  </a:schemeClr>
                </a:solidFill>
                <a:sym typeface="Arial"/>
              </a:rPr>
            </a:br>
            <a:r>
              <a:rPr lang="en-CA" sz="2400" dirty="0">
                <a:solidFill>
                  <a:schemeClr val="accent3">
                    <a:lumMod val="50000"/>
                  </a:schemeClr>
                </a:solidFill>
                <a:sym typeface="Arial"/>
              </a:rPr>
              <a:t>and children? </a:t>
            </a:r>
            <a:endParaRPr lang="en-CA" sz="2400" dirty="0">
              <a:solidFill>
                <a:schemeClr val="accent3">
                  <a:lumMod val="50000"/>
                </a:schemeClr>
              </a:solidFill>
            </a:endParaRPr>
          </a:p>
          <a:p>
            <a:pPr lvl="0">
              <a:spcBef>
                <a:spcPts val="480"/>
              </a:spcBef>
              <a:buClr>
                <a:srgbClr val="306786"/>
              </a:buClr>
              <a:buSzPts val="2400"/>
            </a:pPr>
            <a:r>
              <a:rPr lang="en-CA" sz="2400" dirty="0">
                <a:solidFill>
                  <a:schemeClr val="accent6">
                    <a:lumMod val="50000"/>
                  </a:schemeClr>
                </a:solidFill>
                <a:sym typeface="Arial"/>
              </a:rPr>
              <a:t>Does it represent a strength that could be applied </a:t>
            </a:r>
            <a:br>
              <a:rPr lang="en-CA" sz="2400" dirty="0">
                <a:solidFill>
                  <a:schemeClr val="accent6">
                    <a:lumMod val="50000"/>
                  </a:schemeClr>
                </a:solidFill>
                <a:sym typeface="Arial"/>
              </a:rPr>
            </a:br>
            <a:r>
              <a:rPr lang="en-CA" sz="2400" dirty="0">
                <a:solidFill>
                  <a:schemeClr val="accent6">
                    <a:lumMod val="50000"/>
                  </a:schemeClr>
                </a:solidFill>
                <a:sym typeface="Arial"/>
              </a:rPr>
              <a:t>in other areas?</a:t>
            </a:r>
            <a:endParaRPr lang="en-CA" sz="2400" dirty="0">
              <a:solidFill>
                <a:schemeClr val="accent6">
                  <a:lumMod val="50000"/>
                </a:schemeClr>
              </a:solidFill>
            </a:endParaRPr>
          </a:p>
          <a:p>
            <a:pPr lvl="0">
              <a:spcBef>
                <a:spcPts val="480"/>
              </a:spcBef>
              <a:buClr>
                <a:srgbClr val="306786"/>
              </a:buClr>
              <a:buSzPts val="2400"/>
            </a:pPr>
            <a:r>
              <a:rPr lang="en-CA" sz="2400" dirty="0">
                <a:solidFill>
                  <a:schemeClr val="accent6">
                    <a:lumMod val="50000"/>
                  </a:schemeClr>
                </a:solidFill>
                <a:sym typeface="Arial"/>
              </a:rPr>
              <a:t>Does it concern health, safety, or school readiness?</a:t>
            </a:r>
            <a:endParaRPr lang="en-US" sz="2400" dirty="0"/>
          </a:p>
        </p:txBody>
      </p:sp>
      <p:sp>
        <p:nvSpPr>
          <p:cNvPr id="12" name="Slide Number Placeholder 11">
            <a:extLst>
              <a:ext uri="{FF2B5EF4-FFF2-40B4-BE49-F238E27FC236}">
                <a16:creationId xmlns:a16="http://schemas.microsoft.com/office/drawing/2014/main" id="{0AE640BC-9DDF-4116-AD5C-7FE924656FA7}"/>
              </a:ext>
            </a:extLst>
          </p:cNvPr>
          <p:cNvSpPr>
            <a:spLocks noGrp="1"/>
          </p:cNvSpPr>
          <p:nvPr>
            <p:ph type="sldNum" sz="quarter" idx="4"/>
          </p:nvPr>
        </p:nvSpPr>
        <p:spPr/>
        <p:txBody>
          <a:bodyPr/>
          <a:lstStyle/>
          <a:p>
            <a:fld id="{E0CD77C5-7DB1-45F6-AE6F-84521133DC90}" type="slidenum">
              <a:rPr lang="en-US" smtClean="0"/>
              <a:t>28</a:t>
            </a:fld>
            <a:endParaRPr lang="en-US" dirty="0"/>
          </a:p>
        </p:txBody>
      </p:sp>
    </p:spTree>
    <p:custDataLst>
      <p:tags r:id="rId1"/>
    </p:custDataLst>
    <p:extLst>
      <p:ext uri="{BB962C8B-B14F-4D97-AF65-F5344CB8AC3E}">
        <p14:creationId xmlns:p14="http://schemas.microsoft.com/office/powerpoint/2010/main" val="12567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85"/>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200"/>
              <a:buFont typeface="Arial"/>
              <a:buNone/>
            </a:pPr>
            <a:r>
              <a:rPr lang="en-US" sz="3200" dirty="0">
                <a:latin typeface="Arial"/>
                <a:ea typeface="Arial"/>
                <a:cs typeface="Arial"/>
                <a:sym typeface="Arial"/>
              </a:rPr>
              <a:t>Determining Topics</a:t>
            </a:r>
            <a:endParaRPr sz="3200" dirty="0">
              <a:latin typeface="Arial"/>
              <a:ea typeface="Arial"/>
              <a:cs typeface="Arial"/>
              <a:sym typeface="Arial"/>
            </a:endParaRPr>
          </a:p>
        </p:txBody>
      </p:sp>
      <p:sp>
        <p:nvSpPr>
          <p:cNvPr id="2" name="Content Placeholder 1">
            <a:extLst>
              <a:ext uri="{FF2B5EF4-FFF2-40B4-BE49-F238E27FC236}">
                <a16:creationId xmlns:a16="http://schemas.microsoft.com/office/drawing/2014/main" id="{AC44AD01-B046-4069-BE03-57082616C1C7}"/>
              </a:ext>
            </a:extLst>
          </p:cNvPr>
          <p:cNvSpPr>
            <a:spLocks noGrp="1"/>
          </p:cNvSpPr>
          <p:nvPr>
            <p:ph sz="quarter" idx="14"/>
          </p:nvPr>
        </p:nvSpPr>
        <p:spPr>
          <a:xfrm>
            <a:off x="626628" y="1205005"/>
            <a:ext cx="8517371" cy="5115413"/>
          </a:xfrm>
        </p:spPr>
        <p:txBody>
          <a:bodyPr/>
          <a:lstStyle/>
          <a:p>
            <a:pPr marL="457200" lvl="0" indent="-457200">
              <a:spcBef>
                <a:spcPts val="0"/>
              </a:spcBef>
              <a:buClr>
                <a:srgbClr val="C00000"/>
              </a:buClr>
              <a:buSzPts val="2500"/>
              <a:buFont typeface="Arial"/>
              <a:buAutoNum type="arabicPeriod"/>
            </a:pPr>
            <a:r>
              <a:rPr lang="en-CA" sz="2500" dirty="0">
                <a:solidFill>
                  <a:schemeClr val="accent1">
                    <a:lumMod val="50000"/>
                  </a:schemeClr>
                </a:solidFill>
                <a:sym typeface="Arial"/>
              </a:rPr>
              <a:t>Classroom Assessment Scoring System (CLASS</a:t>
            </a:r>
            <a:r>
              <a:rPr lang="en-CA" sz="2500" baseline="30000" dirty="0">
                <a:solidFill>
                  <a:schemeClr val="accent1">
                    <a:lumMod val="50000"/>
                  </a:schemeClr>
                </a:solidFill>
                <a:sym typeface="Arial"/>
              </a:rPr>
              <a:t>®</a:t>
            </a:r>
            <a:r>
              <a:rPr lang="en-CA" sz="2500" dirty="0">
                <a:solidFill>
                  <a:schemeClr val="accent1">
                    <a:lumMod val="50000"/>
                  </a:schemeClr>
                </a:solidFill>
                <a:sym typeface="Arial"/>
              </a:rPr>
              <a:t>) scores are lower than they have been in the last two years.</a:t>
            </a:r>
            <a:endParaRPr lang="en-CA" sz="2500" dirty="0">
              <a:solidFill>
                <a:schemeClr val="accent1">
                  <a:lumMod val="50000"/>
                </a:schemeClr>
              </a:solidFill>
            </a:endParaRPr>
          </a:p>
          <a:p>
            <a:pPr marL="457200" lvl="0" indent="-457200">
              <a:spcBef>
                <a:spcPts val="600"/>
              </a:spcBef>
              <a:buClr>
                <a:srgbClr val="C00000"/>
              </a:buClr>
              <a:buSzPts val="2500"/>
              <a:buFont typeface="Arial"/>
              <a:buAutoNum type="arabicPeriod"/>
            </a:pPr>
            <a:r>
              <a:rPr lang="en-CA" sz="2500" dirty="0">
                <a:solidFill>
                  <a:schemeClr val="accent1">
                    <a:lumMod val="50000"/>
                  </a:schemeClr>
                </a:solidFill>
                <a:sym typeface="Arial"/>
              </a:rPr>
              <a:t>A classroom did not get their developmental </a:t>
            </a:r>
            <a:br>
              <a:rPr lang="en-CA" sz="2500" dirty="0">
                <a:solidFill>
                  <a:schemeClr val="accent1">
                    <a:lumMod val="50000"/>
                  </a:schemeClr>
                </a:solidFill>
                <a:sym typeface="Arial"/>
              </a:rPr>
            </a:br>
            <a:r>
              <a:rPr lang="en-CA" sz="2500" dirty="0">
                <a:solidFill>
                  <a:schemeClr val="accent1">
                    <a:lumMod val="50000"/>
                  </a:schemeClr>
                </a:solidFill>
                <a:sym typeface="Arial"/>
              </a:rPr>
              <a:t>screenings done within the required 45 days.</a:t>
            </a:r>
            <a:endParaRPr lang="en-CA" sz="2500" dirty="0">
              <a:solidFill>
                <a:schemeClr val="accent1">
                  <a:lumMod val="50000"/>
                </a:schemeClr>
              </a:solidFill>
            </a:endParaRPr>
          </a:p>
          <a:p>
            <a:pPr marL="457200" lvl="0" indent="-457200">
              <a:spcBef>
                <a:spcPts val="600"/>
              </a:spcBef>
              <a:buClr>
                <a:srgbClr val="C00000"/>
              </a:buClr>
              <a:buSzPts val="2500"/>
              <a:buFont typeface="Arial"/>
              <a:buAutoNum type="arabicPeriod"/>
            </a:pPr>
            <a:r>
              <a:rPr lang="en-CA" sz="2500" dirty="0">
                <a:solidFill>
                  <a:schemeClr val="accent1">
                    <a:lumMod val="50000"/>
                  </a:schemeClr>
                </a:solidFill>
                <a:sym typeface="Arial"/>
              </a:rPr>
              <a:t>A parent-child literacy series at one site had </a:t>
            </a:r>
            <a:br>
              <a:rPr lang="en-CA" sz="2500" dirty="0">
                <a:solidFill>
                  <a:schemeClr val="accent1">
                    <a:lumMod val="50000"/>
                  </a:schemeClr>
                </a:solidFill>
                <a:sym typeface="Arial"/>
              </a:rPr>
            </a:br>
            <a:r>
              <a:rPr lang="en-CA" sz="2500" dirty="0">
                <a:solidFill>
                  <a:schemeClr val="accent1">
                    <a:lumMod val="50000"/>
                  </a:schemeClr>
                </a:solidFill>
                <a:sym typeface="Arial"/>
              </a:rPr>
              <a:t>consistently high attendance and positive evaluations.</a:t>
            </a:r>
            <a:endParaRPr lang="en-CA" sz="2500" dirty="0">
              <a:solidFill>
                <a:schemeClr val="accent1">
                  <a:lumMod val="50000"/>
                </a:schemeClr>
              </a:solidFill>
            </a:endParaRPr>
          </a:p>
          <a:p>
            <a:pPr marL="457200" lvl="0" indent="-457200">
              <a:spcBef>
                <a:spcPts val="600"/>
              </a:spcBef>
              <a:buClr>
                <a:srgbClr val="C00000"/>
              </a:buClr>
              <a:buSzPts val="2500"/>
              <a:buFont typeface="Arial"/>
              <a:buAutoNum type="arabicPeriod"/>
            </a:pPr>
            <a:r>
              <a:rPr lang="en-CA" sz="2500" dirty="0">
                <a:solidFill>
                  <a:schemeClr val="accent1">
                    <a:lumMod val="50000"/>
                  </a:schemeClr>
                </a:solidFill>
                <a:sym typeface="Arial"/>
              </a:rPr>
              <a:t>A classroom checklist indicated a shortage of </a:t>
            </a:r>
            <a:br>
              <a:rPr lang="en-CA" sz="2500" dirty="0">
                <a:solidFill>
                  <a:schemeClr val="accent1">
                    <a:lumMod val="50000"/>
                  </a:schemeClr>
                </a:solidFill>
                <a:sym typeface="Arial"/>
              </a:rPr>
            </a:br>
            <a:r>
              <a:rPr lang="en-CA" sz="2500" dirty="0">
                <a:solidFill>
                  <a:schemeClr val="accent1">
                    <a:lumMod val="50000"/>
                  </a:schemeClr>
                </a:solidFill>
                <a:sym typeface="Arial"/>
              </a:rPr>
              <a:t>outlet covers in one of the classrooms.</a:t>
            </a:r>
            <a:endParaRPr lang="en-CA" sz="2500" dirty="0">
              <a:solidFill>
                <a:schemeClr val="accent1">
                  <a:lumMod val="50000"/>
                </a:schemeClr>
              </a:solidFill>
            </a:endParaRPr>
          </a:p>
          <a:p>
            <a:pPr marL="457200" lvl="0" indent="-457200">
              <a:spcBef>
                <a:spcPts val="600"/>
              </a:spcBef>
              <a:buClr>
                <a:srgbClr val="C00000"/>
              </a:buClr>
              <a:buSzPts val="2500"/>
              <a:buFont typeface="Arial"/>
              <a:buAutoNum type="arabicPeriod"/>
            </a:pPr>
            <a:r>
              <a:rPr lang="en-CA" sz="2500" dirty="0">
                <a:solidFill>
                  <a:schemeClr val="accent1">
                    <a:lumMod val="50000"/>
                  </a:schemeClr>
                </a:solidFill>
                <a:sym typeface="Arial"/>
              </a:rPr>
              <a:t>Teacher turnover has made it difficult to </a:t>
            </a:r>
            <a:br>
              <a:rPr lang="en-CA" sz="2500" dirty="0">
                <a:solidFill>
                  <a:schemeClr val="accent1">
                    <a:lumMod val="50000"/>
                  </a:schemeClr>
                </a:solidFill>
                <a:sym typeface="Arial"/>
              </a:rPr>
            </a:br>
            <a:r>
              <a:rPr lang="en-CA" sz="2500" dirty="0">
                <a:solidFill>
                  <a:schemeClr val="accent1">
                    <a:lumMod val="50000"/>
                  </a:schemeClr>
                </a:solidFill>
                <a:sym typeface="Arial"/>
              </a:rPr>
              <a:t>adequately staff classrooms.</a:t>
            </a:r>
            <a:endParaRPr lang="en-CA" sz="2500" dirty="0">
              <a:solidFill>
                <a:schemeClr val="accent1">
                  <a:lumMod val="50000"/>
                </a:schemeClr>
              </a:solidFill>
            </a:endParaRPr>
          </a:p>
          <a:p>
            <a:pPr marL="457200" lvl="0" indent="-457200">
              <a:spcBef>
                <a:spcPts val="600"/>
              </a:spcBef>
              <a:buClr>
                <a:srgbClr val="C00000"/>
              </a:buClr>
              <a:buSzPts val="2500"/>
              <a:buFont typeface="Arial"/>
              <a:buAutoNum type="arabicPeriod"/>
            </a:pPr>
            <a:r>
              <a:rPr lang="en-CA" sz="2500" dirty="0">
                <a:solidFill>
                  <a:schemeClr val="accent1">
                    <a:lumMod val="50000"/>
                  </a:schemeClr>
                </a:solidFill>
                <a:sym typeface="Arial"/>
              </a:rPr>
              <a:t>A recent licensing visit identified several facility issues.</a:t>
            </a:r>
            <a:endParaRPr lang="en-CA" sz="2500" dirty="0">
              <a:solidFill>
                <a:schemeClr val="accent1">
                  <a:lumMod val="50000"/>
                </a:schemeClr>
              </a:solidFill>
            </a:endParaRPr>
          </a:p>
        </p:txBody>
      </p:sp>
      <p:sp>
        <p:nvSpPr>
          <p:cNvPr id="4" name="Google Shape;166;p30">
            <a:extLst>
              <a:ext uri="{FF2B5EF4-FFF2-40B4-BE49-F238E27FC236}">
                <a16:creationId xmlns:a16="http://schemas.microsoft.com/office/drawing/2014/main" id="{9A9320AE-219C-5A4B-8D2E-DA76BAB40E74}"/>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29</a:t>
            </a:fld>
            <a:endParaRPr dirty="0"/>
          </a:p>
        </p:txBody>
      </p:sp>
    </p:spTree>
    <p:custDataLst>
      <p:tags r:id="rId1"/>
    </p:custDataLst>
    <p:extLst>
      <p:ext uri="{BB962C8B-B14F-4D97-AF65-F5344CB8AC3E}">
        <p14:creationId xmlns:p14="http://schemas.microsoft.com/office/powerpoint/2010/main" val="3129631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C3141"/>
          </a:solidFill>
        </p:spPr>
        <p:txBody>
          <a:bodyPr>
            <a:noAutofit/>
          </a:bodyPr>
          <a:lstStyle/>
          <a:p>
            <a:pPr marL="342900" indent="0"/>
            <a:r>
              <a:rPr lang="en-US" sz="2900" dirty="0">
                <a:solidFill>
                  <a:schemeClr val="bg1"/>
                </a:solidFill>
              </a:rPr>
              <a:t>Six Guiding Principles for A to Z Trainings</a:t>
            </a:r>
          </a:p>
        </p:txBody>
      </p:sp>
      <p:sp>
        <p:nvSpPr>
          <p:cNvPr id="3" name="Text Placeholder 2">
            <a:extLst>
              <a:ext uri="{FF2B5EF4-FFF2-40B4-BE49-F238E27FC236}">
                <a16:creationId xmlns:a16="http://schemas.microsoft.com/office/drawing/2014/main" id="{980675BC-1DF8-41DC-A643-B3F76D26D2F7}"/>
              </a:ext>
            </a:extLst>
          </p:cNvPr>
          <p:cNvSpPr>
            <a:spLocks noGrp="1"/>
          </p:cNvSpPr>
          <p:nvPr>
            <p:ph type="body" sz="quarter" idx="12"/>
          </p:nvPr>
        </p:nvSpPr>
        <p:spPr>
          <a:xfrm>
            <a:off x="142209" y="1058335"/>
            <a:ext cx="1742803" cy="1107996"/>
          </a:xfrm>
        </p:spPr>
        <p:txBody>
          <a:bodyPr/>
          <a:lstStyle/>
          <a:p>
            <a:endParaRPr lang="en-US" dirty="0">
              <a:solidFill>
                <a:srgbClr val="722811"/>
              </a:solidFill>
            </a:endParaRPr>
          </a:p>
        </p:txBody>
      </p:sp>
      <p:sp>
        <p:nvSpPr>
          <p:cNvPr id="5" name="Text Placeholder 4">
            <a:extLst>
              <a:ext uri="{FF2B5EF4-FFF2-40B4-BE49-F238E27FC236}">
                <a16:creationId xmlns:a16="http://schemas.microsoft.com/office/drawing/2014/main" id="{26969044-9E01-4E93-B141-96EC76B3A801}"/>
              </a:ext>
            </a:extLst>
          </p:cNvPr>
          <p:cNvSpPr>
            <a:spLocks noGrp="1"/>
          </p:cNvSpPr>
          <p:nvPr>
            <p:ph type="body" sz="quarter" idx="13"/>
          </p:nvPr>
        </p:nvSpPr>
        <p:spPr>
          <a:xfrm>
            <a:off x="152337" y="2166331"/>
            <a:ext cx="1741488" cy="1454150"/>
          </a:xfrm>
          <a:solidFill>
            <a:srgbClr val="722811"/>
          </a:solidFill>
        </p:spPr>
        <p:txBody>
          <a:bodyPr/>
          <a:lstStyle/>
          <a:p>
            <a:pPr marL="112713"/>
            <a:r>
              <a:rPr lang="en-US" dirty="0"/>
              <a:t>Successful programs are learning organizations.</a:t>
            </a:r>
          </a:p>
        </p:txBody>
      </p:sp>
      <p:sp>
        <p:nvSpPr>
          <p:cNvPr id="6" name="Text Placeholder 5">
            <a:extLst>
              <a:ext uri="{FF2B5EF4-FFF2-40B4-BE49-F238E27FC236}">
                <a16:creationId xmlns:a16="http://schemas.microsoft.com/office/drawing/2014/main" id="{DCBA4068-2092-41B8-991C-88DC28EB19F0}"/>
              </a:ext>
            </a:extLst>
          </p:cNvPr>
          <p:cNvSpPr>
            <a:spLocks noGrp="1"/>
          </p:cNvSpPr>
          <p:nvPr>
            <p:ph type="body" sz="quarter" idx="14"/>
          </p:nvPr>
        </p:nvSpPr>
        <p:spPr>
          <a:xfrm>
            <a:off x="2092325" y="2798925"/>
            <a:ext cx="1641475" cy="1108075"/>
          </a:xfrm>
        </p:spPr>
        <p:txBody>
          <a:bodyPr/>
          <a:lstStyle/>
          <a:p>
            <a:endParaRPr lang="en-US" dirty="0"/>
          </a:p>
        </p:txBody>
      </p:sp>
      <p:sp>
        <p:nvSpPr>
          <p:cNvPr id="7" name="Text Placeholder 6">
            <a:extLst>
              <a:ext uri="{FF2B5EF4-FFF2-40B4-BE49-F238E27FC236}">
                <a16:creationId xmlns:a16="http://schemas.microsoft.com/office/drawing/2014/main" id="{0C70FF76-3414-468B-9A98-BE09D209D14F}"/>
              </a:ext>
            </a:extLst>
          </p:cNvPr>
          <p:cNvSpPr>
            <a:spLocks noGrp="1"/>
          </p:cNvSpPr>
          <p:nvPr>
            <p:ph type="body" sz="quarter" idx="15"/>
          </p:nvPr>
        </p:nvSpPr>
        <p:spPr>
          <a:xfrm>
            <a:off x="2074863" y="3921287"/>
            <a:ext cx="1641475" cy="2084649"/>
          </a:xfrm>
        </p:spPr>
        <p:txBody>
          <a:bodyPr/>
          <a:lstStyle/>
          <a:p>
            <a:pPr marL="114300" lvl="0"/>
            <a:r>
              <a:rPr lang="en-US" dirty="0"/>
              <a:t>The effective delivery of services grows out </a:t>
            </a:r>
            <a:br>
              <a:rPr lang="en-US" dirty="0"/>
            </a:br>
            <a:r>
              <a:rPr lang="en-US" dirty="0"/>
              <a:t>of strong systems.</a:t>
            </a:r>
          </a:p>
        </p:txBody>
      </p:sp>
      <p:sp>
        <p:nvSpPr>
          <p:cNvPr id="9" name="Text Placeholder 8">
            <a:extLst>
              <a:ext uri="{FF2B5EF4-FFF2-40B4-BE49-F238E27FC236}">
                <a16:creationId xmlns:a16="http://schemas.microsoft.com/office/drawing/2014/main" id="{51DB144C-458E-4BEC-8E39-599B82EF93EF}"/>
              </a:ext>
            </a:extLst>
          </p:cNvPr>
          <p:cNvSpPr>
            <a:spLocks noGrp="1"/>
          </p:cNvSpPr>
          <p:nvPr>
            <p:ph type="body" sz="quarter" idx="16"/>
          </p:nvPr>
        </p:nvSpPr>
        <p:spPr>
          <a:xfrm>
            <a:off x="4234889" y="1147923"/>
            <a:ext cx="2249487" cy="1120775"/>
          </a:xfrm>
        </p:spPr>
        <p:txBody>
          <a:bodyPr/>
          <a:lstStyle/>
          <a:p>
            <a:endParaRPr lang="en-US" dirty="0"/>
          </a:p>
        </p:txBody>
      </p:sp>
      <p:sp>
        <p:nvSpPr>
          <p:cNvPr id="10" name="Text Placeholder 9">
            <a:extLst>
              <a:ext uri="{FF2B5EF4-FFF2-40B4-BE49-F238E27FC236}">
                <a16:creationId xmlns:a16="http://schemas.microsoft.com/office/drawing/2014/main" id="{B454ADB2-CA82-4471-A7C4-07E8FD6059D5}"/>
              </a:ext>
            </a:extLst>
          </p:cNvPr>
          <p:cNvSpPr>
            <a:spLocks noGrp="1"/>
          </p:cNvSpPr>
          <p:nvPr>
            <p:ph type="body" sz="quarter" idx="17"/>
          </p:nvPr>
        </p:nvSpPr>
        <p:spPr>
          <a:xfrm>
            <a:off x="4243433" y="2287425"/>
            <a:ext cx="2249487" cy="1165225"/>
          </a:xfrm>
        </p:spPr>
        <p:txBody>
          <a:bodyPr/>
          <a:lstStyle/>
          <a:p>
            <a:pPr marL="225425" lvl="0"/>
            <a:r>
              <a:rPr lang="en-US" dirty="0"/>
              <a:t>Sound decision-making is driven by quality data. </a:t>
            </a:r>
          </a:p>
        </p:txBody>
      </p:sp>
      <p:sp>
        <p:nvSpPr>
          <p:cNvPr id="11" name="Text Placeholder 10">
            <a:extLst>
              <a:ext uri="{FF2B5EF4-FFF2-40B4-BE49-F238E27FC236}">
                <a16:creationId xmlns:a16="http://schemas.microsoft.com/office/drawing/2014/main" id="{9F72A2C4-ED74-45CE-9CF3-7B64C76613EA}"/>
              </a:ext>
            </a:extLst>
          </p:cNvPr>
          <p:cNvSpPr>
            <a:spLocks noGrp="1"/>
          </p:cNvSpPr>
          <p:nvPr>
            <p:ph type="body" sz="quarter" idx="18"/>
          </p:nvPr>
        </p:nvSpPr>
        <p:spPr>
          <a:xfrm>
            <a:off x="6688476" y="1087267"/>
            <a:ext cx="2064796" cy="1166813"/>
          </a:xfrm>
        </p:spPr>
        <p:txBody>
          <a:bodyPr/>
          <a:lstStyle/>
          <a:p>
            <a:endParaRPr lang="en-US" dirty="0"/>
          </a:p>
        </p:txBody>
      </p:sp>
      <p:sp>
        <p:nvSpPr>
          <p:cNvPr id="12" name="Text Placeholder 11">
            <a:extLst>
              <a:ext uri="{FF2B5EF4-FFF2-40B4-BE49-F238E27FC236}">
                <a16:creationId xmlns:a16="http://schemas.microsoft.com/office/drawing/2014/main" id="{4BF9BCEE-61FE-4F8F-AE2A-15D5C886F968}"/>
              </a:ext>
            </a:extLst>
          </p:cNvPr>
          <p:cNvSpPr>
            <a:spLocks noGrp="1"/>
          </p:cNvSpPr>
          <p:nvPr>
            <p:ph type="body" sz="quarter" idx="19"/>
          </p:nvPr>
        </p:nvSpPr>
        <p:spPr>
          <a:xfrm>
            <a:off x="6688476" y="2268698"/>
            <a:ext cx="2064796" cy="1413039"/>
          </a:xfrm>
        </p:spPr>
        <p:txBody>
          <a:bodyPr/>
          <a:lstStyle/>
          <a:p>
            <a:pPr marL="112713"/>
            <a:r>
              <a:rPr lang="en-US" dirty="0"/>
              <a:t>Relationship-building is at </a:t>
            </a:r>
            <a:br>
              <a:rPr lang="en-US" dirty="0"/>
            </a:br>
            <a:r>
              <a:rPr lang="en-US" dirty="0"/>
              <a:t>the heart of transformational leadership.</a:t>
            </a:r>
          </a:p>
        </p:txBody>
      </p:sp>
      <p:sp>
        <p:nvSpPr>
          <p:cNvPr id="13" name="Text Placeholder 12">
            <a:extLst>
              <a:ext uri="{FF2B5EF4-FFF2-40B4-BE49-F238E27FC236}">
                <a16:creationId xmlns:a16="http://schemas.microsoft.com/office/drawing/2014/main" id="{95F6C13D-EDFB-4F19-BBE0-4E883C192538}"/>
              </a:ext>
            </a:extLst>
          </p:cNvPr>
          <p:cNvSpPr>
            <a:spLocks noGrp="1"/>
          </p:cNvSpPr>
          <p:nvPr>
            <p:ph type="body" sz="quarter" idx="20"/>
          </p:nvPr>
        </p:nvSpPr>
        <p:spPr>
          <a:xfrm>
            <a:off x="4234889" y="3676349"/>
            <a:ext cx="1764199" cy="1090612"/>
          </a:xfrm>
        </p:spPr>
        <p:txBody>
          <a:bodyPr/>
          <a:lstStyle/>
          <a:p>
            <a:endParaRPr lang="en-US" dirty="0"/>
          </a:p>
        </p:txBody>
      </p:sp>
      <p:sp>
        <p:nvSpPr>
          <p:cNvPr id="14" name="Text Placeholder 13">
            <a:extLst>
              <a:ext uri="{FF2B5EF4-FFF2-40B4-BE49-F238E27FC236}">
                <a16:creationId xmlns:a16="http://schemas.microsoft.com/office/drawing/2014/main" id="{71A10DBE-2A59-4A49-9F56-28E09900B335}"/>
              </a:ext>
            </a:extLst>
          </p:cNvPr>
          <p:cNvSpPr>
            <a:spLocks noGrp="1"/>
          </p:cNvSpPr>
          <p:nvPr>
            <p:ph type="body" sz="quarter" idx="21"/>
          </p:nvPr>
        </p:nvSpPr>
        <p:spPr>
          <a:xfrm>
            <a:off x="4243433" y="4766961"/>
            <a:ext cx="1767825" cy="1458912"/>
          </a:xfrm>
        </p:spPr>
        <p:txBody>
          <a:bodyPr/>
          <a:lstStyle/>
          <a:p>
            <a:pPr marL="61913" lvl="0"/>
            <a:r>
              <a:rPr lang="en-US" dirty="0"/>
              <a:t>School readiness for all is our driving goal.</a:t>
            </a:r>
          </a:p>
        </p:txBody>
      </p:sp>
      <p:sp>
        <p:nvSpPr>
          <p:cNvPr id="15" name="Text Placeholder 14">
            <a:extLst>
              <a:ext uri="{FF2B5EF4-FFF2-40B4-BE49-F238E27FC236}">
                <a16:creationId xmlns:a16="http://schemas.microsoft.com/office/drawing/2014/main" id="{5C628E6B-3B32-4CD6-A902-16C8FD9991A9}"/>
              </a:ext>
            </a:extLst>
          </p:cNvPr>
          <p:cNvSpPr>
            <a:spLocks noGrp="1"/>
          </p:cNvSpPr>
          <p:nvPr>
            <p:ph type="body" sz="quarter" idx="22"/>
          </p:nvPr>
        </p:nvSpPr>
        <p:spPr>
          <a:xfrm>
            <a:off x="6246123" y="3848441"/>
            <a:ext cx="2507149" cy="1108075"/>
          </a:xfrm>
        </p:spPr>
        <p:txBody>
          <a:bodyPr/>
          <a:lstStyle/>
          <a:p>
            <a:endParaRPr lang="en-US" dirty="0"/>
          </a:p>
        </p:txBody>
      </p:sp>
      <p:sp>
        <p:nvSpPr>
          <p:cNvPr id="16" name="Text Placeholder 15">
            <a:extLst>
              <a:ext uri="{FF2B5EF4-FFF2-40B4-BE49-F238E27FC236}">
                <a16:creationId xmlns:a16="http://schemas.microsoft.com/office/drawing/2014/main" id="{8472DC23-D274-40F0-9DBD-0B49086D1070}"/>
              </a:ext>
            </a:extLst>
          </p:cNvPr>
          <p:cNvSpPr>
            <a:spLocks noGrp="1"/>
          </p:cNvSpPr>
          <p:nvPr>
            <p:ph type="body" sz="quarter" idx="23"/>
          </p:nvPr>
        </p:nvSpPr>
        <p:spPr>
          <a:xfrm>
            <a:off x="6235214" y="4869731"/>
            <a:ext cx="2521436" cy="1787923"/>
          </a:xfrm>
        </p:spPr>
        <p:txBody>
          <a:bodyPr/>
          <a:lstStyle/>
          <a:p>
            <a:pPr marL="174625"/>
            <a:r>
              <a:rPr lang="en-US" dirty="0"/>
              <a:t>Culturally and linguistically diverse organizations rely on intentional, specific, and coordinated approaches.</a:t>
            </a:r>
          </a:p>
        </p:txBody>
      </p:sp>
    </p:spTree>
    <p:extLst>
      <p:ext uri="{BB962C8B-B14F-4D97-AF65-F5344CB8AC3E}">
        <p14:creationId xmlns:p14="http://schemas.microsoft.com/office/powerpoint/2010/main" val="220539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2" name="Google Shape;822;p86"/>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600"/>
              <a:buFont typeface="Arial"/>
              <a:buNone/>
            </a:pPr>
            <a:r>
              <a:rPr lang="en-US" sz="3300" dirty="0"/>
              <a:t>Summary of Ongoing Monitoring Results</a:t>
            </a:r>
            <a:endParaRPr sz="3300" dirty="0"/>
          </a:p>
        </p:txBody>
      </p:sp>
      <p:pic>
        <p:nvPicPr>
          <p:cNvPr id="10" name="Content Placeholder 9" descr="Pre Icon ">
            <a:extLst>
              <a:ext uri="{FF2B5EF4-FFF2-40B4-BE49-F238E27FC236}">
                <a16:creationId xmlns:a16="http://schemas.microsoft.com/office/drawing/2014/main" id="{45EE268E-6BC5-4F17-9B4A-07CE06DC4A0C}"/>
              </a:ext>
            </a:extLst>
          </p:cNvPr>
          <p:cNvPicPr>
            <a:picLocks noGrp="1" noChangeAspect="1"/>
          </p:cNvPicPr>
          <p:nvPr>
            <p:ph sz="quarter" idx="15"/>
          </p:nvPr>
        </p:nvPicPr>
        <p:blipFill>
          <a:blip r:embed="rId4"/>
          <a:stretch>
            <a:fillRect/>
          </a:stretch>
        </p:blipFill>
        <p:spPr>
          <a:xfrm>
            <a:off x="-28963" y="1359778"/>
            <a:ext cx="1639966" cy="1902117"/>
          </a:xfrm>
        </p:spPr>
      </p:pic>
      <p:pic>
        <p:nvPicPr>
          <p:cNvPr id="20" name="Picture Placeholder 19" descr="Screen shot of the Ongoing Monitoring Summary Form. The form has place holders for Date and monitoring period, and a table allowing the user, for each monitorable metric, to enter the information on who monitored, data sources, areas of strength, areas of concern, and course corrections. The user can also, based on what was monitored, check to refer to self-assessment or if goal indicator.">
            <a:extLst>
              <a:ext uri="{FF2B5EF4-FFF2-40B4-BE49-F238E27FC236}">
                <a16:creationId xmlns:a16="http://schemas.microsoft.com/office/drawing/2014/main" id="{B7BE50E8-505A-42CD-8CCC-DB921DFBD5D8}"/>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l="-185"/>
          <a:stretch/>
        </p:blipFill>
        <p:spPr>
          <a:xfrm>
            <a:off x="1607910" y="1121211"/>
            <a:ext cx="7166220" cy="5643345"/>
          </a:xfrm>
          <a:effectLst>
            <a:outerShdw blurRad="50800" dist="88900" dir="2700000" algn="tl" rotWithShape="0">
              <a:prstClr val="black">
                <a:alpha val="40000"/>
              </a:prstClr>
            </a:outerShdw>
          </a:effectLst>
        </p:spPr>
      </p:pic>
      <p:sp>
        <p:nvSpPr>
          <p:cNvPr id="7" name="Google Shape;166;p30">
            <a:extLst>
              <a:ext uri="{FF2B5EF4-FFF2-40B4-BE49-F238E27FC236}">
                <a16:creationId xmlns:a16="http://schemas.microsoft.com/office/drawing/2014/main" id="{7ECBC012-5FDD-A445-8179-2AD1C793CFF7}"/>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30</a:t>
            </a:fld>
            <a:endParaRPr dirty="0"/>
          </a:p>
        </p:txBody>
      </p:sp>
    </p:spTree>
    <p:custDataLst>
      <p:tags r:id="rId1"/>
    </p:custDataLst>
    <p:extLst>
      <p:ext uri="{BB962C8B-B14F-4D97-AF65-F5344CB8AC3E}">
        <p14:creationId xmlns:p14="http://schemas.microsoft.com/office/powerpoint/2010/main" val="2359435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2" name="Google Shape;822;p86"/>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sz="3200" dirty="0"/>
              <a:t>Recording Progress on Goals and Objectives</a:t>
            </a:r>
            <a:endParaRPr sz="3200" dirty="0"/>
          </a:p>
        </p:txBody>
      </p:sp>
      <p:pic>
        <p:nvPicPr>
          <p:cNvPr id="10" name="Content Placeholder 9" descr="Pre Icon ">
            <a:extLst>
              <a:ext uri="{FF2B5EF4-FFF2-40B4-BE49-F238E27FC236}">
                <a16:creationId xmlns:a16="http://schemas.microsoft.com/office/drawing/2014/main" id="{45EE268E-6BC5-4F17-9B4A-07CE06DC4A0C}"/>
              </a:ext>
            </a:extLst>
          </p:cNvPr>
          <p:cNvPicPr>
            <a:picLocks noGrp="1" noChangeAspect="1"/>
          </p:cNvPicPr>
          <p:nvPr>
            <p:ph sz="quarter" idx="15"/>
          </p:nvPr>
        </p:nvPicPr>
        <p:blipFill>
          <a:blip r:embed="rId4"/>
          <a:stretch>
            <a:fillRect/>
          </a:stretch>
        </p:blipFill>
        <p:spPr>
          <a:xfrm>
            <a:off x="-28963" y="1359778"/>
            <a:ext cx="1639966" cy="1902117"/>
          </a:xfrm>
        </p:spPr>
      </p:pic>
      <p:pic>
        <p:nvPicPr>
          <p:cNvPr id="20" name="Picture Placeholder 19" descr="Screen shot of the Progress on Goals and Objectives Form. The form has place holders for Goal, Anticipated Outcome, Expected Challenge and Quarter, and a table allowing the user to specify objectives and associated activities, data solutions, outcomes, challenges, course corrections, issues to track, and actual outcomes.">
            <a:extLst>
              <a:ext uri="{FF2B5EF4-FFF2-40B4-BE49-F238E27FC236}">
                <a16:creationId xmlns:a16="http://schemas.microsoft.com/office/drawing/2014/main" id="{B7BE50E8-505A-42CD-8CCC-DB921DFBD5D8}"/>
              </a:ext>
            </a:extLst>
          </p:cNvPr>
          <p:cNvPicPr>
            <a:picLocks noGrp="1" noChangeAspect="1"/>
          </p:cNvPicPr>
          <p:nvPr>
            <p:ph type="pic" sz="quarter" idx="14"/>
          </p:nvPr>
        </p:nvPicPr>
        <p:blipFill>
          <a:blip r:embed="rId5"/>
          <a:stretch>
            <a:fillRect/>
          </a:stretch>
        </p:blipFill>
        <p:spPr>
          <a:xfrm>
            <a:off x="1867068" y="1121211"/>
            <a:ext cx="6792446" cy="5462149"/>
          </a:xfrm>
          <a:effectLst>
            <a:outerShdw blurRad="50800" dist="88900" dir="2700000" algn="tl" rotWithShape="0">
              <a:prstClr val="black">
                <a:alpha val="40000"/>
              </a:prstClr>
            </a:outerShdw>
          </a:effectLst>
        </p:spPr>
      </p:pic>
      <p:sp>
        <p:nvSpPr>
          <p:cNvPr id="7" name="Google Shape;166;p30">
            <a:extLst>
              <a:ext uri="{FF2B5EF4-FFF2-40B4-BE49-F238E27FC236}">
                <a16:creationId xmlns:a16="http://schemas.microsoft.com/office/drawing/2014/main" id="{7ECBC012-5FDD-A445-8179-2AD1C793CFF7}"/>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31</a:t>
            </a:fld>
            <a:endParaRPr dirty="0"/>
          </a:p>
        </p:txBody>
      </p:sp>
    </p:spTree>
    <p:custDataLst>
      <p:tags r:id="rId1"/>
    </p:custDataLst>
    <p:extLst>
      <p:ext uri="{BB962C8B-B14F-4D97-AF65-F5344CB8AC3E}">
        <p14:creationId xmlns:p14="http://schemas.microsoft.com/office/powerpoint/2010/main" val="1886565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600"/>
              <a:buFont typeface="Arial"/>
              <a:buNone/>
            </a:pPr>
            <a:r>
              <a:rPr lang="en-US" dirty="0"/>
              <a:t>Phase 1: Design</a:t>
            </a:r>
            <a:endParaRPr dirty="0"/>
          </a:p>
        </p:txBody>
      </p:sp>
      <p:pic>
        <p:nvPicPr>
          <p:cNvPr id="8" name="Content Placeholder 7" descr="Design Process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34443" y="1111399"/>
            <a:ext cx="3023987" cy="2298699"/>
          </a:xfrm>
        </p:spPr>
      </p:pic>
      <p:pic>
        <p:nvPicPr>
          <p:cNvPr id="10" name="Content Placeholder 9">
            <a:extLst>
              <a:ext uri="{FF2B5EF4-FFF2-40B4-BE49-F238E27FC236}">
                <a16:creationId xmlns:a16="http://schemas.microsoft.com/office/drawing/2014/main" id="{73F7B31C-7C14-4870-B1E4-6F0B95ADEB69}"/>
              </a:ext>
              <a:ext uri="{C183D7F6-B498-43B3-948B-1728B52AA6E4}">
                <adec:decorative xmlns:adec="http://schemas.microsoft.com/office/drawing/2017/decorative" val="1"/>
              </a:ext>
            </a:extLst>
          </p:cNvPr>
          <p:cNvPicPr>
            <a:picLocks noGrp="1" noChangeAspect="1"/>
          </p:cNvPicPr>
          <p:nvPr>
            <p:ph sz="quarter" idx="11"/>
          </p:nvPr>
        </p:nvPicPr>
        <p:blipFill>
          <a:blip r:embed="rId5"/>
          <a:stretch>
            <a:fillRect/>
          </a:stretch>
        </p:blipFill>
        <p:spPr>
          <a:xfrm rot="21400664">
            <a:off x="220457" y="3600241"/>
            <a:ext cx="3580179" cy="2384400"/>
          </a:xfrm>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4252731" y="1343447"/>
            <a:ext cx="4369899" cy="4801314"/>
          </a:xfrm>
          <a:solidFill>
            <a:srgbClr val="B1D1E3"/>
          </a:solidFill>
          <a:ln w="31750">
            <a:solidFill>
              <a:schemeClr val="bg1"/>
            </a:solidFill>
          </a:ln>
        </p:spPr>
        <p:txBody>
          <a:bodyPr anchor="ctr"/>
          <a:lstStyle/>
          <a:p>
            <a:pPr marL="176213" lvl="0" indent="-176213" algn="ctr">
              <a:spcBef>
                <a:spcPts val="0"/>
              </a:spcBef>
              <a:buNone/>
            </a:pPr>
            <a:r>
              <a:rPr lang="en-CA" sz="2400" b="1" i="1" dirty="0">
                <a:solidFill>
                  <a:schemeClr val="accent1">
                    <a:lumMod val="50000"/>
                  </a:schemeClr>
                </a:solidFill>
                <a:sym typeface="Arial"/>
              </a:rPr>
              <a:t>Director and </a:t>
            </a:r>
            <a:br>
              <a:rPr lang="en-CA" sz="2400" b="1" i="1" dirty="0">
                <a:solidFill>
                  <a:schemeClr val="accent1">
                    <a:lumMod val="50000"/>
                  </a:schemeClr>
                </a:solidFill>
                <a:sym typeface="Arial"/>
              </a:rPr>
            </a:br>
            <a:r>
              <a:rPr lang="en-CA" sz="2400" b="1" i="1" dirty="0">
                <a:solidFill>
                  <a:schemeClr val="accent1">
                    <a:lumMod val="50000"/>
                  </a:schemeClr>
                </a:solidFill>
                <a:sym typeface="Arial"/>
              </a:rPr>
              <a:t>Management Team</a:t>
            </a:r>
            <a:endParaRPr lang="en-CA" i="1" dirty="0">
              <a:solidFill>
                <a:schemeClr val="accent1">
                  <a:lumMod val="50000"/>
                </a:schemeClr>
              </a:solidFill>
            </a:endParaRPr>
          </a:p>
          <a:p>
            <a:pPr marL="352425" lvl="1" indent="-176212">
              <a:spcBef>
                <a:spcPts val="1200"/>
              </a:spcBef>
              <a:buClr>
                <a:srgbClr val="306786"/>
              </a:buClr>
              <a:buSzPts val="2200"/>
              <a:buFont typeface="Arial"/>
              <a:buChar char="•"/>
            </a:pPr>
            <a:r>
              <a:rPr lang="en-CA" sz="2200" dirty="0">
                <a:solidFill>
                  <a:srgbClr val="000000"/>
                </a:solidFill>
                <a:ea typeface="Arial"/>
                <a:cs typeface="Arial"/>
                <a:sym typeface="Arial"/>
              </a:rPr>
              <a:t>Develop plan for </a:t>
            </a:r>
            <a:br>
              <a:rPr lang="en-CA" sz="2200" dirty="0">
                <a:solidFill>
                  <a:srgbClr val="000000"/>
                </a:solidFill>
                <a:ea typeface="Arial"/>
                <a:cs typeface="Arial"/>
                <a:sym typeface="Arial"/>
              </a:rPr>
            </a:br>
            <a:r>
              <a:rPr lang="en-CA" sz="2200" dirty="0">
                <a:solidFill>
                  <a:srgbClr val="000000"/>
                </a:solidFill>
                <a:ea typeface="Arial"/>
                <a:cs typeface="Arial"/>
                <a:sym typeface="Arial"/>
              </a:rPr>
              <a:t>self-assessment</a:t>
            </a:r>
            <a:endParaRPr lang="en-CA" dirty="0"/>
          </a:p>
          <a:p>
            <a:pPr marL="352425" lvl="1" indent="-176212">
              <a:spcBef>
                <a:spcPts val="1200"/>
              </a:spcBef>
              <a:buClr>
                <a:srgbClr val="306786"/>
              </a:buClr>
              <a:buSzPts val="2200"/>
              <a:buFont typeface="Arial"/>
              <a:buChar char="•"/>
            </a:pPr>
            <a:r>
              <a:rPr lang="en-CA" sz="2200" dirty="0">
                <a:solidFill>
                  <a:srgbClr val="000000"/>
                </a:solidFill>
                <a:ea typeface="Arial"/>
                <a:cs typeface="Arial"/>
                <a:sym typeface="Arial"/>
              </a:rPr>
              <a:t>Identify and invite internal </a:t>
            </a:r>
            <a:br>
              <a:rPr lang="en-CA" sz="2200" dirty="0">
                <a:solidFill>
                  <a:srgbClr val="000000"/>
                </a:solidFill>
                <a:ea typeface="Arial"/>
                <a:cs typeface="Arial"/>
                <a:sym typeface="Arial"/>
              </a:rPr>
            </a:br>
            <a:r>
              <a:rPr lang="en-CA" sz="2200" dirty="0">
                <a:solidFill>
                  <a:srgbClr val="000000"/>
                </a:solidFill>
                <a:ea typeface="Arial"/>
                <a:cs typeface="Arial"/>
                <a:sym typeface="Arial"/>
              </a:rPr>
              <a:t>and external team members </a:t>
            </a:r>
            <a:endParaRPr lang="en-CA" dirty="0"/>
          </a:p>
          <a:p>
            <a:pPr marL="352425" lvl="1" indent="-176212">
              <a:spcBef>
                <a:spcPts val="1200"/>
              </a:spcBef>
              <a:buClr>
                <a:srgbClr val="306786"/>
              </a:buClr>
              <a:buSzPts val="2200"/>
              <a:buFont typeface="Arial"/>
              <a:buChar char="•"/>
            </a:pPr>
            <a:r>
              <a:rPr lang="en-CA" sz="2200" dirty="0">
                <a:solidFill>
                  <a:srgbClr val="000000"/>
                </a:solidFill>
                <a:ea typeface="Arial"/>
                <a:cs typeface="Arial"/>
                <a:sym typeface="Arial"/>
              </a:rPr>
              <a:t>Consult with Policy Council and governing body/Tribal Council and seek approval of self-assessment plan</a:t>
            </a:r>
            <a:endParaRPr lang="en-CA" sz="1800" dirty="0">
              <a:solidFill>
                <a:schemeClr val="dk1"/>
              </a:solidFill>
              <a:ea typeface="Arial"/>
              <a:cs typeface="Arial"/>
              <a:sym typeface="Arial"/>
            </a:endParaRPr>
          </a:p>
        </p:txBody>
      </p:sp>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32</a:t>
            </a:fld>
            <a:endParaRPr dirty="0"/>
          </a:p>
        </p:txBody>
      </p:sp>
    </p:spTree>
    <p:custDataLst>
      <p:tags r:id="rId1"/>
    </p:custDataLst>
    <p:extLst>
      <p:ext uri="{BB962C8B-B14F-4D97-AF65-F5344CB8AC3E}">
        <p14:creationId xmlns:p14="http://schemas.microsoft.com/office/powerpoint/2010/main" val="2680576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dirty="0"/>
              <a:t>Develop a Plan </a:t>
            </a:r>
            <a:endParaRPr dirty="0"/>
          </a:p>
        </p:txBody>
      </p:sp>
      <p:pic>
        <p:nvPicPr>
          <p:cNvPr id="8" name="Content Placeholder 7" descr="Design Process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34443" y="1166819"/>
            <a:ext cx="3023987" cy="2298699"/>
          </a:xfrm>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3298005" y="1343447"/>
            <a:ext cx="5324626" cy="4801314"/>
          </a:xfrm>
          <a:solidFill>
            <a:srgbClr val="B1D1E3"/>
          </a:solidFill>
          <a:ln w="31750">
            <a:solidFill>
              <a:schemeClr val="bg1"/>
            </a:solidFill>
          </a:ln>
        </p:spPr>
        <p:txBody>
          <a:bodyPr anchor="ctr"/>
          <a:lstStyle/>
          <a:p>
            <a:pPr marL="739775" lvl="1" indent="-282575">
              <a:spcBef>
                <a:spcPts val="1200"/>
              </a:spcBef>
              <a:buClr>
                <a:srgbClr val="306786"/>
              </a:buClr>
              <a:buSzPts val="2400"/>
              <a:buFont typeface="Arial"/>
              <a:buChar char="•"/>
            </a:pPr>
            <a:r>
              <a:rPr lang="en-CA" sz="2400" dirty="0">
                <a:solidFill>
                  <a:schemeClr val="dk1"/>
                </a:solidFill>
                <a:ea typeface="Arial"/>
                <a:cs typeface="Arial"/>
                <a:sym typeface="Arial"/>
              </a:rPr>
              <a:t>Create a timeline</a:t>
            </a:r>
            <a:endParaRPr lang="en-CA" dirty="0"/>
          </a:p>
          <a:p>
            <a:pPr marL="739775" lvl="1" indent="-282575">
              <a:spcBef>
                <a:spcPts val="1200"/>
              </a:spcBef>
              <a:buClr>
                <a:srgbClr val="306786"/>
              </a:buClr>
              <a:buSzPts val="2400"/>
              <a:buFont typeface="Arial"/>
              <a:buChar char="•"/>
            </a:pPr>
            <a:r>
              <a:rPr lang="en-CA" sz="2400" dirty="0">
                <a:solidFill>
                  <a:schemeClr val="dk1"/>
                </a:solidFill>
                <a:ea typeface="Arial"/>
                <a:cs typeface="Arial"/>
                <a:sym typeface="Arial"/>
              </a:rPr>
              <a:t>Know what data you are </a:t>
            </a:r>
            <a:br>
              <a:rPr lang="en-CA" sz="2400" dirty="0">
                <a:solidFill>
                  <a:schemeClr val="dk1"/>
                </a:solidFill>
                <a:ea typeface="Arial"/>
                <a:cs typeface="Arial"/>
                <a:sym typeface="Arial"/>
              </a:rPr>
            </a:br>
            <a:r>
              <a:rPr lang="en-CA" sz="2400" dirty="0">
                <a:solidFill>
                  <a:schemeClr val="dk1"/>
                </a:solidFill>
                <a:ea typeface="Arial"/>
                <a:cs typeface="Arial"/>
                <a:sym typeface="Arial"/>
              </a:rPr>
              <a:t>bringing forward</a:t>
            </a:r>
            <a:endParaRPr lang="en-CA" dirty="0"/>
          </a:p>
          <a:p>
            <a:pPr marL="739775" lvl="1" indent="-282575">
              <a:spcBef>
                <a:spcPts val="1200"/>
              </a:spcBef>
              <a:buClr>
                <a:srgbClr val="306786"/>
              </a:buClr>
              <a:buSzPts val="2400"/>
              <a:buFont typeface="Arial"/>
              <a:buChar char="•"/>
            </a:pPr>
            <a:r>
              <a:rPr lang="en-CA" sz="2400" dirty="0">
                <a:solidFill>
                  <a:schemeClr val="dk1"/>
                </a:solidFill>
                <a:ea typeface="Arial"/>
                <a:cs typeface="Arial"/>
                <a:sym typeface="Arial"/>
              </a:rPr>
              <a:t>Ensure data is summarized accurately and completely </a:t>
            </a:r>
            <a:endParaRPr lang="en-CA" dirty="0"/>
          </a:p>
          <a:p>
            <a:pPr marL="739775" lvl="1" indent="-282575">
              <a:spcBef>
                <a:spcPts val="1200"/>
              </a:spcBef>
              <a:buClr>
                <a:srgbClr val="306786"/>
              </a:buClr>
              <a:buSzPts val="2400"/>
              <a:buFont typeface="Arial"/>
              <a:buChar char="•"/>
            </a:pPr>
            <a:r>
              <a:rPr lang="en-CA" sz="2400" dirty="0">
                <a:solidFill>
                  <a:schemeClr val="dk1"/>
                </a:solidFill>
                <a:ea typeface="Arial"/>
                <a:cs typeface="Arial"/>
                <a:sym typeface="Arial"/>
              </a:rPr>
              <a:t>Identify topics for focus </a:t>
            </a:r>
            <a:endParaRPr lang="en-CA" dirty="0"/>
          </a:p>
          <a:p>
            <a:pPr marL="739775" lvl="1" indent="-282575">
              <a:spcBef>
                <a:spcPts val="1200"/>
              </a:spcBef>
              <a:buClr>
                <a:srgbClr val="306786"/>
              </a:buClr>
              <a:buSzPts val="2400"/>
              <a:buFont typeface="Arial"/>
              <a:buChar char="•"/>
            </a:pPr>
            <a:r>
              <a:rPr lang="en-CA" sz="2400" dirty="0">
                <a:solidFill>
                  <a:schemeClr val="dk1"/>
                </a:solidFill>
                <a:ea typeface="Arial"/>
                <a:cs typeface="Arial"/>
                <a:sym typeface="Arial"/>
              </a:rPr>
              <a:t>Determine need for subgroups</a:t>
            </a:r>
            <a:endParaRPr lang="en-CA" dirty="0"/>
          </a:p>
          <a:p>
            <a:pPr marL="739775" lvl="1" indent="-282575">
              <a:spcBef>
                <a:spcPts val="1200"/>
              </a:spcBef>
              <a:buClr>
                <a:srgbClr val="306786"/>
              </a:buClr>
              <a:buSzPts val="2400"/>
              <a:buFont typeface="Arial"/>
              <a:buChar char="•"/>
            </a:pPr>
            <a:r>
              <a:rPr lang="en-CA" sz="2400" dirty="0">
                <a:solidFill>
                  <a:schemeClr val="dk1"/>
                </a:solidFill>
                <a:ea typeface="Arial"/>
                <a:cs typeface="Arial"/>
                <a:sym typeface="Arial"/>
              </a:rPr>
              <a:t>Create and practice your </a:t>
            </a:r>
            <a:br>
              <a:rPr lang="en-CA" sz="2400" dirty="0">
                <a:solidFill>
                  <a:schemeClr val="dk1"/>
                </a:solidFill>
                <a:ea typeface="Arial"/>
                <a:cs typeface="Arial"/>
                <a:sym typeface="Arial"/>
              </a:rPr>
            </a:br>
            <a:r>
              <a:rPr lang="en-CA" sz="2400" dirty="0">
                <a:solidFill>
                  <a:schemeClr val="dk1"/>
                </a:solidFill>
                <a:ea typeface="Arial"/>
                <a:cs typeface="Arial"/>
                <a:sym typeface="Arial"/>
              </a:rPr>
              <a:t>“elevator speech”</a:t>
            </a:r>
            <a:endParaRPr lang="en-CA" dirty="0"/>
          </a:p>
        </p:txBody>
      </p:sp>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33</a:t>
            </a:fld>
            <a:endParaRPr dirty="0"/>
          </a:p>
        </p:txBody>
      </p:sp>
    </p:spTree>
    <p:custDataLst>
      <p:tags r:id="rId1"/>
    </p:custDataLst>
    <p:extLst>
      <p:ext uri="{BB962C8B-B14F-4D97-AF65-F5344CB8AC3E}">
        <p14:creationId xmlns:p14="http://schemas.microsoft.com/office/powerpoint/2010/main" val="2683424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dirty="0"/>
              <a:t>Decide on a Process</a:t>
            </a:r>
            <a:endParaRPr dirty="0"/>
          </a:p>
        </p:txBody>
      </p:sp>
      <p:pic>
        <p:nvPicPr>
          <p:cNvPr id="8" name="Content Placeholder 7" descr="Design Process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137185" y="2706586"/>
            <a:ext cx="3023987" cy="2298699"/>
          </a:xfrm>
        </p:spPr>
      </p:pic>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34</a:t>
            </a:fld>
            <a:endParaRPr dirty="0"/>
          </a:p>
        </p:txBody>
      </p:sp>
      <p:pic>
        <p:nvPicPr>
          <p:cNvPr id="11" name="Content Placeholder 10" descr="Image of a paper on a clipboard showing a sample of a process outline. The process includes:&#10;Welcome, Introductions, Introduction to process (purpose, format, group leaders, focus area), Q&amp;A, break, small group and large group activities, discussions and innovations.">
            <a:extLst>
              <a:ext uri="{FF2B5EF4-FFF2-40B4-BE49-F238E27FC236}">
                <a16:creationId xmlns:a16="http://schemas.microsoft.com/office/drawing/2014/main" id="{5C11F0AD-25BC-4193-A61E-496F22A5DD7D}"/>
              </a:ext>
            </a:extLst>
          </p:cNvPr>
          <p:cNvPicPr>
            <a:picLocks noGrp="1" noChangeAspect="1"/>
          </p:cNvPicPr>
          <p:nvPr>
            <p:ph sz="quarter" idx="11"/>
          </p:nvPr>
        </p:nvPicPr>
        <p:blipFill>
          <a:blip r:embed="rId5"/>
          <a:stretch>
            <a:fillRect/>
          </a:stretch>
        </p:blipFill>
        <p:spPr>
          <a:xfrm>
            <a:off x="752127" y="1049289"/>
            <a:ext cx="7415828" cy="6006762"/>
          </a:xfrm>
        </p:spPr>
      </p:pic>
    </p:spTree>
    <p:custDataLst>
      <p:tags r:id="rId1"/>
    </p:custDataLst>
    <p:extLst>
      <p:ext uri="{BB962C8B-B14F-4D97-AF65-F5344CB8AC3E}">
        <p14:creationId xmlns:p14="http://schemas.microsoft.com/office/powerpoint/2010/main" val="2563227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C3141"/>
          </a:solidFill>
        </p:spPr>
        <p:txBody>
          <a:bodyPr/>
          <a:lstStyle/>
          <a:p>
            <a:r>
              <a:rPr lang="en-US" dirty="0"/>
              <a:t>Recruit Your Team</a:t>
            </a:r>
          </a:p>
        </p:txBody>
      </p:sp>
      <p:pic>
        <p:nvPicPr>
          <p:cNvPr id="5" name="Content Placeholder 4">
            <a:extLst>
              <a:ext uri="{FF2B5EF4-FFF2-40B4-BE49-F238E27FC236}">
                <a16:creationId xmlns:a16="http://schemas.microsoft.com/office/drawing/2014/main" id="{88D7393E-B72A-43AD-B6B4-B5D08E6C7A7B}"/>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4" cstate="print">
            <a:extLst>
              <a:ext uri="{28A0092B-C50C-407E-A947-70E740481C1C}">
                <a14:useLocalDpi xmlns:a14="http://schemas.microsoft.com/office/drawing/2010/main"/>
              </a:ext>
            </a:extLst>
          </a:blip>
          <a:srcRect/>
          <a:stretch/>
        </p:blipFill>
        <p:spPr>
          <a:xfrm>
            <a:off x="1" y="1058335"/>
            <a:ext cx="9143999" cy="5801985"/>
          </a:xfrm>
        </p:spPr>
      </p:pic>
    </p:spTree>
    <p:custDataLst>
      <p:tags r:id="rId1"/>
    </p:custDataLst>
    <p:extLst>
      <p:ext uri="{BB962C8B-B14F-4D97-AF65-F5344CB8AC3E}">
        <p14:creationId xmlns:p14="http://schemas.microsoft.com/office/powerpoint/2010/main" val="1103277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dirty="0"/>
              <a:t>Create an Elevator Speech</a:t>
            </a:r>
            <a:endParaRPr dirty="0"/>
          </a:p>
        </p:txBody>
      </p:sp>
      <p:pic>
        <p:nvPicPr>
          <p:cNvPr id="8" name="Content Placeholder 7" descr="Design Process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200697" y="1465724"/>
            <a:ext cx="3023987" cy="2298699"/>
          </a:xfrm>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3490731" y="1422517"/>
            <a:ext cx="5452572" cy="2678428"/>
          </a:xfrm>
          <a:solidFill>
            <a:srgbClr val="B1D1E3"/>
          </a:solidFill>
          <a:ln w="31750">
            <a:solidFill>
              <a:schemeClr val="bg1"/>
            </a:solidFill>
          </a:ln>
        </p:spPr>
        <p:txBody>
          <a:bodyPr anchor="ctr"/>
          <a:lstStyle/>
          <a:p>
            <a:pPr marL="739775" lvl="1" indent="-282575">
              <a:spcBef>
                <a:spcPts val="1200"/>
              </a:spcBef>
              <a:buClr>
                <a:srgbClr val="306786"/>
              </a:buClr>
              <a:buSzPts val="2200"/>
              <a:buFont typeface="Arial"/>
              <a:buChar char="•"/>
            </a:pPr>
            <a:r>
              <a:rPr lang="en-CA" sz="2200" dirty="0">
                <a:solidFill>
                  <a:schemeClr val="dk1"/>
                </a:solidFill>
                <a:ea typeface="Arial"/>
                <a:cs typeface="Arial"/>
                <a:sym typeface="Arial"/>
              </a:rPr>
              <a:t>Brief </a:t>
            </a:r>
            <a:r>
              <a:rPr lang="en-CA" sz="2200" dirty="0">
                <a:solidFill>
                  <a:schemeClr val="dk1"/>
                </a:solidFill>
              </a:rPr>
              <a:t>o</a:t>
            </a:r>
            <a:r>
              <a:rPr lang="en-CA" sz="2200" dirty="0">
                <a:solidFill>
                  <a:schemeClr val="dk1"/>
                </a:solidFill>
                <a:ea typeface="Arial"/>
                <a:cs typeface="Arial"/>
                <a:sym typeface="Arial"/>
              </a:rPr>
              <a:t>verview of process</a:t>
            </a:r>
            <a:endParaRPr lang="en-CA" dirty="0"/>
          </a:p>
          <a:p>
            <a:pPr marL="739775" lvl="1" indent="-282575">
              <a:spcBef>
                <a:spcPts val="1200"/>
              </a:spcBef>
              <a:buClr>
                <a:srgbClr val="306786"/>
              </a:buClr>
              <a:buSzPts val="2200"/>
              <a:buFont typeface="Arial"/>
              <a:buChar char="•"/>
            </a:pPr>
            <a:r>
              <a:rPr lang="en-CA" sz="2200" dirty="0">
                <a:solidFill>
                  <a:schemeClr val="dk1"/>
                </a:solidFill>
                <a:ea typeface="Arial"/>
                <a:cs typeface="Arial"/>
                <a:sym typeface="Arial"/>
              </a:rPr>
              <a:t>Make it personal</a:t>
            </a:r>
            <a:br>
              <a:rPr lang="en-CA" sz="2200" dirty="0">
                <a:solidFill>
                  <a:schemeClr val="dk1"/>
                </a:solidFill>
                <a:ea typeface="Arial"/>
                <a:cs typeface="Arial"/>
                <a:sym typeface="Arial"/>
              </a:rPr>
            </a:br>
            <a:r>
              <a:rPr lang="en-CA" sz="2200" dirty="0">
                <a:solidFill>
                  <a:schemeClr val="dk1"/>
                </a:solidFill>
                <a:ea typeface="Arial"/>
                <a:cs typeface="Arial"/>
                <a:sym typeface="Arial"/>
              </a:rPr>
              <a:t>		</a:t>
            </a:r>
            <a:r>
              <a:rPr lang="en-CA" sz="2200" i="1" dirty="0">
                <a:solidFill>
                  <a:schemeClr val="dk1"/>
                </a:solidFill>
                <a:ea typeface="Arial"/>
                <a:cs typeface="Arial"/>
                <a:sym typeface="Arial"/>
              </a:rPr>
              <a:t>Why do you need me?</a:t>
            </a:r>
            <a:endParaRPr lang="en-CA" i="1" dirty="0"/>
          </a:p>
          <a:p>
            <a:pPr marL="739775" lvl="1" indent="-282575">
              <a:spcBef>
                <a:spcPts val="1200"/>
              </a:spcBef>
              <a:buClr>
                <a:srgbClr val="306786"/>
              </a:buClr>
              <a:buSzPts val="2200"/>
              <a:buFont typeface="Arial"/>
              <a:buChar char="•"/>
            </a:pPr>
            <a:r>
              <a:rPr lang="en-CA" sz="2200" dirty="0">
                <a:solidFill>
                  <a:schemeClr val="dk1"/>
                </a:solidFill>
                <a:ea typeface="Arial"/>
                <a:cs typeface="Arial"/>
                <a:sym typeface="Arial"/>
              </a:rPr>
              <a:t>What are next steps?</a:t>
            </a:r>
            <a:endParaRPr lang="en-CA" dirty="0"/>
          </a:p>
        </p:txBody>
      </p:sp>
      <p:sp>
        <p:nvSpPr>
          <p:cNvPr id="6" name="Content Placeholder 5">
            <a:extLst>
              <a:ext uri="{FF2B5EF4-FFF2-40B4-BE49-F238E27FC236}">
                <a16:creationId xmlns:a16="http://schemas.microsoft.com/office/drawing/2014/main" id="{C62F139E-AF78-45F4-BA1C-EDE782A4FD5C}"/>
              </a:ext>
            </a:extLst>
          </p:cNvPr>
          <p:cNvSpPr>
            <a:spLocks noGrp="1"/>
          </p:cNvSpPr>
          <p:nvPr>
            <p:ph sz="quarter" idx="11"/>
          </p:nvPr>
        </p:nvSpPr>
        <p:spPr>
          <a:xfrm>
            <a:off x="290945" y="4251818"/>
            <a:ext cx="8677656" cy="1938528"/>
          </a:xfrm>
          <a:solidFill>
            <a:srgbClr val="20455A"/>
          </a:solidFill>
        </p:spPr>
        <p:txBody>
          <a:bodyPr anchor="ctr"/>
          <a:lstStyle/>
          <a:p>
            <a:pPr marL="166688" lvl="1" indent="0" defTabSz="914400">
              <a:spcBef>
                <a:spcPts val="0"/>
              </a:spcBef>
              <a:buClr>
                <a:srgbClr val="000000"/>
              </a:buClr>
              <a:buNone/>
            </a:pPr>
            <a:r>
              <a:rPr lang="en-CA" sz="2000" b="1" kern="0" dirty="0">
                <a:solidFill>
                  <a:srgbClr val="FFFFFF"/>
                </a:solidFill>
                <a:ea typeface="Arial"/>
                <a:cs typeface="Arial"/>
                <a:sym typeface="Arial"/>
              </a:rPr>
              <a:t>SAMPLE:</a:t>
            </a:r>
            <a:r>
              <a:rPr lang="en-CA" sz="2000" b="1" kern="0" dirty="0">
                <a:solidFill>
                  <a:srgbClr val="000000"/>
                </a:solidFill>
                <a:ea typeface="Arial"/>
                <a:cs typeface="Arial"/>
                <a:sym typeface="Arial"/>
              </a:rPr>
              <a:t> </a:t>
            </a:r>
            <a:r>
              <a:rPr lang="en-CA" sz="2000" kern="0" dirty="0">
                <a:solidFill>
                  <a:srgbClr val="FFFFFF"/>
                </a:solidFill>
                <a:cs typeface="Arial"/>
                <a:sym typeface="Arial"/>
              </a:rPr>
              <a:t>“Our Head Start program is beginning our annual self-assessment. You've been a Head Start parent for four years and know a lot about how things work. You'd be a valuable addition to our team. It will take a few meetings, fruitful discussions, and everyone's ideas to make our Head Start program the best it can be.”</a:t>
            </a:r>
          </a:p>
        </p:txBody>
      </p:sp>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36</a:t>
            </a:fld>
            <a:endParaRPr dirty="0"/>
          </a:p>
        </p:txBody>
      </p:sp>
    </p:spTree>
    <p:custDataLst>
      <p:tags r:id="rId1"/>
    </p:custDataLst>
    <p:extLst>
      <p:ext uri="{BB962C8B-B14F-4D97-AF65-F5344CB8AC3E}">
        <p14:creationId xmlns:p14="http://schemas.microsoft.com/office/powerpoint/2010/main" val="3315667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dirty="0"/>
              <a:t>Phase 2: Engage the Team</a:t>
            </a:r>
            <a:endParaRPr dirty="0"/>
          </a:p>
        </p:txBody>
      </p:sp>
      <p:pic>
        <p:nvPicPr>
          <p:cNvPr id="8" name="Content Placeholder 7" descr="Engage Team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0" y="1232922"/>
            <a:ext cx="3089564" cy="2497945"/>
          </a:xfrm>
        </p:spPr>
      </p:pic>
      <p:pic>
        <p:nvPicPr>
          <p:cNvPr id="3" name="Content Placeholder 2">
            <a:extLst>
              <a:ext uri="{FF2B5EF4-FFF2-40B4-BE49-F238E27FC236}">
                <a16:creationId xmlns:a16="http://schemas.microsoft.com/office/drawing/2014/main" id="{46E175D7-41BE-4817-AEC6-459BFC4479D9}"/>
              </a:ext>
              <a:ext uri="{C183D7F6-B498-43B3-948B-1728B52AA6E4}">
                <adec:decorative xmlns:adec="http://schemas.microsoft.com/office/drawing/2017/decorative" val="1"/>
              </a:ext>
            </a:extLst>
          </p:cNvPr>
          <p:cNvPicPr>
            <a:picLocks noGrp="1" noChangeAspect="1"/>
          </p:cNvPicPr>
          <p:nvPr>
            <p:ph sz="quarter" idx="11"/>
          </p:nvPr>
        </p:nvPicPr>
        <p:blipFill>
          <a:blip r:embed="rId5" cstate="print">
            <a:extLst>
              <a:ext uri="{28A0092B-C50C-407E-A947-70E740481C1C}">
                <a14:useLocalDpi xmlns:a14="http://schemas.microsoft.com/office/drawing/2010/main"/>
              </a:ext>
            </a:extLst>
          </a:blip>
          <a:stretch>
            <a:fillRect/>
          </a:stretch>
        </p:blipFill>
        <p:spPr>
          <a:xfrm>
            <a:off x="4159902" y="1058335"/>
            <a:ext cx="4956388" cy="3162056"/>
          </a:xfrm>
          <a:noFill/>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2604040" y="3429000"/>
            <a:ext cx="5528578" cy="3086122"/>
          </a:xfrm>
          <a:solidFill>
            <a:srgbClr val="E2EBA0"/>
          </a:solidFill>
          <a:ln w="31750">
            <a:solidFill>
              <a:schemeClr val="bg1"/>
            </a:solidFill>
          </a:ln>
        </p:spPr>
        <p:txBody>
          <a:bodyPr/>
          <a:lstStyle/>
          <a:p>
            <a:pPr marL="344488" lvl="0" indent="-169863">
              <a:spcBef>
                <a:spcPts val="0"/>
              </a:spcBef>
              <a:buNone/>
            </a:pPr>
            <a:r>
              <a:rPr lang="en-CA" sz="2100" b="1" i="1" dirty="0">
                <a:solidFill>
                  <a:srgbClr val="953735"/>
                </a:solidFill>
                <a:ea typeface="Arial"/>
                <a:cs typeface="Arial"/>
                <a:sym typeface="Arial"/>
              </a:rPr>
              <a:t>Director and Management Team</a:t>
            </a:r>
            <a:endParaRPr lang="en-CA" i="1" dirty="0"/>
          </a:p>
          <a:p>
            <a:pPr marL="685800" lvl="0" indent="-233362">
              <a:spcBef>
                <a:spcPts val="0"/>
              </a:spcBef>
              <a:buClr>
                <a:srgbClr val="306786"/>
              </a:buClr>
              <a:buSzPts val="2100"/>
            </a:pPr>
            <a:r>
              <a:rPr lang="en-CA" sz="2100" dirty="0">
                <a:solidFill>
                  <a:srgbClr val="000000"/>
                </a:solidFill>
                <a:ea typeface="Arial"/>
                <a:cs typeface="Arial"/>
                <a:sym typeface="Arial"/>
              </a:rPr>
              <a:t>Orient self-assessment team members</a:t>
            </a:r>
            <a:endParaRPr lang="en-CA" dirty="0"/>
          </a:p>
          <a:p>
            <a:pPr marL="685800" lvl="0" indent="-233362">
              <a:spcBef>
                <a:spcPts val="0"/>
              </a:spcBef>
              <a:buClr>
                <a:srgbClr val="306786"/>
              </a:buClr>
              <a:buSzPts val="2100"/>
            </a:pPr>
            <a:r>
              <a:rPr lang="en-CA" sz="2100" dirty="0">
                <a:solidFill>
                  <a:srgbClr val="000000"/>
                </a:solidFill>
                <a:ea typeface="Arial"/>
                <a:cs typeface="Arial"/>
                <a:sym typeface="Arial"/>
              </a:rPr>
              <a:t>Share the self-assessment plan</a:t>
            </a:r>
            <a:endParaRPr lang="en-CA" dirty="0"/>
          </a:p>
          <a:p>
            <a:pPr marL="685800" lvl="0" indent="-233362">
              <a:spcBef>
                <a:spcPts val="0"/>
              </a:spcBef>
              <a:buClr>
                <a:srgbClr val="306786"/>
              </a:buClr>
              <a:buSzPts val="2100"/>
            </a:pPr>
            <a:r>
              <a:rPr lang="en-CA" sz="2100" dirty="0">
                <a:solidFill>
                  <a:srgbClr val="000000"/>
                </a:solidFill>
                <a:ea typeface="Arial"/>
                <a:cs typeface="Arial"/>
                <a:sym typeface="Arial"/>
              </a:rPr>
              <a:t>Share ongoing monitoring, last year's self-assessment report, and other data</a:t>
            </a:r>
          </a:p>
          <a:p>
            <a:pPr marL="169863" lvl="0" indent="3175">
              <a:spcBef>
                <a:spcPts val="1200"/>
              </a:spcBef>
              <a:buNone/>
            </a:pPr>
            <a:r>
              <a:rPr lang="en-CA" sz="2100" b="1" i="1" dirty="0">
                <a:solidFill>
                  <a:schemeClr val="accent2">
                    <a:lumMod val="50000"/>
                  </a:schemeClr>
                </a:solidFill>
                <a:sym typeface="Arial"/>
              </a:rPr>
              <a:t>Self-Assessment Team</a:t>
            </a:r>
            <a:endParaRPr lang="en-CA" i="1" dirty="0">
              <a:solidFill>
                <a:schemeClr val="accent2">
                  <a:lumMod val="50000"/>
                </a:schemeClr>
              </a:solidFill>
            </a:endParaRPr>
          </a:p>
          <a:p>
            <a:pPr marL="681038" lvl="0" indent="-279400">
              <a:spcBef>
                <a:spcPts val="0"/>
              </a:spcBef>
              <a:buClr>
                <a:srgbClr val="306786"/>
              </a:buClr>
              <a:buSzPts val="2100"/>
            </a:pPr>
            <a:r>
              <a:rPr lang="en-CA" sz="2100" dirty="0">
                <a:solidFill>
                  <a:srgbClr val="000000"/>
                </a:solidFill>
                <a:ea typeface="Arial"/>
                <a:cs typeface="Arial"/>
                <a:sym typeface="Arial"/>
              </a:rPr>
              <a:t>Define how to be a good team member</a:t>
            </a:r>
          </a:p>
          <a:p>
            <a:pPr marL="681038" indent="-279400">
              <a:buClr>
                <a:srgbClr val="306786"/>
              </a:buClr>
              <a:buSzPts val="2100"/>
            </a:pPr>
            <a:r>
              <a:rPr lang="en-CA" sz="2100" dirty="0"/>
              <a:t>Form subgroups and begin process</a:t>
            </a:r>
            <a:endParaRPr lang="en-CA" dirty="0"/>
          </a:p>
        </p:txBody>
      </p:sp>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37</a:t>
            </a:fld>
            <a:endParaRPr dirty="0"/>
          </a:p>
        </p:txBody>
      </p:sp>
    </p:spTree>
    <p:custDataLst>
      <p:tags r:id="rId1"/>
    </p:custDataLst>
    <p:extLst>
      <p:ext uri="{BB962C8B-B14F-4D97-AF65-F5344CB8AC3E}">
        <p14:creationId xmlns:p14="http://schemas.microsoft.com/office/powerpoint/2010/main" val="492636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dirty="0"/>
              <a:t>Being a Good Team Member</a:t>
            </a:r>
            <a:endParaRPr dirty="0"/>
          </a:p>
        </p:txBody>
      </p:sp>
      <p:pic>
        <p:nvPicPr>
          <p:cNvPr id="8" name="Content Placeholder 7" descr="Engage Team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0" y="1232922"/>
            <a:ext cx="3089564" cy="2497945"/>
          </a:xfrm>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3297382" y="1149899"/>
            <a:ext cx="5285144" cy="5505165"/>
          </a:xfrm>
          <a:solidFill>
            <a:srgbClr val="E2EBA0"/>
          </a:solidFill>
          <a:ln w="31750">
            <a:solidFill>
              <a:schemeClr val="bg1"/>
            </a:solidFill>
          </a:ln>
        </p:spPr>
        <p:txBody>
          <a:bodyPr anchor="ctr"/>
          <a:lstStyle/>
          <a:p>
            <a:pPr marL="225425" lvl="0" indent="0">
              <a:spcBef>
                <a:spcPts val="0"/>
              </a:spcBef>
              <a:spcAft>
                <a:spcPts val="600"/>
              </a:spcAft>
              <a:buNone/>
            </a:pPr>
            <a:r>
              <a:rPr lang="en-CA" sz="2800" b="1" i="1" dirty="0">
                <a:solidFill>
                  <a:schemeClr val="accent2">
                    <a:lumMod val="50000"/>
                  </a:schemeClr>
                </a:solidFill>
                <a:sym typeface="Arial"/>
              </a:rPr>
              <a:t>Six Useful Tips:</a:t>
            </a:r>
            <a:endParaRPr lang="en-CA" sz="2400" i="1" dirty="0">
              <a:solidFill>
                <a:schemeClr val="accent2">
                  <a:lumMod val="50000"/>
                </a:schemeClr>
              </a:solidFill>
            </a:endParaRPr>
          </a:p>
          <a:p>
            <a:pPr marL="911225" lvl="0" indent="-282575">
              <a:spcBef>
                <a:spcPts val="0"/>
              </a:spcBef>
              <a:buClr>
                <a:srgbClr val="306786"/>
              </a:buClr>
              <a:buSzPts val="2400"/>
            </a:pPr>
            <a:r>
              <a:rPr lang="en-CA" sz="2400" dirty="0">
                <a:solidFill>
                  <a:schemeClr val="dk1"/>
                </a:solidFill>
                <a:ea typeface="Arial"/>
                <a:cs typeface="Arial"/>
                <a:sym typeface="Arial"/>
              </a:rPr>
              <a:t>Keep a strengths-based approach</a:t>
            </a:r>
            <a:endParaRPr lang="en-CA" sz="2400" dirty="0"/>
          </a:p>
          <a:p>
            <a:pPr marL="911225" lvl="0" indent="-282575">
              <a:spcBef>
                <a:spcPts val="1200"/>
              </a:spcBef>
              <a:buClr>
                <a:srgbClr val="306786"/>
              </a:buClr>
              <a:buSzPts val="2400"/>
            </a:pPr>
            <a:r>
              <a:rPr lang="en-CA" sz="2400" dirty="0">
                <a:solidFill>
                  <a:schemeClr val="dk1"/>
                </a:solidFill>
                <a:ea typeface="Arial"/>
                <a:cs typeface="Arial"/>
                <a:sym typeface="Arial"/>
              </a:rPr>
              <a:t>Let go of control</a:t>
            </a:r>
            <a:endParaRPr lang="en-CA" sz="2400" dirty="0"/>
          </a:p>
          <a:p>
            <a:pPr marL="911225" lvl="0" indent="-282575">
              <a:spcBef>
                <a:spcPts val="1200"/>
              </a:spcBef>
              <a:buClr>
                <a:srgbClr val="306786"/>
              </a:buClr>
              <a:buSzPts val="2400"/>
            </a:pPr>
            <a:r>
              <a:rPr lang="en-CA" sz="2400" dirty="0">
                <a:solidFill>
                  <a:schemeClr val="dk1"/>
                </a:solidFill>
                <a:ea typeface="Arial"/>
                <a:cs typeface="Arial"/>
                <a:sym typeface="Arial"/>
              </a:rPr>
              <a:t>Include all team members </a:t>
            </a:r>
            <a:endParaRPr lang="en-CA" sz="2400" dirty="0"/>
          </a:p>
          <a:p>
            <a:pPr marL="911225" lvl="0" indent="-282575">
              <a:spcBef>
                <a:spcPts val="1200"/>
              </a:spcBef>
              <a:buClr>
                <a:srgbClr val="306786"/>
              </a:buClr>
              <a:buSzPts val="2400"/>
            </a:pPr>
            <a:r>
              <a:rPr lang="en-CA" sz="2400" dirty="0">
                <a:solidFill>
                  <a:schemeClr val="dk1"/>
                </a:solidFill>
                <a:ea typeface="Arial"/>
                <a:cs typeface="Arial"/>
                <a:sym typeface="Arial"/>
              </a:rPr>
              <a:t>Use multiple strategies to engage team</a:t>
            </a:r>
            <a:endParaRPr lang="en-CA" sz="2400" dirty="0"/>
          </a:p>
          <a:p>
            <a:pPr marL="911225" lvl="0" indent="-282575">
              <a:spcBef>
                <a:spcPts val="1200"/>
              </a:spcBef>
              <a:buClr>
                <a:srgbClr val="306786"/>
              </a:buClr>
              <a:buSzPts val="2400"/>
            </a:pPr>
            <a:r>
              <a:rPr lang="en-CA" sz="2400" dirty="0">
                <a:solidFill>
                  <a:schemeClr val="dk1"/>
                </a:solidFill>
                <a:ea typeface="Arial"/>
                <a:cs typeface="Arial"/>
                <a:sym typeface="Arial"/>
              </a:rPr>
              <a:t>Keep the dialogue flowing</a:t>
            </a:r>
            <a:endParaRPr lang="en-CA" sz="2400" dirty="0"/>
          </a:p>
          <a:p>
            <a:pPr marL="911225" lvl="0" indent="-282575">
              <a:spcBef>
                <a:spcPts val="1200"/>
              </a:spcBef>
              <a:buClr>
                <a:srgbClr val="306786"/>
              </a:buClr>
              <a:buSzPts val="2400"/>
            </a:pPr>
            <a:r>
              <a:rPr lang="en-CA" sz="2400" dirty="0">
                <a:solidFill>
                  <a:schemeClr val="dk1"/>
                </a:solidFill>
                <a:ea typeface="Arial"/>
                <a:cs typeface="Arial"/>
                <a:sym typeface="Arial"/>
              </a:rPr>
              <a:t>Focus on the “big picture” </a:t>
            </a:r>
            <a:br>
              <a:rPr lang="en-CA" sz="2400" dirty="0">
                <a:solidFill>
                  <a:schemeClr val="dk1"/>
                </a:solidFill>
                <a:ea typeface="Arial"/>
                <a:cs typeface="Arial"/>
                <a:sym typeface="Arial"/>
              </a:rPr>
            </a:br>
            <a:r>
              <a:rPr lang="en-CA" sz="2400" dirty="0">
                <a:solidFill>
                  <a:schemeClr val="dk1"/>
                </a:solidFill>
                <a:ea typeface="Arial"/>
                <a:cs typeface="Arial"/>
                <a:sym typeface="Arial"/>
              </a:rPr>
              <a:t>instead of details</a:t>
            </a:r>
            <a:endParaRPr lang="en-CA" dirty="0"/>
          </a:p>
        </p:txBody>
      </p:sp>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38</a:t>
            </a:fld>
            <a:endParaRPr dirty="0"/>
          </a:p>
        </p:txBody>
      </p:sp>
    </p:spTree>
    <p:custDataLst>
      <p:tags r:id="rId1"/>
    </p:custDataLst>
    <p:extLst>
      <p:ext uri="{BB962C8B-B14F-4D97-AF65-F5344CB8AC3E}">
        <p14:creationId xmlns:p14="http://schemas.microsoft.com/office/powerpoint/2010/main" val="2383067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dirty="0"/>
              <a:t>Orient the Team</a:t>
            </a:r>
            <a:endParaRPr dirty="0"/>
          </a:p>
        </p:txBody>
      </p:sp>
      <p:pic>
        <p:nvPicPr>
          <p:cNvPr id="8" name="Content Placeholder 7" descr="Engage Team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0" y="1232922"/>
            <a:ext cx="3089564" cy="2497945"/>
          </a:xfrm>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3165067" y="1259447"/>
            <a:ext cx="5812775" cy="5023539"/>
          </a:xfrm>
          <a:solidFill>
            <a:srgbClr val="E2EBA0"/>
          </a:solidFill>
          <a:ln w="31750">
            <a:solidFill>
              <a:schemeClr val="bg1"/>
            </a:solidFill>
          </a:ln>
        </p:spPr>
        <p:txBody>
          <a:bodyPr anchor="ctr"/>
          <a:lstStyle/>
          <a:p>
            <a:pPr marL="458788" lvl="0" indent="-233362">
              <a:spcBef>
                <a:spcPts val="600"/>
              </a:spcBef>
              <a:buClr>
                <a:srgbClr val="306786"/>
              </a:buClr>
              <a:buSzPts val="2400"/>
            </a:pPr>
            <a:r>
              <a:rPr lang="en-CA" sz="2400" dirty="0">
                <a:solidFill>
                  <a:schemeClr val="dk1"/>
                </a:solidFill>
                <a:ea typeface="Arial"/>
                <a:cs typeface="Arial"/>
                <a:sym typeface="Arial"/>
              </a:rPr>
              <a:t>Present the self-assessment plan</a:t>
            </a:r>
            <a:endParaRPr lang="en-CA" sz="2400" dirty="0"/>
          </a:p>
          <a:p>
            <a:pPr marL="458788" lvl="0" indent="-233362">
              <a:spcBef>
                <a:spcPts val="600"/>
              </a:spcBef>
              <a:buClr>
                <a:srgbClr val="306786"/>
              </a:buClr>
              <a:buSzPts val="2400"/>
            </a:pPr>
            <a:r>
              <a:rPr lang="en-CA" sz="2400" dirty="0">
                <a:solidFill>
                  <a:schemeClr val="dk1"/>
                </a:solidFill>
                <a:ea typeface="Arial"/>
                <a:cs typeface="Arial"/>
                <a:sym typeface="Arial"/>
              </a:rPr>
              <a:t>Identify subgroups and areas of focus</a:t>
            </a:r>
            <a:endParaRPr lang="en-CA" sz="2400" dirty="0"/>
          </a:p>
          <a:p>
            <a:pPr marL="458788" lvl="0" indent="-233362">
              <a:spcBef>
                <a:spcPts val="600"/>
              </a:spcBef>
              <a:buClr>
                <a:srgbClr val="306786"/>
              </a:buClr>
              <a:buSzPts val="2400"/>
            </a:pPr>
            <a:r>
              <a:rPr lang="en-CA" sz="2400" dirty="0">
                <a:solidFill>
                  <a:schemeClr val="dk1"/>
                </a:solidFill>
                <a:ea typeface="Arial"/>
                <a:cs typeface="Arial"/>
                <a:sym typeface="Arial"/>
              </a:rPr>
              <a:t>Share ongoing monitoring results related to areas of focus</a:t>
            </a:r>
            <a:endParaRPr lang="en-CA" sz="2400" dirty="0"/>
          </a:p>
          <a:p>
            <a:pPr marL="458788" lvl="0" indent="-233362">
              <a:spcBef>
                <a:spcPts val="600"/>
              </a:spcBef>
              <a:buClr>
                <a:srgbClr val="306786"/>
              </a:buClr>
              <a:buSzPts val="2400"/>
            </a:pPr>
            <a:r>
              <a:rPr lang="en-CA" sz="2400" dirty="0">
                <a:solidFill>
                  <a:schemeClr val="dk1"/>
                </a:solidFill>
                <a:ea typeface="Arial"/>
                <a:cs typeface="Arial"/>
                <a:sym typeface="Arial"/>
              </a:rPr>
              <a:t>Present and review last year's </a:t>
            </a:r>
            <a:br>
              <a:rPr lang="en-CA" sz="2400" dirty="0">
                <a:solidFill>
                  <a:schemeClr val="dk1"/>
                </a:solidFill>
                <a:ea typeface="Arial"/>
                <a:cs typeface="Arial"/>
                <a:sym typeface="Arial"/>
              </a:rPr>
            </a:br>
            <a:r>
              <a:rPr lang="en-CA" sz="2400" dirty="0">
                <a:solidFill>
                  <a:schemeClr val="dk1"/>
                </a:solidFill>
                <a:ea typeface="Arial"/>
                <a:cs typeface="Arial"/>
                <a:sym typeface="Arial"/>
              </a:rPr>
              <a:t>self-assessment report</a:t>
            </a:r>
            <a:endParaRPr lang="en-CA" sz="2400" dirty="0"/>
          </a:p>
          <a:p>
            <a:pPr marL="458788" lvl="0" indent="-233362">
              <a:spcBef>
                <a:spcPts val="600"/>
              </a:spcBef>
              <a:buClr>
                <a:srgbClr val="306786"/>
              </a:buClr>
              <a:buSzPts val="2400"/>
            </a:pPr>
            <a:r>
              <a:rPr lang="en-CA" sz="2400" dirty="0">
                <a:solidFill>
                  <a:schemeClr val="dk1"/>
                </a:solidFill>
              </a:rPr>
              <a:t>Ensure r</a:t>
            </a:r>
            <a:r>
              <a:rPr lang="en-CA" sz="2400" dirty="0">
                <a:solidFill>
                  <a:schemeClr val="dk1"/>
                </a:solidFill>
                <a:ea typeface="Arial"/>
                <a:cs typeface="Arial"/>
                <a:sym typeface="Arial"/>
              </a:rPr>
              <a:t>oles and responsibilities </a:t>
            </a:r>
            <a:br>
              <a:rPr lang="en-CA" sz="2400" dirty="0">
                <a:solidFill>
                  <a:schemeClr val="dk1"/>
                </a:solidFill>
                <a:ea typeface="Arial"/>
                <a:cs typeface="Arial"/>
                <a:sym typeface="Arial"/>
              </a:rPr>
            </a:br>
            <a:r>
              <a:rPr lang="en-CA" sz="2400" dirty="0">
                <a:solidFill>
                  <a:schemeClr val="dk1"/>
                </a:solidFill>
                <a:ea typeface="Arial"/>
                <a:cs typeface="Arial"/>
                <a:sym typeface="Arial"/>
              </a:rPr>
              <a:t>are clear</a:t>
            </a:r>
            <a:endParaRPr lang="en-CA" sz="2400" dirty="0"/>
          </a:p>
          <a:p>
            <a:pPr marL="0" lvl="0" indent="0">
              <a:spcBef>
                <a:spcPts val="1200"/>
              </a:spcBef>
              <a:spcAft>
                <a:spcPts val="600"/>
              </a:spcAft>
              <a:buNone/>
            </a:pPr>
            <a:r>
              <a:rPr lang="en-CA" sz="2400" b="1" i="1" dirty="0">
                <a:solidFill>
                  <a:srgbClr val="C93329"/>
                </a:solidFill>
                <a:ea typeface="Arial"/>
                <a:cs typeface="Arial"/>
                <a:sym typeface="Arial"/>
              </a:rPr>
              <a:t> </a:t>
            </a:r>
            <a:r>
              <a:rPr lang="en-CA" sz="2400" b="1" i="1" dirty="0">
                <a:solidFill>
                  <a:schemeClr val="accent6">
                    <a:lumMod val="50000"/>
                  </a:schemeClr>
                </a:solidFill>
                <a:sym typeface="Arial"/>
              </a:rPr>
              <a:t>Useful Resource:</a:t>
            </a:r>
            <a:endParaRPr lang="en-CA" sz="2400" dirty="0">
              <a:solidFill>
                <a:schemeClr val="accent6">
                  <a:lumMod val="50000"/>
                </a:schemeClr>
              </a:solidFill>
            </a:endParaRPr>
          </a:p>
          <a:p>
            <a:pPr marL="449263" lvl="0" indent="-222249">
              <a:buClr>
                <a:schemeClr val="accent1">
                  <a:lumMod val="75000"/>
                </a:schemeClr>
              </a:buClr>
              <a:buSzPts val="2400"/>
            </a:pPr>
            <a:r>
              <a:rPr lang="en-CA" sz="2400" dirty="0">
                <a:solidFill>
                  <a:schemeClr val="dk1"/>
                </a:solidFill>
              </a:rPr>
              <a:t>Orientation to the Self-Assessment Process in Head Start</a:t>
            </a:r>
          </a:p>
        </p:txBody>
      </p:sp>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39</a:t>
            </a:fld>
            <a:endParaRPr dirty="0"/>
          </a:p>
        </p:txBody>
      </p:sp>
    </p:spTree>
    <p:custDataLst>
      <p:tags r:id="rId1"/>
    </p:custDataLst>
    <p:extLst>
      <p:ext uri="{BB962C8B-B14F-4D97-AF65-F5344CB8AC3E}">
        <p14:creationId xmlns:p14="http://schemas.microsoft.com/office/powerpoint/2010/main" val="484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C3141"/>
          </a:solidFill>
        </p:spPr>
        <p:txBody>
          <a:bodyPr/>
          <a:lstStyle/>
          <a:p>
            <a:r>
              <a:rPr lang="en-US" dirty="0"/>
              <a:t>Overview</a:t>
            </a:r>
          </a:p>
        </p:txBody>
      </p:sp>
      <p:pic>
        <p:nvPicPr>
          <p:cNvPr id="5" name="Content Placeholder 4" descr="Picture of a person holding a magnifying glass to a wooden block in the shape of an upwards arrow, that also had square holes making it also look like a house. ">
            <a:extLst>
              <a:ext uri="{FF2B5EF4-FFF2-40B4-BE49-F238E27FC236}">
                <a16:creationId xmlns:a16="http://schemas.microsoft.com/office/drawing/2014/main" id="{26772599-C449-46B3-A92E-A9EEE834FA4B}"/>
              </a:ext>
            </a:extLst>
          </p:cNvPr>
          <p:cNvPicPr>
            <a:picLocks noGrp="1" noChangeAspect="1"/>
          </p:cNvPicPr>
          <p:nvPr>
            <p:ph sz="quarter" idx="14"/>
          </p:nvPr>
        </p:nvPicPr>
        <p:blipFill>
          <a:blip r:embed="rId4" cstate="print">
            <a:extLst>
              <a:ext uri="{28A0092B-C50C-407E-A947-70E740481C1C}">
                <a14:useLocalDpi xmlns:a14="http://schemas.microsoft.com/office/drawing/2010/main"/>
              </a:ext>
            </a:extLst>
          </a:blip>
          <a:stretch>
            <a:fillRect/>
          </a:stretch>
        </p:blipFill>
        <p:spPr>
          <a:xfrm>
            <a:off x="0" y="1055970"/>
            <a:ext cx="9146642" cy="5802030"/>
          </a:xfrm>
        </p:spPr>
      </p:pic>
    </p:spTree>
    <p:custDataLst>
      <p:tags r:id="rId1"/>
    </p:custDataLst>
    <p:extLst>
      <p:ext uri="{BB962C8B-B14F-4D97-AF65-F5344CB8AC3E}">
        <p14:creationId xmlns:p14="http://schemas.microsoft.com/office/powerpoint/2010/main" val="3170359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dirty="0"/>
              <a:t>Phase 3: Analyze and Dialogue</a:t>
            </a:r>
            <a:endParaRPr dirty="0"/>
          </a:p>
        </p:txBody>
      </p:sp>
      <p:pic>
        <p:nvPicPr>
          <p:cNvPr id="8" name="Content Placeholder 7" descr="Analyze and Dialogue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0" y="1207291"/>
            <a:ext cx="3253330" cy="2339473"/>
          </a:xfrm>
        </p:spPr>
      </p:pic>
      <p:pic>
        <p:nvPicPr>
          <p:cNvPr id="3" name="Content Placeholder 2">
            <a:extLst>
              <a:ext uri="{FF2B5EF4-FFF2-40B4-BE49-F238E27FC236}">
                <a16:creationId xmlns:a16="http://schemas.microsoft.com/office/drawing/2014/main" id="{46E175D7-41BE-4817-AEC6-459BFC4479D9}"/>
              </a:ext>
              <a:ext uri="{C183D7F6-B498-43B3-948B-1728B52AA6E4}">
                <adec:decorative xmlns:adec="http://schemas.microsoft.com/office/drawing/2017/decorative" val="1"/>
              </a:ext>
            </a:extLst>
          </p:cNvPr>
          <p:cNvPicPr>
            <a:picLocks noGrp="1" noChangeAspect="1"/>
          </p:cNvPicPr>
          <p:nvPr>
            <p:ph sz="quarter" idx="11"/>
          </p:nvPr>
        </p:nvPicPr>
        <p:blipFill>
          <a:blip r:embed="rId5"/>
          <a:stretch>
            <a:fillRect/>
          </a:stretch>
        </p:blipFill>
        <p:spPr>
          <a:xfrm>
            <a:off x="5292436" y="1058335"/>
            <a:ext cx="3837709" cy="2933380"/>
          </a:xfrm>
          <a:noFill/>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1690255" y="3672850"/>
            <a:ext cx="6567054" cy="2910510"/>
          </a:xfrm>
          <a:solidFill>
            <a:srgbClr val="FFEACA"/>
          </a:solidFill>
          <a:ln w="31750">
            <a:solidFill>
              <a:schemeClr val="bg1"/>
            </a:solidFill>
          </a:ln>
        </p:spPr>
        <p:txBody>
          <a:bodyPr/>
          <a:lstStyle/>
          <a:p>
            <a:pPr marL="0" lvl="0" indent="0">
              <a:spcBef>
                <a:spcPts val="0"/>
              </a:spcBef>
              <a:spcAft>
                <a:spcPts val="600"/>
              </a:spcAft>
              <a:buNone/>
            </a:pPr>
            <a:r>
              <a:rPr lang="en-CA" sz="2200" b="1" i="1" dirty="0">
                <a:solidFill>
                  <a:schemeClr val="accent3">
                    <a:lumMod val="50000"/>
                  </a:schemeClr>
                </a:solidFill>
                <a:sym typeface="Arial"/>
              </a:rPr>
              <a:t>Self-</a:t>
            </a:r>
            <a:r>
              <a:rPr lang="en-CA" sz="2200" b="1" i="1" dirty="0">
                <a:solidFill>
                  <a:schemeClr val="accent3">
                    <a:lumMod val="50000"/>
                  </a:schemeClr>
                </a:solidFill>
              </a:rPr>
              <a:t>Assessment</a:t>
            </a:r>
            <a:r>
              <a:rPr lang="en-CA" sz="2200" b="1" i="1" dirty="0">
                <a:solidFill>
                  <a:schemeClr val="accent3">
                    <a:lumMod val="50000"/>
                  </a:schemeClr>
                </a:solidFill>
                <a:sym typeface="Arial"/>
              </a:rPr>
              <a:t> Team or Subgroups</a:t>
            </a:r>
            <a:endParaRPr lang="en-CA" dirty="0">
              <a:solidFill>
                <a:schemeClr val="accent3">
                  <a:lumMod val="50000"/>
                </a:schemeClr>
              </a:solidFill>
            </a:endParaRPr>
          </a:p>
          <a:p>
            <a:pPr marL="744538" lvl="1" indent="-290513">
              <a:spcBef>
                <a:spcPts val="0"/>
              </a:spcBef>
              <a:buClr>
                <a:srgbClr val="B86D00"/>
              </a:buClr>
              <a:buSzPts val="2200"/>
              <a:buFont typeface="Arial"/>
              <a:buChar char="•"/>
            </a:pPr>
            <a:r>
              <a:rPr lang="en-CA" sz="2200" dirty="0">
                <a:solidFill>
                  <a:srgbClr val="000000"/>
                </a:solidFill>
                <a:ea typeface="Arial"/>
                <a:cs typeface="Arial"/>
                <a:sym typeface="Arial"/>
              </a:rPr>
              <a:t>Explore systemic issues</a:t>
            </a:r>
            <a:endParaRPr lang="en-CA" dirty="0"/>
          </a:p>
          <a:p>
            <a:pPr marL="744538" lvl="1" indent="-290513">
              <a:spcBef>
                <a:spcPts val="600"/>
              </a:spcBef>
              <a:buClr>
                <a:srgbClr val="B86D00"/>
              </a:buClr>
              <a:buSzPts val="2200"/>
              <a:buFont typeface="Arial"/>
              <a:buChar char="•"/>
            </a:pPr>
            <a:r>
              <a:rPr lang="en-CA" sz="2200" dirty="0">
                <a:solidFill>
                  <a:srgbClr val="000000"/>
                </a:solidFill>
                <a:ea typeface="Arial"/>
                <a:cs typeface="Arial"/>
                <a:sym typeface="Arial"/>
              </a:rPr>
              <a:t>Review and analyze data and seek additional data as needed</a:t>
            </a:r>
            <a:endParaRPr lang="en-CA" dirty="0"/>
          </a:p>
          <a:p>
            <a:pPr marL="744538" lvl="1" indent="-290513">
              <a:spcBef>
                <a:spcPts val="600"/>
              </a:spcBef>
              <a:buClr>
                <a:srgbClr val="B86D00"/>
              </a:buClr>
              <a:buSzPts val="2200"/>
              <a:buFont typeface="Arial"/>
              <a:buChar char="•"/>
            </a:pPr>
            <a:r>
              <a:rPr lang="en-CA" sz="2200" dirty="0">
                <a:solidFill>
                  <a:srgbClr val="000000"/>
                </a:solidFill>
                <a:ea typeface="Arial"/>
                <a:cs typeface="Arial"/>
                <a:sym typeface="Arial"/>
              </a:rPr>
              <a:t>Engage in dialogue using probing questions</a:t>
            </a:r>
            <a:endParaRPr lang="en-CA" dirty="0"/>
          </a:p>
          <a:p>
            <a:pPr marL="744538" lvl="1" indent="-290513">
              <a:spcBef>
                <a:spcPts val="600"/>
              </a:spcBef>
              <a:buClr>
                <a:srgbClr val="B86D00"/>
              </a:buClr>
              <a:buSzPts val="2200"/>
              <a:buFont typeface="Arial"/>
              <a:buChar char="•"/>
            </a:pPr>
            <a:r>
              <a:rPr lang="en-CA" sz="2200" dirty="0">
                <a:solidFill>
                  <a:srgbClr val="000000"/>
                </a:solidFill>
                <a:ea typeface="Arial"/>
                <a:cs typeface="Arial"/>
                <a:sym typeface="Arial"/>
              </a:rPr>
              <a:t>Examine progress on goals and objectives</a:t>
            </a:r>
            <a:endParaRPr lang="en-CA" dirty="0"/>
          </a:p>
          <a:p>
            <a:pPr marL="744538" lvl="1" indent="-290513">
              <a:spcBef>
                <a:spcPts val="600"/>
              </a:spcBef>
              <a:buClr>
                <a:srgbClr val="B86D00"/>
              </a:buClr>
              <a:buSzPts val="2200"/>
              <a:buFont typeface="Arial"/>
              <a:buChar char="•"/>
            </a:pPr>
            <a:r>
              <a:rPr lang="en-CA" sz="2200" dirty="0">
                <a:solidFill>
                  <a:schemeClr val="dk1"/>
                </a:solidFill>
                <a:ea typeface="Arial"/>
                <a:cs typeface="Arial"/>
                <a:sym typeface="Arial"/>
              </a:rPr>
              <a:t>Describe what you’ve discovered</a:t>
            </a:r>
            <a:endParaRPr lang="en-CA" dirty="0"/>
          </a:p>
        </p:txBody>
      </p:sp>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40</a:t>
            </a:fld>
            <a:endParaRPr dirty="0"/>
          </a:p>
        </p:txBody>
      </p:sp>
    </p:spTree>
    <p:custDataLst>
      <p:tags r:id="rId1"/>
    </p:custDataLst>
    <p:extLst>
      <p:ext uri="{BB962C8B-B14F-4D97-AF65-F5344CB8AC3E}">
        <p14:creationId xmlns:p14="http://schemas.microsoft.com/office/powerpoint/2010/main" val="3517251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dirty="0"/>
              <a:t>Types of Head Start Data</a:t>
            </a:r>
            <a:endParaRPr dirty="0"/>
          </a:p>
        </p:txBody>
      </p:sp>
      <p:pic>
        <p:nvPicPr>
          <p:cNvPr id="8" name="Content Placeholder 7" descr="Analyze and Dialogue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0" y="1207291"/>
            <a:ext cx="3253330" cy="2339473"/>
          </a:xfrm>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3253329" y="1399310"/>
            <a:ext cx="5570366" cy="5017366"/>
          </a:xfrm>
          <a:solidFill>
            <a:srgbClr val="FFEACA"/>
          </a:solidFill>
          <a:ln w="31750">
            <a:solidFill>
              <a:schemeClr val="bg1"/>
            </a:solidFill>
          </a:ln>
        </p:spPr>
        <p:txBody>
          <a:bodyPr/>
          <a:lstStyle/>
          <a:p>
            <a:pPr marL="457200" lvl="0" indent="-336550">
              <a:spcBef>
                <a:spcPts val="0"/>
              </a:spcBef>
              <a:buClr>
                <a:srgbClr val="B86D00"/>
              </a:buClr>
              <a:buSzPts val="2400"/>
            </a:pPr>
            <a:r>
              <a:rPr lang="en-CA" sz="2400" dirty="0">
                <a:solidFill>
                  <a:schemeClr val="dk1"/>
                </a:solidFill>
                <a:ea typeface="Arial"/>
                <a:cs typeface="Arial"/>
                <a:sym typeface="Arial"/>
              </a:rPr>
              <a:t>Program Information Report (PIR</a:t>
            </a:r>
            <a:r>
              <a:rPr lang="en-CA" sz="2400" dirty="0">
                <a:solidFill>
                  <a:schemeClr val="dk1"/>
                </a:solidFill>
              </a:rPr>
              <a:t>)</a:t>
            </a:r>
          </a:p>
          <a:p>
            <a:pPr marL="457200" lvl="0" indent="-336550">
              <a:spcBef>
                <a:spcPts val="0"/>
              </a:spcBef>
              <a:buClr>
                <a:srgbClr val="B86D00"/>
              </a:buClr>
              <a:buSzPts val="2400"/>
            </a:pPr>
            <a:r>
              <a:rPr lang="en-CA" sz="2400" dirty="0">
                <a:solidFill>
                  <a:schemeClr val="dk1"/>
                </a:solidFill>
                <a:ea typeface="Arial"/>
                <a:cs typeface="Arial"/>
                <a:sym typeface="Arial"/>
              </a:rPr>
              <a:t>Eligibility, Recruitment, Selection, Enrollment, and Attendance (ERSEA)</a:t>
            </a:r>
            <a:endParaRPr lang="en-CA" sz="2400" dirty="0"/>
          </a:p>
          <a:p>
            <a:pPr marL="457200" lvl="0" indent="-336550">
              <a:spcBef>
                <a:spcPts val="900"/>
              </a:spcBef>
              <a:buClr>
                <a:srgbClr val="B86D00"/>
              </a:buClr>
              <a:buSzPts val="2400"/>
            </a:pPr>
            <a:r>
              <a:rPr lang="en-CA" sz="2400" dirty="0">
                <a:solidFill>
                  <a:schemeClr val="dk1"/>
                </a:solidFill>
                <a:ea typeface="Arial"/>
                <a:cs typeface="Arial"/>
                <a:sym typeface="Arial"/>
              </a:rPr>
              <a:t>Community assessment</a:t>
            </a:r>
            <a:endParaRPr lang="en-CA" sz="2400" dirty="0"/>
          </a:p>
          <a:p>
            <a:pPr marL="457200" lvl="0" indent="-336550">
              <a:spcBef>
                <a:spcPts val="900"/>
              </a:spcBef>
              <a:buClr>
                <a:srgbClr val="B86D00"/>
              </a:buClr>
              <a:buSzPts val="2400"/>
            </a:pPr>
            <a:r>
              <a:rPr lang="en-CA" sz="2400" dirty="0">
                <a:solidFill>
                  <a:schemeClr val="dk1"/>
                </a:solidFill>
                <a:ea typeface="Arial"/>
                <a:cs typeface="Arial"/>
                <a:sym typeface="Arial"/>
              </a:rPr>
              <a:t>Ongoing monitoring</a:t>
            </a:r>
            <a:endParaRPr lang="en-CA" sz="2400" dirty="0"/>
          </a:p>
          <a:p>
            <a:pPr marL="457200" lvl="0" indent="-336550">
              <a:spcBef>
                <a:spcPts val="900"/>
              </a:spcBef>
              <a:buClr>
                <a:srgbClr val="B86D00"/>
              </a:buClr>
              <a:buSzPts val="2400"/>
            </a:pPr>
            <a:r>
              <a:rPr lang="en-CA" sz="2400" dirty="0">
                <a:solidFill>
                  <a:schemeClr val="dk1"/>
                </a:solidFill>
                <a:ea typeface="Arial"/>
                <a:cs typeface="Arial"/>
                <a:sym typeface="Arial"/>
              </a:rPr>
              <a:t>Child outcomes</a:t>
            </a:r>
            <a:endParaRPr lang="en-CA" sz="2400" dirty="0"/>
          </a:p>
          <a:p>
            <a:pPr marL="457200" lvl="0" indent="-336550">
              <a:spcBef>
                <a:spcPts val="900"/>
              </a:spcBef>
              <a:buClr>
                <a:srgbClr val="B86D00"/>
              </a:buClr>
              <a:buSzPts val="2400"/>
            </a:pPr>
            <a:r>
              <a:rPr lang="en-CA" sz="2400" dirty="0">
                <a:solidFill>
                  <a:schemeClr val="dk1"/>
                </a:solidFill>
                <a:ea typeface="Arial"/>
                <a:cs typeface="Arial"/>
                <a:sym typeface="Arial"/>
              </a:rPr>
              <a:t>Family engagement</a:t>
            </a:r>
            <a:endParaRPr lang="en-CA" sz="2400" dirty="0"/>
          </a:p>
          <a:p>
            <a:pPr marL="457200" lvl="0" indent="-336550">
              <a:spcBef>
                <a:spcPts val="900"/>
              </a:spcBef>
              <a:buClr>
                <a:srgbClr val="B86D00"/>
              </a:buClr>
              <a:buSzPts val="2400"/>
            </a:pPr>
            <a:r>
              <a:rPr lang="en-CA" sz="2400" dirty="0">
                <a:solidFill>
                  <a:schemeClr val="dk1"/>
                </a:solidFill>
                <a:ea typeface="Arial"/>
                <a:cs typeface="Arial"/>
                <a:sym typeface="Arial"/>
              </a:rPr>
              <a:t>Professional development </a:t>
            </a:r>
          </a:p>
          <a:p>
            <a:pPr marL="457200" lvl="0" indent="-336550">
              <a:spcBef>
                <a:spcPts val="900"/>
              </a:spcBef>
              <a:buClr>
                <a:srgbClr val="B86D00"/>
              </a:buClr>
              <a:buSzPts val="2400"/>
            </a:pPr>
            <a:r>
              <a:rPr lang="en-CA" sz="2400" dirty="0">
                <a:solidFill>
                  <a:schemeClr val="dk1"/>
                </a:solidFill>
                <a:ea typeface="Arial"/>
                <a:cs typeface="Arial"/>
                <a:sym typeface="Arial"/>
              </a:rPr>
              <a:t>Health, mental health, and nutrition</a:t>
            </a:r>
            <a:endParaRPr lang="en-CA" sz="2400" dirty="0"/>
          </a:p>
          <a:p>
            <a:pPr marL="457200" lvl="0" indent="-336550">
              <a:spcBef>
                <a:spcPts val="900"/>
              </a:spcBef>
              <a:buClr>
                <a:srgbClr val="B86D00"/>
              </a:buClr>
              <a:buSzPts val="2400"/>
            </a:pPr>
            <a:r>
              <a:rPr lang="en-CA" sz="2400" dirty="0">
                <a:solidFill>
                  <a:schemeClr val="dk1"/>
                </a:solidFill>
                <a:ea typeface="Arial"/>
                <a:cs typeface="Arial"/>
                <a:sym typeface="Arial"/>
              </a:rPr>
              <a:t>Transportation, fiscal, and facilities </a:t>
            </a:r>
            <a:endParaRPr lang="en-CA" sz="2400" dirty="0"/>
          </a:p>
        </p:txBody>
      </p:sp>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41</a:t>
            </a:fld>
            <a:endParaRPr dirty="0"/>
          </a:p>
        </p:txBody>
      </p:sp>
    </p:spTree>
    <p:custDataLst>
      <p:tags r:id="rId1"/>
    </p:custDataLst>
    <p:extLst>
      <p:ext uri="{BB962C8B-B14F-4D97-AF65-F5344CB8AC3E}">
        <p14:creationId xmlns:p14="http://schemas.microsoft.com/office/powerpoint/2010/main" val="2629310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dirty="0"/>
              <a:t>Analyze the Data</a:t>
            </a:r>
            <a:endParaRPr dirty="0"/>
          </a:p>
        </p:txBody>
      </p:sp>
      <p:pic>
        <p:nvPicPr>
          <p:cNvPr id="8" name="Content Placeholder 7" descr="Analyze and Dialogue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0" y="1207291"/>
            <a:ext cx="3253330" cy="2339473"/>
          </a:xfrm>
        </p:spPr>
      </p:pic>
      <p:pic>
        <p:nvPicPr>
          <p:cNvPr id="3" name="Content Placeholder 2">
            <a:extLst>
              <a:ext uri="{FF2B5EF4-FFF2-40B4-BE49-F238E27FC236}">
                <a16:creationId xmlns:a16="http://schemas.microsoft.com/office/drawing/2014/main" id="{46E175D7-41BE-4817-AEC6-459BFC4479D9}"/>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5" cstate="print">
            <a:extLst>
              <a:ext uri="{28A0092B-C50C-407E-A947-70E740481C1C}">
                <a14:useLocalDpi xmlns:a14="http://schemas.microsoft.com/office/drawing/2010/main"/>
              </a:ext>
            </a:extLst>
          </a:blip>
          <a:srcRect/>
          <a:stretch/>
        </p:blipFill>
        <p:spPr>
          <a:xfrm>
            <a:off x="175221" y="3746795"/>
            <a:ext cx="3175093" cy="2927520"/>
          </a:xfrm>
          <a:noFill/>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3883756" y="1573391"/>
            <a:ext cx="5172634" cy="4751857"/>
          </a:xfrm>
          <a:noFill/>
          <a:ln w="31750">
            <a:noFill/>
          </a:ln>
        </p:spPr>
        <p:txBody>
          <a:bodyPr/>
          <a:lstStyle/>
          <a:p>
            <a:pPr lvl="0">
              <a:spcBef>
                <a:spcPts val="0"/>
              </a:spcBef>
              <a:buClr>
                <a:srgbClr val="306786"/>
              </a:buClr>
              <a:buSzPts val="2300"/>
            </a:pPr>
            <a:r>
              <a:rPr lang="en-CA" sz="2300" dirty="0">
                <a:solidFill>
                  <a:schemeClr val="dk1"/>
                </a:solidFill>
                <a:ea typeface="Arial"/>
                <a:cs typeface="Arial"/>
                <a:sym typeface="Arial"/>
              </a:rPr>
              <a:t>What do we know? What is the </a:t>
            </a:r>
            <a:br>
              <a:rPr lang="en-CA" sz="2300" dirty="0">
                <a:solidFill>
                  <a:schemeClr val="dk1"/>
                </a:solidFill>
                <a:ea typeface="Arial"/>
                <a:cs typeface="Arial"/>
                <a:sym typeface="Arial"/>
              </a:rPr>
            </a:br>
            <a:r>
              <a:rPr lang="en-CA" sz="2300" dirty="0">
                <a:solidFill>
                  <a:schemeClr val="dk1"/>
                </a:solidFill>
                <a:ea typeface="Arial"/>
                <a:cs typeface="Arial"/>
                <a:sym typeface="Arial"/>
              </a:rPr>
              <a:t>data telling us? </a:t>
            </a:r>
            <a:endParaRPr lang="en-CA" sz="2300" dirty="0"/>
          </a:p>
          <a:p>
            <a:pPr lvl="0">
              <a:spcBef>
                <a:spcPts val="1360"/>
              </a:spcBef>
              <a:buClr>
                <a:srgbClr val="306786"/>
              </a:buClr>
              <a:buSzPts val="2300"/>
            </a:pPr>
            <a:r>
              <a:rPr lang="en-CA" sz="2300" dirty="0">
                <a:solidFill>
                  <a:schemeClr val="dk1"/>
                </a:solidFill>
                <a:ea typeface="Arial"/>
                <a:cs typeface="Arial"/>
                <a:sym typeface="Arial"/>
              </a:rPr>
              <a:t>What additional data do we need? </a:t>
            </a:r>
            <a:endParaRPr lang="en-CA" sz="2300" dirty="0"/>
          </a:p>
          <a:p>
            <a:pPr lvl="0">
              <a:spcBef>
                <a:spcPts val="1360"/>
              </a:spcBef>
              <a:buClr>
                <a:srgbClr val="306786"/>
              </a:buClr>
              <a:buSzPts val="2300"/>
            </a:pPr>
            <a:r>
              <a:rPr lang="en-CA" sz="2300" dirty="0">
                <a:solidFill>
                  <a:schemeClr val="dk1"/>
                </a:solidFill>
                <a:ea typeface="Arial"/>
                <a:cs typeface="Arial"/>
                <a:sym typeface="Arial"/>
              </a:rPr>
              <a:t>What questions does the data pose?</a:t>
            </a:r>
            <a:endParaRPr lang="en-CA" sz="2300" dirty="0"/>
          </a:p>
          <a:p>
            <a:pPr lvl="0">
              <a:spcBef>
                <a:spcPts val="1360"/>
              </a:spcBef>
              <a:buClr>
                <a:srgbClr val="306786"/>
              </a:buClr>
              <a:buSzPts val="2300"/>
            </a:pPr>
            <a:r>
              <a:rPr lang="en-CA" sz="2300" dirty="0">
                <a:solidFill>
                  <a:schemeClr val="dk1"/>
                </a:solidFill>
                <a:ea typeface="Arial"/>
                <a:cs typeface="Arial"/>
                <a:sym typeface="Arial"/>
              </a:rPr>
              <a:t>What patterns and trends do </a:t>
            </a:r>
            <a:br>
              <a:rPr lang="en-CA" sz="2300" dirty="0">
                <a:solidFill>
                  <a:schemeClr val="dk1"/>
                </a:solidFill>
                <a:ea typeface="Arial"/>
                <a:cs typeface="Arial"/>
                <a:sym typeface="Arial"/>
              </a:rPr>
            </a:br>
            <a:r>
              <a:rPr lang="en-CA" sz="2300" dirty="0">
                <a:solidFill>
                  <a:schemeClr val="dk1"/>
                </a:solidFill>
                <a:ea typeface="Arial"/>
                <a:cs typeface="Arial"/>
                <a:sym typeface="Arial"/>
              </a:rPr>
              <a:t>we notice when we compare </a:t>
            </a:r>
            <a:br>
              <a:rPr lang="en-CA" sz="2300" dirty="0">
                <a:solidFill>
                  <a:schemeClr val="dk1"/>
                </a:solidFill>
                <a:ea typeface="Arial"/>
                <a:cs typeface="Arial"/>
                <a:sym typeface="Arial"/>
              </a:rPr>
            </a:br>
            <a:r>
              <a:rPr lang="en-CA" sz="2300" dirty="0">
                <a:solidFill>
                  <a:schemeClr val="dk1"/>
                </a:solidFill>
                <a:ea typeface="Arial"/>
                <a:cs typeface="Arial"/>
                <a:sym typeface="Arial"/>
              </a:rPr>
              <a:t>year-to-year data?</a:t>
            </a:r>
            <a:endParaRPr lang="en-CA" sz="2300" dirty="0"/>
          </a:p>
          <a:p>
            <a:pPr lvl="0">
              <a:spcBef>
                <a:spcPts val="1360"/>
              </a:spcBef>
              <a:buClr>
                <a:srgbClr val="306786"/>
              </a:buClr>
              <a:buSzPts val="2300"/>
            </a:pPr>
            <a:r>
              <a:rPr lang="en-CA" sz="2300" dirty="0">
                <a:solidFill>
                  <a:schemeClr val="dk1"/>
                </a:solidFill>
                <a:ea typeface="Arial"/>
                <a:cs typeface="Arial"/>
                <a:sym typeface="Arial"/>
              </a:rPr>
              <a:t>What do we learn from looking at multiple sources of data regarding one topic or issue?</a:t>
            </a:r>
            <a:endParaRPr lang="en-CA" sz="2300" dirty="0"/>
          </a:p>
        </p:txBody>
      </p:sp>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42</a:t>
            </a:fld>
            <a:endParaRPr dirty="0"/>
          </a:p>
        </p:txBody>
      </p:sp>
    </p:spTree>
    <p:custDataLst>
      <p:tags r:id="rId1"/>
    </p:custDataLst>
    <p:extLst>
      <p:ext uri="{BB962C8B-B14F-4D97-AF65-F5344CB8AC3E}">
        <p14:creationId xmlns:p14="http://schemas.microsoft.com/office/powerpoint/2010/main" val="2882235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dirty="0"/>
              <a:t>Dialogue with the Team</a:t>
            </a:r>
            <a:endParaRPr dirty="0"/>
          </a:p>
        </p:txBody>
      </p:sp>
      <p:pic>
        <p:nvPicPr>
          <p:cNvPr id="8" name="Content Placeholder 7" descr="Analyze and Dialogue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0" y="1207291"/>
            <a:ext cx="3253330" cy="2339473"/>
          </a:xfrm>
        </p:spPr>
      </p:pic>
      <p:pic>
        <p:nvPicPr>
          <p:cNvPr id="3" name="Content Placeholder 2">
            <a:extLst>
              <a:ext uri="{FF2B5EF4-FFF2-40B4-BE49-F238E27FC236}">
                <a16:creationId xmlns:a16="http://schemas.microsoft.com/office/drawing/2014/main" id="{46E175D7-41BE-4817-AEC6-459BFC4479D9}"/>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5" cstate="print">
            <a:extLst>
              <a:ext uri="{28A0092B-C50C-407E-A947-70E740481C1C}">
                <a14:useLocalDpi xmlns:a14="http://schemas.microsoft.com/office/drawing/2010/main"/>
              </a:ext>
            </a:extLst>
          </a:blip>
          <a:srcRect/>
          <a:stretch/>
        </p:blipFill>
        <p:spPr>
          <a:xfrm>
            <a:off x="3560618" y="1058335"/>
            <a:ext cx="5569529" cy="3407441"/>
          </a:xfrm>
          <a:noFill/>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2424545" y="4128654"/>
            <a:ext cx="5749637" cy="2024067"/>
          </a:xfrm>
          <a:solidFill>
            <a:srgbClr val="FFEACA"/>
          </a:solidFill>
          <a:ln w="31750">
            <a:solidFill>
              <a:schemeClr val="bg1"/>
            </a:solidFill>
          </a:ln>
        </p:spPr>
        <p:txBody>
          <a:bodyPr anchor="ctr"/>
          <a:lstStyle/>
          <a:p>
            <a:pPr marL="676275" lvl="0">
              <a:spcBef>
                <a:spcPts val="0"/>
              </a:spcBef>
              <a:buClr>
                <a:srgbClr val="B86D00"/>
              </a:buClr>
              <a:buSzPts val="2400"/>
            </a:pPr>
            <a:r>
              <a:rPr lang="en-CA" sz="2400" dirty="0">
                <a:solidFill>
                  <a:schemeClr val="dk1"/>
                </a:solidFill>
                <a:ea typeface="Arial"/>
                <a:cs typeface="Arial"/>
                <a:sym typeface="Arial"/>
              </a:rPr>
              <a:t>Establish ground rules</a:t>
            </a:r>
            <a:endParaRPr lang="en-CA" sz="2400" dirty="0"/>
          </a:p>
          <a:p>
            <a:pPr marL="676275" lvl="0">
              <a:spcBef>
                <a:spcPts val="0"/>
              </a:spcBef>
              <a:buClr>
                <a:srgbClr val="B86D00"/>
              </a:buClr>
              <a:buSzPts val="2400"/>
            </a:pPr>
            <a:r>
              <a:rPr lang="en-CA" sz="2400" dirty="0">
                <a:solidFill>
                  <a:schemeClr val="dk1"/>
                </a:solidFill>
                <a:ea typeface="Arial"/>
                <a:cs typeface="Arial"/>
                <a:sym typeface="Arial"/>
              </a:rPr>
              <a:t>Hear everyone's voice</a:t>
            </a:r>
            <a:endParaRPr lang="en-CA" sz="2400" dirty="0"/>
          </a:p>
          <a:p>
            <a:pPr marL="676275" lvl="0">
              <a:spcBef>
                <a:spcPts val="0"/>
              </a:spcBef>
              <a:buClr>
                <a:srgbClr val="B86D00"/>
              </a:buClr>
              <a:buSzPts val="2400"/>
            </a:pPr>
            <a:r>
              <a:rPr lang="en-CA" sz="2400" dirty="0">
                <a:solidFill>
                  <a:schemeClr val="dk1"/>
                </a:solidFill>
                <a:ea typeface="Arial"/>
                <a:cs typeface="Arial"/>
                <a:sym typeface="Arial"/>
              </a:rPr>
              <a:t>Stay focused on the big picture</a:t>
            </a:r>
            <a:endParaRPr lang="en-CA" sz="2400" dirty="0"/>
          </a:p>
          <a:p>
            <a:pPr marL="676275" lvl="0">
              <a:spcBef>
                <a:spcPts val="0"/>
              </a:spcBef>
              <a:buClr>
                <a:srgbClr val="B86D00"/>
              </a:buClr>
              <a:buSzPts val="2400"/>
            </a:pPr>
            <a:r>
              <a:rPr lang="en-CA" sz="2400" dirty="0">
                <a:solidFill>
                  <a:schemeClr val="dk1"/>
                </a:solidFill>
                <a:ea typeface="Arial"/>
                <a:cs typeface="Arial"/>
                <a:sym typeface="Arial"/>
              </a:rPr>
              <a:t>Help the team get “unstuck”</a:t>
            </a:r>
          </a:p>
        </p:txBody>
      </p:sp>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43</a:t>
            </a:fld>
            <a:endParaRPr dirty="0"/>
          </a:p>
        </p:txBody>
      </p:sp>
    </p:spTree>
    <p:custDataLst>
      <p:tags r:id="rId1"/>
    </p:custDataLst>
    <p:extLst>
      <p:ext uri="{BB962C8B-B14F-4D97-AF65-F5344CB8AC3E}">
        <p14:creationId xmlns:p14="http://schemas.microsoft.com/office/powerpoint/2010/main" val="1995267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5" name="Google Shape;955;p99"/>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600"/>
              <a:buFont typeface="Arial"/>
              <a:buNone/>
            </a:pPr>
            <a:r>
              <a:rPr lang="en-US" dirty="0"/>
              <a:t>Asking the Right Questions</a:t>
            </a:r>
            <a:endParaRPr dirty="0"/>
          </a:p>
        </p:txBody>
      </p:sp>
      <p:pic>
        <p:nvPicPr>
          <p:cNvPr id="10" name="Content Placeholder 9" descr="Analyze and Dialogue Icon ">
            <a:extLst>
              <a:ext uri="{FF2B5EF4-FFF2-40B4-BE49-F238E27FC236}">
                <a16:creationId xmlns:a16="http://schemas.microsoft.com/office/drawing/2014/main" id="{2D0EC878-87C4-4306-BCB3-FD13E8554C5B}"/>
              </a:ext>
            </a:extLst>
          </p:cNvPr>
          <p:cNvPicPr>
            <a:picLocks noGrp="1" noChangeAspect="1"/>
          </p:cNvPicPr>
          <p:nvPr>
            <p:ph sz="quarter" idx="10"/>
          </p:nvPr>
        </p:nvPicPr>
        <p:blipFill>
          <a:blip r:embed="rId4"/>
          <a:stretch>
            <a:fillRect/>
          </a:stretch>
        </p:blipFill>
        <p:spPr>
          <a:xfrm>
            <a:off x="7005466" y="110920"/>
            <a:ext cx="2001821" cy="1172405"/>
          </a:xfrm>
        </p:spPr>
      </p:pic>
      <p:sp>
        <p:nvSpPr>
          <p:cNvPr id="3" name="Content Placeholder 2">
            <a:extLst>
              <a:ext uri="{FF2B5EF4-FFF2-40B4-BE49-F238E27FC236}">
                <a16:creationId xmlns:a16="http://schemas.microsoft.com/office/drawing/2014/main" id="{2862FEA7-2842-4BFC-8435-D609039E2798}"/>
              </a:ext>
            </a:extLst>
          </p:cNvPr>
          <p:cNvSpPr>
            <a:spLocks noGrp="1"/>
          </p:cNvSpPr>
          <p:nvPr>
            <p:ph sz="quarter" idx="11"/>
          </p:nvPr>
        </p:nvSpPr>
        <p:spPr>
          <a:xfrm>
            <a:off x="59948" y="1691009"/>
            <a:ext cx="1721413" cy="3801293"/>
          </a:xfrm>
        </p:spPr>
        <p:txBody>
          <a:bodyPr/>
          <a:lstStyle/>
          <a:p>
            <a:pPr algn="ctr"/>
            <a:r>
              <a:rPr lang="en-US" sz="1600" b="1" dirty="0">
                <a:solidFill>
                  <a:srgbClr val="0E457C"/>
                </a:solidFill>
                <a:latin typeface="Arial Black"/>
                <a:ea typeface="Arial Black"/>
                <a:cs typeface="Arial Black"/>
                <a:sym typeface="Arial Black"/>
              </a:rPr>
              <a:t>Lead with strengths</a:t>
            </a:r>
            <a:endParaRPr lang="en-US" sz="1600" dirty="0"/>
          </a:p>
          <a:p>
            <a:pPr marL="111125" lvl="0">
              <a:lnSpc>
                <a:spcPct val="90000"/>
              </a:lnSpc>
              <a:spcBef>
                <a:spcPts val="1600"/>
              </a:spcBef>
            </a:pPr>
            <a:r>
              <a:rPr lang="en-CA" sz="1600" dirty="0">
                <a:solidFill>
                  <a:schemeClr val="dk1"/>
                </a:solidFill>
                <a:ea typeface="Arial"/>
                <a:cs typeface="Arial"/>
                <a:sym typeface="Arial"/>
              </a:rPr>
              <a:t>Where do the data say that your program has been particularly successful?</a:t>
            </a:r>
          </a:p>
          <a:p>
            <a:pPr marL="111125" lvl="0">
              <a:lnSpc>
                <a:spcPct val="90000"/>
              </a:lnSpc>
              <a:spcBef>
                <a:spcPts val="1600"/>
              </a:spcBef>
            </a:pPr>
            <a:r>
              <a:rPr lang="en-CA" sz="1600" dirty="0">
                <a:solidFill>
                  <a:schemeClr val="dk1"/>
                </a:solidFill>
                <a:ea typeface="Arial"/>
                <a:cs typeface="Arial"/>
                <a:sym typeface="Arial"/>
              </a:rPr>
              <a:t>What is the story behind the success?</a:t>
            </a:r>
            <a:endParaRPr lang="en-CA" sz="1600" dirty="0"/>
          </a:p>
        </p:txBody>
      </p:sp>
      <p:sp>
        <p:nvSpPr>
          <p:cNvPr id="4" name="Content Placeholder 3">
            <a:extLst>
              <a:ext uri="{FF2B5EF4-FFF2-40B4-BE49-F238E27FC236}">
                <a16:creationId xmlns:a16="http://schemas.microsoft.com/office/drawing/2014/main" id="{39E62C5A-A6F1-408F-B69C-BC7E74FE6F04}"/>
              </a:ext>
            </a:extLst>
          </p:cNvPr>
          <p:cNvSpPr>
            <a:spLocks noGrp="1"/>
          </p:cNvSpPr>
          <p:nvPr>
            <p:ph sz="quarter" idx="12"/>
          </p:nvPr>
        </p:nvSpPr>
        <p:spPr>
          <a:xfrm>
            <a:off x="1767249" y="1462683"/>
            <a:ext cx="1719072" cy="5386387"/>
          </a:xfrm>
        </p:spPr>
        <p:txBody>
          <a:bodyPr/>
          <a:lstStyle/>
          <a:p>
            <a:pPr lvl="0" algn="ctr">
              <a:spcBef>
                <a:spcPts val="0"/>
              </a:spcBef>
            </a:pPr>
            <a:r>
              <a:rPr lang="en-US" sz="1600" b="1" dirty="0">
                <a:solidFill>
                  <a:srgbClr val="0E457C"/>
                </a:solidFill>
                <a:latin typeface="Arial Black"/>
                <a:ea typeface="Arial Black"/>
                <a:cs typeface="Arial Black"/>
                <a:sym typeface="Arial Black"/>
              </a:rPr>
              <a:t>Analyze data through </a:t>
            </a:r>
            <a:endParaRPr lang="en-US" sz="1600" dirty="0"/>
          </a:p>
          <a:p>
            <a:pPr lvl="0" algn="ctr">
              <a:spcBef>
                <a:spcPts val="0"/>
              </a:spcBef>
            </a:pPr>
            <a:r>
              <a:rPr lang="en-US" sz="1600" b="1" dirty="0">
                <a:solidFill>
                  <a:srgbClr val="0E457C"/>
                </a:solidFill>
                <a:latin typeface="Arial Black"/>
                <a:ea typeface="Arial Black"/>
                <a:cs typeface="Arial Black"/>
                <a:sym typeface="Arial Black"/>
              </a:rPr>
              <a:t>Dialogue</a:t>
            </a:r>
          </a:p>
          <a:p>
            <a:pPr marL="55563" lvl="0">
              <a:lnSpc>
                <a:spcPct val="90000"/>
              </a:lnSpc>
              <a:spcBef>
                <a:spcPts val="1600"/>
              </a:spcBef>
            </a:pPr>
            <a:r>
              <a:rPr lang="en-CA" sz="1600" dirty="0">
                <a:solidFill>
                  <a:schemeClr val="dk1"/>
                </a:solidFill>
                <a:ea typeface="Arial"/>
                <a:cs typeface="Arial"/>
                <a:sym typeface="Arial"/>
              </a:rPr>
              <a:t>What patterns or trends do you see over time?</a:t>
            </a:r>
          </a:p>
          <a:p>
            <a:pPr marL="55563" lvl="0">
              <a:lnSpc>
                <a:spcPct val="90000"/>
              </a:lnSpc>
              <a:spcBef>
                <a:spcPts val="1000"/>
              </a:spcBef>
            </a:pPr>
            <a:r>
              <a:rPr lang="en-CA" sz="1600" dirty="0">
                <a:solidFill>
                  <a:schemeClr val="dk1"/>
                </a:solidFill>
                <a:ea typeface="Arial"/>
                <a:cs typeface="Arial"/>
                <a:sym typeface="Arial"/>
              </a:rPr>
              <a:t>How has the program made progress on its goals and objectives?</a:t>
            </a:r>
          </a:p>
          <a:p>
            <a:pPr marL="55563" lvl="0">
              <a:lnSpc>
                <a:spcPct val="90000"/>
              </a:lnSpc>
              <a:spcBef>
                <a:spcPts val="1000"/>
              </a:spcBef>
            </a:pPr>
            <a:r>
              <a:rPr lang="en-CA" sz="1600" dirty="0">
                <a:solidFill>
                  <a:schemeClr val="dk1"/>
                </a:solidFill>
                <a:ea typeface="Arial"/>
                <a:cs typeface="Arial"/>
                <a:sym typeface="Arial"/>
              </a:rPr>
              <a:t>How are we doing on our most important measures?</a:t>
            </a:r>
            <a:endParaRPr lang="en-CA" sz="1600" dirty="0"/>
          </a:p>
          <a:p>
            <a:pPr marL="55563" lvl="0">
              <a:lnSpc>
                <a:spcPct val="90000"/>
              </a:lnSpc>
              <a:spcBef>
                <a:spcPts val="600"/>
              </a:spcBef>
            </a:pPr>
            <a:r>
              <a:rPr lang="en-CA" sz="1600" dirty="0">
                <a:solidFill>
                  <a:schemeClr val="dk1"/>
                </a:solidFill>
                <a:ea typeface="Arial"/>
                <a:cs typeface="Arial"/>
                <a:sym typeface="Arial"/>
              </a:rPr>
              <a:t>What is our impact?</a:t>
            </a:r>
            <a:endParaRPr lang="en-CA" sz="1600" dirty="0"/>
          </a:p>
          <a:p>
            <a:pPr marL="55563" lvl="0">
              <a:lnSpc>
                <a:spcPct val="90000"/>
              </a:lnSpc>
              <a:spcBef>
                <a:spcPts val="600"/>
              </a:spcBef>
            </a:pPr>
            <a:r>
              <a:rPr lang="en-CA" sz="1600" dirty="0">
                <a:solidFill>
                  <a:schemeClr val="dk1"/>
                </a:solidFill>
                <a:ea typeface="Arial"/>
                <a:cs typeface="Arial"/>
                <a:sym typeface="Arial"/>
              </a:rPr>
              <a:t>How else can we look at this?</a:t>
            </a:r>
            <a:endParaRPr lang="en-US" sz="1600" dirty="0"/>
          </a:p>
        </p:txBody>
      </p:sp>
      <p:sp>
        <p:nvSpPr>
          <p:cNvPr id="5" name="Content Placeholder 4">
            <a:extLst>
              <a:ext uri="{FF2B5EF4-FFF2-40B4-BE49-F238E27FC236}">
                <a16:creationId xmlns:a16="http://schemas.microsoft.com/office/drawing/2014/main" id="{52FC80D5-94E5-4694-B075-AD96F57B281C}"/>
              </a:ext>
            </a:extLst>
          </p:cNvPr>
          <p:cNvSpPr>
            <a:spLocks noGrp="1"/>
          </p:cNvSpPr>
          <p:nvPr>
            <p:ph sz="quarter" idx="13"/>
          </p:nvPr>
        </p:nvSpPr>
        <p:spPr>
          <a:xfrm>
            <a:off x="3531500" y="1462683"/>
            <a:ext cx="1624150" cy="5275546"/>
          </a:xfrm>
        </p:spPr>
        <p:txBody>
          <a:bodyPr/>
          <a:lstStyle/>
          <a:p>
            <a:pPr algn="ctr"/>
            <a:r>
              <a:rPr lang="en-US" sz="1600" b="1" dirty="0">
                <a:solidFill>
                  <a:srgbClr val="0E457C"/>
                </a:solidFill>
                <a:latin typeface="Arial Black"/>
                <a:ea typeface="Arial Black"/>
                <a:cs typeface="Arial Black"/>
                <a:sym typeface="Arial Black"/>
              </a:rPr>
              <a:t>Identify challenges</a:t>
            </a:r>
            <a:endParaRPr lang="en-US" sz="1600" dirty="0"/>
          </a:p>
          <a:p>
            <a:pPr marL="55563" lvl="0">
              <a:lnSpc>
                <a:spcPct val="90000"/>
              </a:lnSpc>
              <a:spcBef>
                <a:spcPts val="3600"/>
              </a:spcBef>
            </a:pPr>
            <a:r>
              <a:rPr lang="en-CA" sz="1600" dirty="0">
                <a:solidFill>
                  <a:schemeClr val="dk1"/>
                </a:solidFill>
                <a:ea typeface="Arial"/>
                <a:cs typeface="Arial"/>
                <a:sym typeface="Arial"/>
              </a:rPr>
              <a:t>Where did we fall short of our expectations?</a:t>
            </a:r>
          </a:p>
          <a:p>
            <a:pPr marL="55563" lvl="0">
              <a:lnSpc>
                <a:spcPct val="90000"/>
              </a:lnSpc>
              <a:spcBef>
                <a:spcPts val="1600"/>
              </a:spcBef>
            </a:pPr>
            <a:r>
              <a:rPr lang="en-CA" sz="1600" dirty="0">
                <a:solidFill>
                  <a:schemeClr val="dk1"/>
                </a:solidFill>
                <a:ea typeface="Arial"/>
                <a:cs typeface="Arial"/>
                <a:sym typeface="Arial"/>
              </a:rPr>
              <a:t>Why did we </a:t>
            </a:r>
            <a:br>
              <a:rPr lang="en-CA" sz="1600" dirty="0">
                <a:solidFill>
                  <a:schemeClr val="dk1"/>
                </a:solidFill>
                <a:ea typeface="Arial"/>
                <a:cs typeface="Arial"/>
                <a:sym typeface="Arial"/>
              </a:rPr>
            </a:br>
            <a:r>
              <a:rPr lang="en-CA" sz="1600" dirty="0">
                <a:solidFill>
                  <a:schemeClr val="dk1"/>
                </a:solidFill>
                <a:ea typeface="Arial"/>
                <a:cs typeface="Arial"/>
                <a:sym typeface="Arial"/>
              </a:rPr>
              <a:t>fail to make progress?</a:t>
            </a:r>
          </a:p>
          <a:p>
            <a:pPr marL="55563" lvl="0">
              <a:lnSpc>
                <a:spcPct val="90000"/>
              </a:lnSpc>
              <a:spcBef>
                <a:spcPts val="1600"/>
              </a:spcBef>
            </a:pPr>
            <a:r>
              <a:rPr lang="en-CA" sz="1600" dirty="0">
                <a:solidFill>
                  <a:schemeClr val="dk1"/>
                </a:solidFill>
                <a:ea typeface="Arial"/>
                <a:cs typeface="Arial"/>
                <a:sym typeface="Arial"/>
              </a:rPr>
              <a:t>What aspects </a:t>
            </a:r>
            <a:br>
              <a:rPr lang="en-CA" sz="1600" dirty="0">
                <a:solidFill>
                  <a:schemeClr val="dk1"/>
                </a:solidFill>
                <a:ea typeface="Arial"/>
                <a:cs typeface="Arial"/>
                <a:sym typeface="Arial"/>
              </a:rPr>
            </a:br>
            <a:r>
              <a:rPr lang="en-CA" sz="1600" dirty="0">
                <a:solidFill>
                  <a:schemeClr val="dk1"/>
                </a:solidFill>
                <a:ea typeface="Arial"/>
                <a:cs typeface="Arial"/>
                <a:sym typeface="Arial"/>
              </a:rPr>
              <a:t>of “what is working” can </a:t>
            </a:r>
            <a:br>
              <a:rPr lang="en-CA" sz="1600" dirty="0">
                <a:solidFill>
                  <a:schemeClr val="dk1"/>
                </a:solidFill>
                <a:ea typeface="Arial"/>
                <a:cs typeface="Arial"/>
                <a:sym typeface="Arial"/>
              </a:rPr>
            </a:br>
            <a:r>
              <a:rPr lang="en-CA" sz="1600" dirty="0">
                <a:solidFill>
                  <a:schemeClr val="dk1"/>
                </a:solidFill>
                <a:ea typeface="Arial"/>
                <a:cs typeface="Arial"/>
                <a:sym typeface="Arial"/>
              </a:rPr>
              <a:t>be used to find </a:t>
            </a:r>
            <a:br>
              <a:rPr lang="en-CA" sz="1600" dirty="0">
                <a:solidFill>
                  <a:schemeClr val="dk1"/>
                </a:solidFill>
                <a:ea typeface="Arial"/>
                <a:cs typeface="Arial"/>
                <a:sym typeface="Arial"/>
              </a:rPr>
            </a:br>
            <a:r>
              <a:rPr lang="en-CA" sz="1600" dirty="0">
                <a:solidFill>
                  <a:schemeClr val="dk1"/>
                </a:solidFill>
                <a:ea typeface="Arial"/>
                <a:cs typeface="Arial"/>
                <a:sym typeface="Arial"/>
              </a:rPr>
              <a:t>a solution?</a:t>
            </a:r>
            <a:endParaRPr lang="en-CA" sz="1600" dirty="0">
              <a:solidFill>
                <a:schemeClr val="lt1"/>
              </a:solidFill>
              <a:ea typeface="Arial"/>
              <a:cs typeface="Arial"/>
              <a:sym typeface="Arial"/>
            </a:endParaRPr>
          </a:p>
        </p:txBody>
      </p:sp>
      <p:sp>
        <p:nvSpPr>
          <p:cNvPr id="6" name="Content Placeholder 5">
            <a:extLst>
              <a:ext uri="{FF2B5EF4-FFF2-40B4-BE49-F238E27FC236}">
                <a16:creationId xmlns:a16="http://schemas.microsoft.com/office/drawing/2014/main" id="{161BAAD4-653F-4EE7-86FD-A72124C82724}"/>
              </a:ext>
            </a:extLst>
          </p:cNvPr>
          <p:cNvSpPr>
            <a:spLocks noGrp="1"/>
          </p:cNvSpPr>
          <p:nvPr>
            <p:ph sz="quarter" idx="14"/>
          </p:nvPr>
        </p:nvSpPr>
        <p:spPr>
          <a:xfrm>
            <a:off x="5200828" y="1470235"/>
            <a:ext cx="1906553" cy="5267993"/>
          </a:xfrm>
        </p:spPr>
        <p:txBody>
          <a:bodyPr/>
          <a:lstStyle/>
          <a:p>
            <a:pPr algn="ctr"/>
            <a:r>
              <a:rPr lang="en-US" sz="1600" dirty="0">
                <a:solidFill>
                  <a:srgbClr val="0E457C"/>
                </a:solidFill>
                <a:latin typeface="Arial Black"/>
                <a:ea typeface="Arial Black"/>
                <a:cs typeface="Arial Black"/>
                <a:sym typeface="Arial Black"/>
              </a:rPr>
              <a:t>Imagine possibilities</a:t>
            </a:r>
          </a:p>
          <a:p>
            <a:pPr marL="55563" lvl="0">
              <a:lnSpc>
                <a:spcPct val="90000"/>
              </a:lnSpc>
              <a:spcBef>
                <a:spcPts val="3000"/>
              </a:spcBef>
            </a:pPr>
            <a:r>
              <a:rPr lang="en-CA" sz="1600" dirty="0">
                <a:solidFill>
                  <a:schemeClr val="dk1"/>
                </a:solidFill>
                <a:ea typeface="Arial"/>
                <a:cs typeface="Arial"/>
                <a:sym typeface="Arial"/>
              </a:rPr>
              <a:t>What limitations are we placing </a:t>
            </a:r>
            <a:br>
              <a:rPr lang="en-CA" sz="1600" dirty="0">
                <a:solidFill>
                  <a:schemeClr val="dk1"/>
                </a:solidFill>
                <a:ea typeface="Arial"/>
                <a:cs typeface="Arial"/>
                <a:sym typeface="Arial"/>
              </a:rPr>
            </a:br>
            <a:r>
              <a:rPr lang="en-CA" sz="1600" dirty="0">
                <a:solidFill>
                  <a:schemeClr val="dk1"/>
                </a:solidFill>
                <a:ea typeface="Arial"/>
                <a:cs typeface="Arial"/>
                <a:sym typeface="Arial"/>
              </a:rPr>
              <a:t>on our thinking?</a:t>
            </a:r>
            <a:endParaRPr lang="en-CA" sz="1600" dirty="0"/>
          </a:p>
          <a:p>
            <a:pPr marL="55563" lvl="0">
              <a:lnSpc>
                <a:spcPct val="90000"/>
              </a:lnSpc>
              <a:spcBef>
                <a:spcPts val="1600"/>
              </a:spcBef>
            </a:pPr>
            <a:r>
              <a:rPr lang="en-CA" sz="1600" dirty="0">
                <a:solidFill>
                  <a:schemeClr val="dk1"/>
                </a:solidFill>
                <a:ea typeface="Arial"/>
                <a:cs typeface="Arial"/>
                <a:sym typeface="Arial"/>
              </a:rPr>
              <a:t>How can we go beyond what </a:t>
            </a:r>
            <a:br>
              <a:rPr lang="en-CA" sz="1600" dirty="0">
                <a:solidFill>
                  <a:schemeClr val="dk1"/>
                </a:solidFill>
                <a:ea typeface="Arial"/>
                <a:cs typeface="Arial"/>
                <a:sym typeface="Arial"/>
              </a:rPr>
            </a:br>
            <a:r>
              <a:rPr lang="en-CA" sz="1600" dirty="0">
                <a:solidFill>
                  <a:schemeClr val="dk1"/>
                </a:solidFill>
                <a:ea typeface="Arial"/>
                <a:cs typeface="Arial"/>
                <a:sym typeface="Arial"/>
              </a:rPr>
              <a:t>we first thought?</a:t>
            </a:r>
            <a:endParaRPr lang="en-CA" sz="1600" dirty="0"/>
          </a:p>
          <a:p>
            <a:pPr marL="55563" lvl="0">
              <a:lnSpc>
                <a:spcPct val="90000"/>
              </a:lnSpc>
              <a:spcBef>
                <a:spcPts val="2400"/>
              </a:spcBef>
            </a:pPr>
            <a:r>
              <a:rPr lang="en-CA" sz="1600" dirty="0">
                <a:solidFill>
                  <a:schemeClr val="dk1"/>
                </a:solidFill>
                <a:ea typeface="Arial"/>
                <a:cs typeface="Arial"/>
                <a:sym typeface="Arial"/>
              </a:rPr>
              <a:t>Where can </a:t>
            </a:r>
            <a:br>
              <a:rPr lang="en-CA" sz="1600" dirty="0">
                <a:solidFill>
                  <a:schemeClr val="dk1"/>
                </a:solidFill>
                <a:ea typeface="Arial"/>
                <a:cs typeface="Arial"/>
                <a:sym typeface="Arial"/>
              </a:rPr>
            </a:br>
            <a:r>
              <a:rPr lang="en-CA" sz="1600" dirty="0">
                <a:solidFill>
                  <a:schemeClr val="dk1"/>
                </a:solidFill>
                <a:ea typeface="Arial"/>
                <a:cs typeface="Arial"/>
                <a:sym typeface="Arial"/>
              </a:rPr>
              <a:t>we innovate?</a:t>
            </a:r>
            <a:endParaRPr lang="en-CA" sz="1600" dirty="0"/>
          </a:p>
          <a:p>
            <a:pPr marL="55563" lvl="0">
              <a:lnSpc>
                <a:spcPct val="90000"/>
              </a:lnSpc>
              <a:spcBef>
                <a:spcPts val="2400"/>
              </a:spcBef>
            </a:pPr>
            <a:r>
              <a:rPr lang="en-CA" sz="1600" dirty="0">
                <a:solidFill>
                  <a:schemeClr val="dk1"/>
                </a:solidFill>
                <a:ea typeface="Arial"/>
                <a:cs typeface="Arial"/>
                <a:sym typeface="Arial"/>
              </a:rPr>
              <a:t>What will success look like?</a:t>
            </a:r>
            <a:endParaRPr lang="en-US" sz="1600" dirty="0"/>
          </a:p>
        </p:txBody>
      </p:sp>
      <p:sp>
        <p:nvSpPr>
          <p:cNvPr id="7" name="Content Placeholder 6">
            <a:extLst>
              <a:ext uri="{FF2B5EF4-FFF2-40B4-BE49-F238E27FC236}">
                <a16:creationId xmlns:a16="http://schemas.microsoft.com/office/drawing/2014/main" id="{1C89537F-4A5C-40D8-A23A-72F5F6994421}"/>
              </a:ext>
            </a:extLst>
          </p:cNvPr>
          <p:cNvSpPr>
            <a:spLocks noGrp="1"/>
          </p:cNvSpPr>
          <p:nvPr>
            <p:ph sz="quarter" idx="15"/>
          </p:nvPr>
        </p:nvSpPr>
        <p:spPr>
          <a:xfrm>
            <a:off x="6973230" y="1609324"/>
            <a:ext cx="2170770" cy="5372931"/>
          </a:xfrm>
        </p:spPr>
        <p:txBody>
          <a:bodyPr/>
          <a:lstStyle/>
          <a:p>
            <a:pPr lvl="0" algn="ctr">
              <a:spcBef>
                <a:spcPts val="0"/>
              </a:spcBef>
            </a:pPr>
            <a:r>
              <a:rPr lang="en-US" sz="1600" dirty="0">
                <a:solidFill>
                  <a:srgbClr val="0E457C"/>
                </a:solidFill>
                <a:latin typeface="Arial Black"/>
                <a:ea typeface="Arial Black"/>
                <a:cs typeface="Arial Black"/>
                <a:sym typeface="Arial Black"/>
              </a:rPr>
              <a:t>Name</a:t>
            </a:r>
            <a:endParaRPr lang="en-US" sz="1600" dirty="0"/>
          </a:p>
          <a:p>
            <a:pPr lvl="0" algn="ctr">
              <a:spcBef>
                <a:spcPts val="0"/>
              </a:spcBef>
            </a:pPr>
            <a:r>
              <a:rPr lang="en-US" sz="1600" dirty="0">
                <a:solidFill>
                  <a:srgbClr val="0E457C"/>
                </a:solidFill>
                <a:latin typeface="Arial Black"/>
                <a:ea typeface="Arial Black"/>
                <a:cs typeface="Arial Black"/>
                <a:sym typeface="Arial Black"/>
              </a:rPr>
              <a:t>discoveries</a:t>
            </a:r>
            <a:endParaRPr lang="en-US" sz="1600" dirty="0"/>
          </a:p>
          <a:p>
            <a:pPr marL="166688" lvl="0">
              <a:spcBef>
                <a:spcPts val="1600"/>
              </a:spcBef>
            </a:pPr>
            <a:r>
              <a:rPr lang="en-CA" sz="1600" dirty="0">
                <a:solidFill>
                  <a:schemeClr val="dk1"/>
                </a:solidFill>
                <a:ea typeface="Arial"/>
                <a:cs typeface="Arial"/>
                <a:sym typeface="Arial"/>
              </a:rPr>
              <a:t>What did your analysis lead you </a:t>
            </a:r>
            <a:br>
              <a:rPr lang="en-CA" sz="1600" dirty="0">
                <a:solidFill>
                  <a:schemeClr val="dk1"/>
                </a:solidFill>
                <a:ea typeface="Arial"/>
                <a:cs typeface="Arial"/>
                <a:sym typeface="Arial"/>
              </a:rPr>
            </a:br>
            <a:r>
              <a:rPr lang="en-CA" sz="1600" dirty="0">
                <a:solidFill>
                  <a:schemeClr val="dk1"/>
                </a:solidFill>
                <a:ea typeface="Arial"/>
                <a:cs typeface="Arial"/>
                <a:sym typeface="Arial"/>
              </a:rPr>
              <a:t>to find? </a:t>
            </a:r>
            <a:endParaRPr lang="en-CA" sz="1600" dirty="0"/>
          </a:p>
          <a:p>
            <a:pPr marL="166688" lvl="0">
              <a:spcBef>
                <a:spcPts val="2400"/>
              </a:spcBef>
            </a:pPr>
            <a:r>
              <a:rPr lang="en-CA" sz="1600" dirty="0">
                <a:solidFill>
                  <a:schemeClr val="dk1"/>
                </a:solidFill>
                <a:ea typeface="Arial"/>
                <a:cs typeface="Arial"/>
                <a:sym typeface="Arial"/>
              </a:rPr>
              <a:t>How do your discoveries relate </a:t>
            </a:r>
            <a:br>
              <a:rPr lang="en-CA" sz="1600" dirty="0">
                <a:solidFill>
                  <a:schemeClr val="dk1"/>
                </a:solidFill>
                <a:ea typeface="Arial"/>
                <a:cs typeface="Arial"/>
                <a:sym typeface="Arial"/>
              </a:rPr>
            </a:br>
            <a:r>
              <a:rPr lang="en-CA" sz="1600" dirty="0">
                <a:solidFill>
                  <a:schemeClr val="dk1"/>
                </a:solidFill>
                <a:ea typeface="Arial"/>
                <a:cs typeface="Arial"/>
                <a:sym typeface="Arial"/>
              </a:rPr>
              <a:t>to the program's goals and objectives?</a:t>
            </a:r>
            <a:endParaRPr lang="en-CA" sz="1600" dirty="0"/>
          </a:p>
          <a:p>
            <a:pPr marL="166688" lvl="0">
              <a:spcBef>
                <a:spcPts val="1600"/>
              </a:spcBef>
            </a:pPr>
            <a:r>
              <a:rPr lang="en-CA" sz="1600" dirty="0">
                <a:solidFill>
                  <a:schemeClr val="dk1"/>
                </a:solidFill>
                <a:ea typeface="Arial"/>
                <a:cs typeface="Arial"/>
                <a:sym typeface="Arial"/>
              </a:rPr>
              <a:t>What connections did you find among discoveries? </a:t>
            </a:r>
            <a:endParaRPr lang="en-CA" sz="1600" dirty="0"/>
          </a:p>
        </p:txBody>
      </p:sp>
      <p:sp>
        <p:nvSpPr>
          <p:cNvPr id="11" name="Slide Number Placeholder 10">
            <a:extLst>
              <a:ext uri="{FF2B5EF4-FFF2-40B4-BE49-F238E27FC236}">
                <a16:creationId xmlns:a16="http://schemas.microsoft.com/office/drawing/2014/main" id="{E319EEF0-01AC-4B13-84F2-B4EBC7C8FFCE}"/>
              </a:ext>
            </a:extLst>
          </p:cNvPr>
          <p:cNvSpPr>
            <a:spLocks noGrp="1"/>
          </p:cNvSpPr>
          <p:nvPr>
            <p:ph type="sldNum" sz="quarter" idx="4"/>
          </p:nvPr>
        </p:nvSpPr>
        <p:spPr/>
        <p:txBody>
          <a:bodyPr/>
          <a:lstStyle/>
          <a:p>
            <a:fld id="{E0CD77C5-7DB1-45F6-AE6F-84521133DC90}" type="slidenum">
              <a:rPr lang="en-US" smtClean="0"/>
              <a:t>44</a:t>
            </a:fld>
            <a:endParaRPr lang="en-US" dirty="0"/>
          </a:p>
        </p:txBody>
      </p:sp>
    </p:spTree>
    <p:custDataLst>
      <p:tags r:id="rId1"/>
    </p:custDataLst>
    <p:extLst>
      <p:ext uri="{BB962C8B-B14F-4D97-AF65-F5344CB8AC3E}">
        <p14:creationId xmlns:p14="http://schemas.microsoft.com/office/powerpoint/2010/main" val="2084748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dirty="0"/>
              <a:t>Phase 4: Recommend</a:t>
            </a:r>
            <a:endParaRPr dirty="0"/>
          </a:p>
        </p:txBody>
      </p:sp>
      <p:pic>
        <p:nvPicPr>
          <p:cNvPr id="8" name="Content Placeholder 7" descr="Recommend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79020" y="1155715"/>
            <a:ext cx="2988475" cy="2139821"/>
          </a:xfrm>
        </p:spPr>
      </p:pic>
      <p:pic>
        <p:nvPicPr>
          <p:cNvPr id="3" name="Content Placeholder 2">
            <a:extLst>
              <a:ext uri="{FF2B5EF4-FFF2-40B4-BE49-F238E27FC236}">
                <a16:creationId xmlns:a16="http://schemas.microsoft.com/office/drawing/2014/main" id="{46E175D7-41BE-4817-AEC6-459BFC4479D9}"/>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5" cstate="print">
            <a:extLst>
              <a:ext uri="{28A0092B-C50C-407E-A947-70E740481C1C}">
                <a14:useLocalDpi xmlns:a14="http://schemas.microsoft.com/office/drawing/2010/main"/>
              </a:ext>
            </a:extLst>
          </a:blip>
          <a:srcRect l="3007" r="59352"/>
          <a:stretch/>
        </p:blipFill>
        <p:spPr>
          <a:xfrm>
            <a:off x="0" y="2643266"/>
            <a:ext cx="2369126" cy="4018083"/>
          </a:xfrm>
          <a:noFill/>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3255817" y="1385456"/>
            <a:ext cx="5698933" cy="4767266"/>
          </a:xfrm>
          <a:solidFill>
            <a:srgbClr val="CDCDCD"/>
          </a:solidFill>
          <a:ln w="31750">
            <a:solidFill>
              <a:schemeClr val="bg1"/>
            </a:solidFill>
          </a:ln>
        </p:spPr>
        <p:txBody>
          <a:bodyPr anchor="ctr"/>
          <a:lstStyle/>
          <a:p>
            <a:pPr marL="0" lvl="0" indent="0" defTabSz="914400">
              <a:spcBef>
                <a:spcPts val="0"/>
              </a:spcBef>
              <a:spcAft>
                <a:spcPts val="600"/>
              </a:spcAft>
              <a:buClr>
                <a:srgbClr val="000000"/>
              </a:buClr>
              <a:buNone/>
            </a:pPr>
            <a:r>
              <a:rPr lang="en-CA" sz="2800" b="1" i="1" kern="0" dirty="0">
                <a:solidFill>
                  <a:srgbClr val="5E5E5E">
                    <a:lumMod val="75000"/>
                  </a:srgbClr>
                </a:solidFill>
                <a:cs typeface="Arial"/>
                <a:sym typeface="Arial"/>
              </a:rPr>
              <a:t>Self-Assessment Team: </a:t>
            </a:r>
            <a:endParaRPr lang="en-CA" sz="1400" kern="0" dirty="0">
              <a:solidFill>
                <a:srgbClr val="5E5E5E">
                  <a:lumMod val="75000"/>
                </a:srgbClr>
              </a:solidFill>
              <a:cs typeface="Arial"/>
              <a:sym typeface="Arial"/>
            </a:endParaRPr>
          </a:p>
          <a:p>
            <a:pPr marL="795338" lvl="1" indent="-280988" defTabSz="914400">
              <a:spcBef>
                <a:spcPts val="0"/>
              </a:spcBef>
              <a:buClr>
                <a:srgbClr val="306786"/>
              </a:buClr>
              <a:buSzPts val="2800"/>
              <a:buFont typeface="Arial"/>
              <a:buChar char="•"/>
            </a:pPr>
            <a:r>
              <a:rPr lang="en-CA" kern="0" dirty="0">
                <a:solidFill>
                  <a:srgbClr val="000000"/>
                </a:solidFill>
                <a:ea typeface="Arial"/>
                <a:cs typeface="Arial"/>
                <a:sym typeface="Arial"/>
              </a:rPr>
              <a:t>Consolidates discoveries across teams</a:t>
            </a:r>
            <a:endParaRPr lang="en-CA" sz="1400" kern="0" dirty="0">
              <a:solidFill>
                <a:srgbClr val="000000"/>
              </a:solidFill>
              <a:cs typeface="Arial"/>
              <a:sym typeface="Arial"/>
            </a:endParaRPr>
          </a:p>
          <a:p>
            <a:pPr marL="795338" lvl="1" indent="-280988" defTabSz="914400">
              <a:spcBef>
                <a:spcPts val="1200"/>
              </a:spcBef>
              <a:buClr>
                <a:srgbClr val="306786"/>
              </a:buClr>
              <a:buSzPts val="2800"/>
              <a:buFont typeface="Arial"/>
              <a:buChar char="•"/>
            </a:pPr>
            <a:r>
              <a:rPr lang="en-CA" kern="0" dirty="0">
                <a:solidFill>
                  <a:srgbClr val="000000"/>
                </a:solidFill>
                <a:ea typeface="Arial"/>
                <a:cs typeface="Arial"/>
                <a:sym typeface="Arial"/>
              </a:rPr>
              <a:t>Prepares final recommendations </a:t>
            </a:r>
            <a:br>
              <a:rPr lang="en-CA" kern="0" dirty="0">
                <a:solidFill>
                  <a:srgbClr val="000000"/>
                </a:solidFill>
                <a:ea typeface="Arial"/>
                <a:cs typeface="Arial"/>
                <a:sym typeface="Arial"/>
              </a:rPr>
            </a:br>
            <a:r>
              <a:rPr lang="en-CA" kern="0" dirty="0">
                <a:solidFill>
                  <a:srgbClr val="000000"/>
                </a:solidFill>
                <a:ea typeface="Arial"/>
                <a:cs typeface="Arial"/>
                <a:sym typeface="Arial"/>
              </a:rPr>
              <a:t>to inform program planning</a:t>
            </a:r>
            <a:endParaRPr lang="en-CA" sz="1400" kern="0" dirty="0">
              <a:solidFill>
                <a:srgbClr val="000000"/>
              </a:solidFill>
              <a:cs typeface="Arial"/>
              <a:sym typeface="Arial"/>
            </a:endParaRPr>
          </a:p>
          <a:p>
            <a:pPr marL="795338" lvl="1" indent="-280988" defTabSz="914400">
              <a:spcBef>
                <a:spcPts val="1200"/>
              </a:spcBef>
              <a:buClr>
                <a:srgbClr val="306786"/>
              </a:buClr>
              <a:buSzPts val="2800"/>
              <a:buFont typeface="Arial"/>
              <a:buChar char="•"/>
            </a:pPr>
            <a:r>
              <a:rPr lang="en-CA" kern="0" dirty="0">
                <a:solidFill>
                  <a:srgbClr val="000000"/>
                </a:solidFill>
                <a:ea typeface="Arial"/>
                <a:cs typeface="Arial"/>
                <a:sym typeface="Arial"/>
              </a:rPr>
              <a:t>Provides feedback on the process for next year's </a:t>
            </a:r>
            <a:r>
              <a:rPr lang="en-CA" kern="0" dirty="0">
                <a:solidFill>
                  <a:srgbClr val="000000"/>
                </a:solidFill>
                <a:cs typeface="Arial"/>
                <a:sym typeface="Arial"/>
              </a:rPr>
              <a:t>self-assessment</a:t>
            </a:r>
            <a:endParaRPr lang="en-CA" sz="1400" kern="0" dirty="0">
              <a:solidFill>
                <a:srgbClr val="000000"/>
              </a:solidFill>
              <a:cs typeface="Arial"/>
              <a:sym typeface="Arial"/>
            </a:endParaRPr>
          </a:p>
        </p:txBody>
      </p:sp>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45</a:t>
            </a:fld>
            <a:endParaRPr dirty="0"/>
          </a:p>
        </p:txBody>
      </p:sp>
    </p:spTree>
    <p:custDataLst>
      <p:tags r:id="rId1"/>
    </p:custDataLst>
    <p:extLst>
      <p:ext uri="{BB962C8B-B14F-4D97-AF65-F5344CB8AC3E}">
        <p14:creationId xmlns:p14="http://schemas.microsoft.com/office/powerpoint/2010/main" val="620516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sz="2400" dirty="0"/>
              <a:t>Reminders for Formulating Recommendations</a:t>
            </a:r>
            <a:endParaRPr sz="2400" dirty="0"/>
          </a:p>
        </p:txBody>
      </p:sp>
      <p:pic>
        <p:nvPicPr>
          <p:cNvPr id="8" name="Content Placeholder 7" descr="Recommend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79020" y="1155715"/>
            <a:ext cx="2988475" cy="2139821"/>
          </a:xfrm>
        </p:spPr>
      </p:pic>
      <p:pic>
        <p:nvPicPr>
          <p:cNvPr id="3" name="Content Placeholder 2">
            <a:extLst>
              <a:ext uri="{FF2B5EF4-FFF2-40B4-BE49-F238E27FC236}">
                <a16:creationId xmlns:a16="http://schemas.microsoft.com/office/drawing/2014/main" id="{46E175D7-41BE-4817-AEC6-459BFC4479D9}"/>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5" cstate="print">
            <a:extLst>
              <a:ext uri="{28A0092B-C50C-407E-A947-70E740481C1C}">
                <a14:useLocalDpi xmlns:a14="http://schemas.microsoft.com/office/drawing/2010/main"/>
              </a:ext>
            </a:extLst>
          </a:blip>
          <a:srcRect/>
          <a:stretch/>
        </p:blipFill>
        <p:spPr>
          <a:xfrm>
            <a:off x="2978730" y="1058335"/>
            <a:ext cx="6155525" cy="2655458"/>
          </a:xfrm>
          <a:noFill/>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1816388" y="3855340"/>
            <a:ext cx="6585624" cy="2857185"/>
          </a:xfrm>
          <a:noFill/>
          <a:ln w="31750">
            <a:noFill/>
          </a:ln>
        </p:spPr>
        <p:txBody>
          <a:bodyPr anchor="ctr"/>
          <a:lstStyle/>
          <a:p>
            <a:pPr marL="0" lvl="0" indent="0">
              <a:spcBef>
                <a:spcPts val="0"/>
              </a:spcBef>
              <a:buClr>
                <a:srgbClr val="626262"/>
              </a:buClr>
              <a:buSzPts val="2600"/>
              <a:buNone/>
            </a:pPr>
            <a:r>
              <a:rPr lang="en-CA" sz="2600" dirty="0">
                <a:solidFill>
                  <a:schemeClr val="accent2">
                    <a:lumMod val="50000"/>
                  </a:schemeClr>
                </a:solidFill>
                <a:sym typeface="Arial"/>
              </a:rPr>
              <a:t>Focus on:</a:t>
            </a:r>
            <a:endParaRPr lang="en-CA" sz="2600" dirty="0">
              <a:solidFill>
                <a:schemeClr val="accent2">
                  <a:lumMod val="50000"/>
                </a:schemeClr>
              </a:solidFill>
            </a:endParaRPr>
          </a:p>
          <a:p>
            <a:pPr marL="342900" lvl="2" indent="-342900">
              <a:buClr>
                <a:srgbClr val="626262"/>
              </a:buClr>
              <a:buSzPts val="2600"/>
            </a:pPr>
            <a:r>
              <a:rPr lang="en-CA" sz="2600" dirty="0">
                <a:solidFill>
                  <a:schemeClr val="accent2">
                    <a:lumMod val="50000"/>
                  </a:schemeClr>
                </a:solidFill>
                <a:sym typeface="Arial"/>
              </a:rPr>
              <a:t>Suggestions versus solutions</a:t>
            </a:r>
            <a:endParaRPr lang="en-CA" dirty="0">
              <a:solidFill>
                <a:schemeClr val="accent2">
                  <a:lumMod val="50000"/>
                </a:schemeClr>
              </a:solidFill>
            </a:endParaRPr>
          </a:p>
          <a:p>
            <a:pPr lvl="0">
              <a:spcBef>
                <a:spcPts val="300"/>
              </a:spcBef>
              <a:buClr>
                <a:srgbClr val="626262"/>
              </a:buClr>
              <a:buSzPts val="2600"/>
            </a:pPr>
            <a:r>
              <a:rPr lang="en-CA" sz="2600" dirty="0">
                <a:solidFill>
                  <a:schemeClr val="accent2">
                    <a:lumMod val="50000"/>
                  </a:schemeClr>
                </a:solidFill>
                <a:sym typeface="Arial"/>
              </a:rPr>
              <a:t>Systems versus the details</a:t>
            </a:r>
            <a:endParaRPr lang="en-CA" dirty="0">
              <a:solidFill>
                <a:schemeClr val="accent2">
                  <a:lumMod val="50000"/>
                </a:schemeClr>
              </a:solidFill>
            </a:endParaRPr>
          </a:p>
          <a:p>
            <a:pPr lvl="0">
              <a:spcBef>
                <a:spcPts val="300"/>
              </a:spcBef>
              <a:buClr>
                <a:srgbClr val="626262"/>
              </a:buClr>
              <a:buSzPts val="2600"/>
            </a:pPr>
            <a:r>
              <a:rPr lang="en-CA" sz="2600" dirty="0">
                <a:solidFill>
                  <a:schemeClr val="accent2">
                    <a:lumMod val="50000"/>
                  </a:schemeClr>
                </a:solidFill>
                <a:sym typeface="Arial"/>
              </a:rPr>
              <a:t>Categorize based on:</a:t>
            </a:r>
            <a:endParaRPr lang="en-CA" dirty="0">
              <a:solidFill>
                <a:schemeClr val="accent2">
                  <a:lumMod val="50000"/>
                </a:schemeClr>
              </a:solidFill>
            </a:endParaRPr>
          </a:p>
          <a:p>
            <a:pPr marL="1147763" lvl="1">
              <a:spcBef>
                <a:spcPts val="440"/>
              </a:spcBef>
              <a:buClr>
                <a:srgbClr val="306786"/>
              </a:buClr>
              <a:buSzPts val="2200"/>
            </a:pPr>
            <a:r>
              <a:rPr lang="en-CA" sz="2200" dirty="0">
                <a:solidFill>
                  <a:schemeClr val="accent2">
                    <a:lumMod val="50000"/>
                  </a:schemeClr>
                </a:solidFill>
                <a:sym typeface="Arial"/>
              </a:rPr>
              <a:t>Progress on goals and objectives</a:t>
            </a:r>
            <a:endParaRPr lang="en-CA" dirty="0">
              <a:solidFill>
                <a:schemeClr val="accent2">
                  <a:lumMod val="50000"/>
                </a:schemeClr>
              </a:solidFill>
            </a:endParaRPr>
          </a:p>
          <a:p>
            <a:pPr marL="1147763" lvl="1">
              <a:spcBef>
                <a:spcPts val="440"/>
              </a:spcBef>
              <a:buClr>
                <a:srgbClr val="306786"/>
              </a:buClr>
              <a:buSzPts val="2200"/>
            </a:pPr>
            <a:r>
              <a:rPr lang="en-CA" sz="2200" dirty="0">
                <a:solidFill>
                  <a:schemeClr val="accent2">
                    <a:lumMod val="50000"/>
                  </a:schemeClr>
                </a:solidFill>
                <a:sym typeface="Arial"/>
              </a:rPr>
              <a:t>Systemic issues</a:t>
            </a:r>
            <a:endParaRPr lang="en-CA" dirty="0">
              <a:solidFill>
                <a:schemeClr val="accent2">
                  <a:lumMod val="50000"/>
                </a:schemeClr>
              </a:solidFill>
            </a:endParaRPr>
          </a:p>
          <a:p>
            <a:pPr marL="1147763" lvl="1">
              <a:spcBef>
                <a:spcPts val="440"/>
              </a:spcBef>
              <a:buClr>
                <a:srgbClr val="306786"/>
              </a:buClr>
              <a:buSzPts val="2200"/>
            </a:pPr>
            <a:r>
              <a:rPr lang="en-CA" sz="2200" dirty="0">
                <a:solidFill>
                  <a:schemeClr val="accent2">
                    <a:lumMod val="50000"/>
                  </a:schemeClr>
                </a:solidFill>
                <a:sym typeface="Arial"/>
              </a:rPr>
              <a:t>Innovations and new resources</a:t>
            </a:r>
            <a:endParaRPr lang="en-CA" dirty="0">
              <a:solidFill>
                <a:schemeClr val="accent2">
                  <a:lumMod val="50000"/>
                </a:schemeClr>
              </a:solidFill>
            </a:endParaRPr>
          </a:p>
        </p:txBody>
      </p:sp>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46</a:t>
            </a:fld>
            <a:endParaRPr dirty="0"/>
          </a:p>
        </p:txBody>
      </p:sp>
    </p:spTree>
    <p:custDataLst>
      <p:tags r:id="rId1"/>
    </p:custDataLst>
    <p:extLst>
      <p:ext uri="{BB962C8B-B14F-4D97-AF65-F5344CB8AC3E}">
        <p14:creationId xmlns:p14="http://schemas.microsoft.com/office/powerpoint/2010/main" val="3487231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102"/>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600"/>
              <a:buFont typeface="Arial"/>
              <a:buNone/>
            </a:pPr>
            <a:r>
              <a:rPr lang="en-US" dirty="0"/>
              <a:t>Putting It All Together: A Case Study</a:t>
            </a:r>
            <a:endParaRPr dirty="0"/>
          </a:p>
        </p:txBody>
      </p:sp>
      <p:pic>
        <p:nvPicPr>
          <p:cNvPr id="5" name="Content Placeholder 4">
            <a:extLst>
              <a:ext uri="{FF2B5EF4-FFF2-40B4-BE49-F238E27FC236}">
                <a16:creationId xmlns:a16="http://schemas.microsoft.com/office/drawing/2014/main" id="{8387D10D-197D-44E4-8C4A-E08D2024BA9A}"/>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4" cstate="print">
            <a:extLst>
              <a:ext uri="{28A0092B-C50C-407E-A947-70E740481C1C}">
                <a14:useLocalDpi xmlns:a14="http://schemas.microsoft.com/office/drawing/2010/main"/>
              </a:ext>
            </a:extLst>
          </a:blip>
          <a:srcRect/>
          <a:stretch/>
        </p:blipFill>
        <p:spPr>
          <a:xfrm>
            <a:off x="0" y="1058335"/>
            <a:ext cx="9144000" cy="5799665"/>
          </a:xfrm>
        </p:spPr>
      </p:pic>
    </p:spTree>
    <p:custDataLst>
      <p:tags r:id="rId1"/>
    </p:custDataLst>
    <p:extLst>
      <p:ext uri="{BB962C8B-B14F-4D97-AF65-F5344CB8AC3E}">
        <p14:creationId xmlns:p14="http://schemas.microsoft.com/office/powerpoint/2010/main" val="15575486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dirty="0"/>
              <a:t>Phase 5: Prepare Report</a:t>
            </a:r>
            <a:endParaRPr dirty="0"/>
          </a:p>
        </p:txBody>
      </p:sp>
      <p:pic>
        <p:nvPicPr>
          <p:cNvPr id="8" name="Content Placeholder 7" descr="Prepare Report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41564" y="1058335"/>
            <a:ext cx="3253330" cy="2220428"/>
          </a:xfrm>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960215" y="3278764"/>
            <a:ext cx="7455652" cy="3008272"/>
          </a:xfrm>
          <a:solidFill>
            <a:srgbClr val="F9DDD4"/>
          </a:solidFill>
          <a:ln w="31750">
            <a:solidFill>
              <a:schemeClr val="bg1"/>
            </a:solidFill>
          </a:ln>
        </p:spPr>
        <p:txBody>
          <a:bodyPr anchor="ctr"/>
          <a:lstStyle/>
          <a:p>
            <a:pPr marL="173038" lvl="0" indent="0">
              <a:spcBef>
                <a:spcPts val="0"/>
              </a:spcBef>
              <a:buNone/>
            </a:pPr>
            <a:r>
              <a:rPr lang="en-CA" sz="2800" b="1" i="1" dirty="0">
                <a:solidFill>
                  <a:schemeClr val="accent6">
                    <a:lumMod val="50000"/>
                  </a:schemeClr>
                </a:solidFill>
              </a:rPr>
              <a:t>Leaders:</a:t>
            </a:r>
            <a:endParaRPr lang="en-CA" sz="2800" dirty="0">
              <a:solidFill>
                <a:schemeClr val="accent6">
                  <a:lumMod val="50000"/>
                </a:schemeClr>
              </a:solidFill>
            </a:endParaRPr>
          </a:p>
          <a:p>
            <a:pPr marL="912812" lvl="1" indent="-342900">
              <a:spcBef>
                <a:spcPts val="1200"/>
              </a:spcBef>
              <a:buClr>
                <a:srgbClr val="AB3C19"/>
              </a:buClr>
              <a:buSzPts val="2200"/>
              <a:buFont typeface="Arial"/>
              <a:buChar char="•"/>
            </a:pPr>
            <a:r>
              <a:rPr lang="en-CA" sz="2400" dirty="0">
                <a:solidFill>
                  <a:srgbClr val="000000"/>
                </a:solidFill>
                <a:ea typeface="Arial"/>
                <a:cs typeface="Arial"/>
                <a:sym typeface="Arial"/>
              </a:rPr>
              <a:t>Prepare self-assessment report </a:t>
            </a:r>
            <a:endParaRPr lang="en-CA" sz="2400" dirty="0"/>
          </a:p>
          <a:p>
            <a:pPr marL="912812" lvl="1" indent="-342900">
              <a:spcBef>
                <a:spcPts val="1200"/>
              </a:spcBef>
              <a:buClr>
                <a:srgbClr val="AB3C19"/>
              </a:buClr>
              <a:buSzPts val="2200"/>
              <a:buFont typeface="Arial"/>
              <a:buChar char="•"/>
            </a:pPr>
            <a:r>
              <a:rPr lang="en-CA" sz="2400" dirty="0">
                <a:solidFill>
                  <a:srgbClr val="000000"/>
                </a:solidFill>
                <a:ea typeface="Arial"/>
                <a:cs typeface="Arial"/>
                <a:sym typeface="Arial"/>
              </a:rPr>
              <a:t>Submit report to Policy Council and governing body/Tribal Council for approval</a:t>
            </a:r>
            <a:endParaRPr lang="en-CA" sz="2400" dirty="0"/>
          </a:p>
          <a:p>
            <a:pPr marL="912812" lvl="1" indent="-342900">
              <a:spcBef>
                <a:spcPts val="1200"/>
              </a:spcBef>
              <a:buClr>
                <a:srgbClr val="AB3C19"/>
              </a:buClr>
              <a:buSzPts val="2200"/>
              <a:buFont typeface="Arial"/>
              <a:buChar char="•"/>
            </a:pPr>
            <a:r>
              <a:rPr lang="en-CA" sz="2400" dirty="0">
                <a:solidFill>
                  <a:srgbClr val="000000"/>
                </a:solidFill>
                <a:ea typeface="Arial"/>
                <a:cs typeface="Arial"/>
                <a:sym typeface="Arial"/>
              </a:rPr>
              <a:t>Submit approved report to Regional Office</a:t>
            </a:r>
            <a:endParaRPr lang="en-CA" sz="2400" dirty="0"/>
          </a:p>
        </p:txBody>
      </p:sp>
      <p:pic>
        <p:nvPicPr>
          <p:cNvPr id="3" name="Content Placeholder 2">
            <a:extLst>
              <a:ext uri="{FF2B5EF4-FFF2-40B4-BE49-F238E27FC236}">
                <a16:creationId xmlns:a16="http://schemas.microsoft.com/office/drawing/2014/main" id="{46E175D7-41BE-4817-AEC6-459BFC4479D9}"/>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5" cstate="print">
            <a:extLst>
              <a:ext uri="{28A0092B-C50C-407E-A947-70E740481C1C}">
                <a14:useLocalDpi xmlns:a14="http://schemas.microsoft.com/office/drawing/2010/main"/>
              </a:ext>
            </a:extLst>
          </a:blip>
          <a:srcRect/>
          <a:stretch/>
        </p:blipFill>
        <p:spPr>
          <a:xfrm rot="322026">
            <a:off x="3395398" y="1214481"/>
            <a:ext cx="5474903" cy="2890664"/>
          </a:xfrm>
          <a:noFill/>
        </p:spPr>
      </p:pic>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48</a:t>
            </a:fld>
            <a:endParaRPr dirty="0"/>
          </a:p>
        </p:txBody>
      </p:sp>
    </p:spTree>
    <p:custDataLst>
      <p:tags r:id="rId1"/>
    </p:custDataLst>
    <p:extLst>
      <p:ext uri="{BB962C8B-B14F-4D97-AF65-F5344CB8AC3E}">
        <p14:creationId xmlns:p14="http://schemas.microsoft.com/office/powerpoint/2010/main" val="1296870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dirty="0"/>
              <a:t>Elements of a Self-Assessment Report</a:t>
            </a:r>
            <a:endParaRPr dirty="0"/>
          </a:p>
        </p:txBody>
      </p:sp>
      <p:pic>
        <p:nvPicPr>
          <p:cNvPr id="8" name="Content Placeholder 7" descr="Prepare Report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27710" y="1311946"/>
            <a:ext cx="3253330" cy="2220428"/>
          </a:xfrm>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1052945" y="3616035"/>
            <a:ext cx="5500255" cy="2574016"/>
          </a:xfrm>
          <a:solidFill>
            <a:srgbClr val="F9DDD4"/>
          </a:solidFill>
          <a:ln w="31750">
            <a:solidFill>
              <a:schemeClr val="bg1"/>
            </a:solidFill>
          </a:ln>
        </p:spPr>
        <p:txBody>
          <a:bodyPr anchor="ctr"/>
          <a:lstStyle/>
          <a:p>
            <a:pPr marL="427990" lvl="1" indent="-223837">
              <a:spcBef>
                <a:spcPts val="1200"/>
              </a:spcBef>
              <a:buClr>
                <a:srgbClr val="AB3C19"/>
              </a:buClr>
              <a:buSzPts val="2200"/>
              <a:buFont typeface="Arial"/>
              <a:buChar char="•"/>
            </a:pPr>
            <a:r>
              <a:rPr lang="en-CA" dirty="0">
                <a:solidFill>
                  <a:srgbClr val="000000"/>
                </a:solidFill>
                <a:ea typeface="Arial"/>
                <a:cs typeface="Arial"/>
                <a:sym typeface="Arial"/>
              </a:rPr>
              <a:t>Introduction</a:t>
            </a:r>
            <a:endParaRPr lang="en-CA" dirty="0"/>
          </a:p>
          <a:p>
            <a:pPr marL="427990" lvl="1" indent="-223837">
              <a:spcBef>
                <a:spcPts val="1200"/>
              </a:spcBef>
              <a:buClr>
                <a:srgbClr val="AB3C19"/>
              </a:buClr>
              <a:buSzPts val="2200"/>
              <a:buFont typeface="Arial"/>
              <a:buChar char="•"/>
            </a:pPr>
            <a:r>
              <a:rPr lang="en-CA" dirty="0">
                <a:solidFill>
                  <a:srgbClr val="000000"/>
                </a:solidFill>
                <a:ea typeface="Arial"/>
                <a:cs typeface="Arial"/>
                <a:sym typeface="Arial"/>
              </a:rPr>
              <a:t>Methodology</a:t>
            </a:r>
            <a:endParaRPr lang="en-CA" dirty="0"/>
          </a:p>
          <a:p>
            <a:pPr marL="427990" lvl="1" indent="-223837">
              <a:spcBef>
                <a:spcPts val="1200"/>
              </a:spcBef>
              <a:buClr>
                <a:srgbClr val="AB3C19"/>
              </a:buClr>
              <a:buSzPts val="2200"/>
              <a:buFont typeface="Arial"/>
              <a:buChar char="•"/>
            </a:pPr>
            <a:r>
              <a:rPr lang="en-CA" dirty="0">
                <a:solidFill>
                  <a:srgbClr val="000000"/>
                </a:solidFill>
                <a:ea typeface="Arial"/>
                <a:cs typeface="Arial"/>
                <a:sym typeface="Arial"/>
              </a:rPr>
              <a:t>Key Insights</a:t>
            </a:r>
            <a:endParaRPr lang="en-CA" dirty="0"/>
          </a:p>
          <a:p>
            <a:pPr marL="427990" lvl="1" indent="-223837">
              <a:spcBef>
                <a:spcPts val="1200"/>
              </a:spcBef>
              <a:buClr>
                <a:srgbClr val="AB3C19"/>
              </a:buClr>
              <a:buSzPts val="2200"/>
              <a:buFont typeface="Arial"/>
              <a:buChar char="•"/>
            </a:pPr>
            <a:r>
              <a:rPr lang="en-CA" dirty="0">
                <a:solidFill>
                  <a:srgbClr val="000000"/>
                </a:solidFill>
                <a:ea typeface="Arial"/>
                <a:cs typeface="Arial"/>
                <a:sym typeface="Arial"/>
              </a:rPr>
              <a:t>Recommendations</a:t>
            </a:r>
            <a:endParaRPr lang="en-CA" dirty="0"/>
          </a:p>
        </p:txBody>
      </p:sp>
      <p:pic>
        <p:nvPicPr>
          <p:cNvPr id="3" name="Content Placeholder 2">
            <a:extLst>
              <a:ext uri="{FF2B5EF4-FFF2-40B4-BE49-F238E27FC236}">
                <a16:creationId xmlns:a16="http://schemas.microsoft.com/office/drawing/2014/main" id="{46E175D7-41BE-4817-AEC6-459BFC4479D9}"/>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5" cstate="print">
            <a:extLst>
              <a:ext uri="{28A0092B-C50C-407E-A947-70E740481C1C}">
                <a14:useLocalDpi xmlns:a14="http://schemas.microsoft.com/office/drawing/2010/main"/>
              </a:ext>
            </a:extLst>
          </a:blip>
          <a:srcRect/>
          <a:stretch/>
        </p:blipFill>
        <p:spPr>
          <a:xfrm>
            <a:off x="4005957" y="1058335"/>
            <a:ext cx="5138044" cy="3979621"/>
          </a:xfrm>
          <a:noFill/>
        </p:spPr>
      </p:pic>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49</a:t>
            </a:fld>
            <a:endParaRPr dirty="0"/>
          </a:p>
        </p:txBody>
      </p:sp>
    </p:spTree>
    <p:custDataLst>
      <p:tags r:id="rId1"/>
    </p:custDataLst>
    <p:extLst>
      <p:ext uri="{BB962C8B-B14F-4D97-AF65-F5344CB8AC3E}">
        <p14:creationId xmlns:p14="http://schemas.microsoft.com/office/powerpoint/2010/main" val="646574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3550" indent="0"/>
            <a:r>
              <a:rPr lang="en-US" sz="3400" dirty="0">
                <a:solidFill>
                  <a:schemeClr val="bg1"/>
                </a:solidFill>
              </a:rPr>
              <a:t>Head Start Management Systems Wheel</a:t>
            </a:r>
          </a:p>
        </p:txBody>
      </p:sp>
      <p:pic>
        <p:nvPicPr>
          <p:cNvPr id="7" name="Content Placeholder 6" descr="A diagram showing the Head Start Management Systems Wheel. &#10;Leadership and Governance surrounds the diagram as an outer ring. &#10;Program Management, Planning and Oversight Systems surround the next layer of the diagram.&#10;Topics within are: &#10;Program Plannng and Service System Design;&#10;Data and Evaluation;&#10;Fiscal Management;&#10;Community and Self-assessment (Highlighted as subject of current presentation);&#10;Facilities and Learning Environments;&#10;Transportation;&#10;Technology and Information Systems;&#10;Training and Professional Development;&#10;Communication;&#10;Recordkeeping and Reporting;&#10;Ongoing Monitoring and Continuous Improvement;&#10;Human Resources.&#10;The next ring inside there topics shows: ERSEA, Education, Health, Mental Health, Community and Family Engagement. &#10;The center of the graphic reads Quality Child and Family Outcomes.">
            <a:extLst>
              <a:ext uri="{FF2B5EF4-FFF2-40B4-BE49-F238E27FC236}">
                <a16:creationId xmlns:a16="http://schemas.microsoft.com/office/drawing/2014/main" id="{5EDEFC9C-2BB7-43D0-9B9C-CCF6C3A09F57}"/>
              </a:ext>
            </a:extLst>
          </p:cNvPr>
          <p:cNvPicPr>
            <a:picLocks noGrp="1" noChangeAspect="1"/>
          </p:cNvPicPr>
          <p:nvPr>
            <p:ph sz="quarter" idx="14"/>
          </p:nvPr>
        </p:nvPicPr>
        <p:blipFill>
          <a:blip r:embed="rId4"/>
          <a:stretch>
            <a:fillRect/>
          </a:stretch>
        </p:blipFill>
        <p:spPr>
          <a:xfrm>
            <a:off x="1295400" y="993139"/>
            <a:ext cx="7571888" cy="5864861"/>
          </a:xfrm>
        </p:spPr>
      </p:pic>
      <p:sp>
        <p:nvSpPr>
          <p:cNvPr id="4" name="Slide Number Placeholder 3"/>
          <p:cNvSpPr>
            <a:spLocks noGrp="1"/>
          </p:cNvSpPr>
          <p:nvPr>
            <p:ph type="sldNum" sz="quarter" idx="4"/>
          </p:nvPr>
        </p:nvSpPr>
        <p:spPr>
          <a:xfrm>
            <a:off x="8287785" y="6426947"/>
            <a:ext cx="728133"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D77C5-7DB1-45F6-AE6F-84521133DC90}" type="slidenum">
              <a:rPr kumimoji="0" lang="en-US" sz="1200" b="0" i="0" u="none" strike="noStrike" kern="1200" cap="none" spc="0" normalizeH="0" baseline="0" noProof="0" smtClean="0">
                <a:ln>
                  <a:noFill/>
                </a:ln>
                <a:solidFill>
                  <a:srgbClr val="376092"/>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37609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959558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sz="3240" dirty="0"/>
              <a:t>How Is the Self-Assessment Report Used?</a:t>
            </a:r>
            <a:endParaRPr sz="3240" dirty="0"/>
          </a:p>
        </p:txBody>
      </p:sp>
      <p:pic>
        <p:nvPicPr>
          <p:cNvPr id="8" name="Content Placeholder 7" descr="Prepare Report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27710" y="1311946"/>
            <a:ext cx="3253330" cy="2220428"/>
          </a:xfrm>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3279678" y="1217775"/>
            <a:ext cx="5380165" cy="4761389"/>
          </a:xfrm>
          <a:solidFill>
            <a:srgbClr val="F9DDD4"/>
          </a:solidFill>
          <a:ln w="31750">
            <a:solidFill>
              <a:schemeClr val="bg1"/>
            </a:solidFill>
          </a:ln>
        </p:spPr>
        <p:txBody>
          <a:bodyPr anchor="ctr"/>
          <a:lstStyle/>
          <a:p>
            <a:pPr marL="458788" lvl="0" indent="-285750">
              <a:spcBef>
                <a:spcPts val="1200"/>
              </a:spcBef>
              <a:buClr>
                <a:srgbClr val="AB3C19"/>
              </a:buClr>
              <a:buSzPts val="2200"/>
            </a:pPr>
            <a:r>
              <a:rPr lang="en-CA" sz="2200" dirty="0">
                <a:solidFill>
                  <a:schemeClr val="dk1"/>
                </a:solidFill>
                <a:ea typeface="Arial"/>
                <a:cs typeface="Arial"/>
                <a:sym typeface="Arial"/>
              </a:rPr>
              <a:t>Director creates final report from recommendations</a:t>
            </a:r>
            <a:endParaRPr lang="en-CA" dirty="0"/>
          </a:p>
          <a:p>
            <a:pPr marL="458788" lvl="0" indent="-285750">
              <a:spcBef>
                <a:spcPts val="1200"/>
              </a:spcBef>
              <a:buClr>
                <a:srgbClr val="AB3C19"/>
              </a:buClr>
              <a:buSzPts val="2200"/>
            </a:pPr>
            <a:r>
              <a:rPr lang="en-CA" sz="2200" dirty="0">
                <a:solidFill>
                  <a:schemeClr val="dk1"/>
                </a:solidFill>
                <a:ea typeface="Arial"/>
                <a:cs typeface="Arial"/>
                <a:sym typeface="Arial"/>
              </a:rPr>
              <a:t>Policy Council and governing body/</a:t>
            </a:r>
            <a:br>
              <a:rPr lang="en-CA" sz="2200" dirty="0">
                <a:solidFill>
                  <a:schemeClr val="dk1"/>
                </a:solidFill>
                <a:ea typeface="Arial"/>
                <a:cs typeface="Arial"/>
                <a:sym typeface="Arial"/>
              </a:rPr>
            </a:br>
            <a:r>
              <a:rPr lang="en-CA" sz="2200" dirty="0">
                <a:solidFill>
                  <a:schemeClr val="dk1"/>
                </a:solidFill>
                <a:ea typeface="Arial"/>
                <a:cs typeface="Arial"/>
                <a:sym typeface="Arial"/>
              </a:rPr>
              <a:t>Tribal Council approve the report</a:t>
            </a:r>
            <a:endParaRPr lang="en-CA" dirty="0"/>
          </a:p>
          <a:p>
            <a:pPr marL="458788" lvl="0" indent="-285750">
              <a:spcBef>
                <a:spcPts val="1200"/>
              </a:spcBef>
              <a:buClr>
                <a:srgbClr val="AB3C19"/>
              </a:buClr>
              <a:buSzPts val="2200"/>
            </a:pPr>
            <a:r>
              <a:rPr lang="en-CA" sz="2200" dirty="0">
                <a:solidFill>
                  <a:schemeClr val="dk1"/>
                </a:solidFill>
                <a:ea typeface="Arial"/>
                <a:cs typeface="Arial"/>
                <a:sym typeface="Arial"/>
              </a:rPr>
              <a:t>Director submits report to Regional Office with a Program Improvement Plan </a:t>
            </a:r>
            <a:endParaRPr lang="en-CA" dirty="0"/>
          </a:p>
          <a:p>
            <a:pPr marL="458788" lvl="0" indent="-285750">
              <a:spcBef>
                <a:spcPts val="1200"/>
              </a:spcBef>
              <a:buClr>
                <a:srgbClr val="AB3C19"/>
              </a:buClr>
              <a:buSzPts val="2200"/>
            </a:pPr>
            <a:r>
              <a:rPr lang="en-CA" sz="2200" dirty="0">
                <a:solidFill>
                  <a:schemeClr val="dk1"/>
                </a:solidFill>
                <a:ea typeface="Arial"/>
                <a:cs typeface="Arial"/>
                <a:sym typeface="Arial"/>
              </a:rPr>
              <a:t>Planning team uses report in future planning and goal-setting </a:t>
            </a:r>
            <a:endParaRPr lang="en-CA" dirty="0"/>
          </a:p>
          <a:p>
            <a:pPr marL="458788" lvl="0" indent="-285750">
              <a:spcBef>
                <a:spcPts val="1200"/>
              </a:spcBef>
              <a:buClr>
                <a:srgbClr val="AB3C19"/>
              </a:buClr>
              <a:buSzPts val="2200"/>
            </a:pPr>
            <a:r>
              <a:rPr lang="en-CA" sz="2200" dirty="0">
                <a:solidFill>
                  <a:schemeClr val="dk1"/>
                </a:solidFill>
                <a:ea typeface="Arial"/>
                <a:cs typeface="Arial"/>
                <a:sym typeface="Arial"/>
              </a:rPr>
              <a:t>Data shows progress towards </a:t>
            </a:r>
            <a:br>
              <a:rPr lang="en-CA" sz="2200" dirty="0">
                <a:solidFill>
                  <a:schemeClr val="dk1"/>
                </a:solidFill>
                <a:ea typeface="Arial"/>
                <a:cs typeface="Arial"/>
                <a:sym typeface="Arial"/>
              </a:rPr>
            </a:br>
            <a:r>
              <a:rPr lang="en-CA" sz="2200" dirty="0">
                <a:solidFill>
                  <a:schemeClr val="dk1"/>
                </a:solidFill>
                <a:ea typeface="Arial"/>
                <a:cs typeface="Arial"/>
                <a:sym typeface="Arial"/>
              </a:rPr>
              <a:t>five-year goals and objectives</a:t>
            </a:r>
            <a:endParaRPr lang="en-CA" dirty="0"/>
          </a:p>
        </p:txBody>
      </p:sp>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50</a:t>
            </a:fld>
            <a:endParaRPr dirty="0"/>
          </a:p>
        </p:txBody>
      </p:sp>
    </p:spTree>
    <p:custDataLst>
      <p:tags r:id="rId1"/>
    </p:custDataLst>
    <p:extLst>
      <p:ext uri="{BB962C8B-B14F-4D97-AF65-F5344CB8AC3E}">
        <p14:creationId xmlns:p14="http://schemas.microsoft.com/office/powerpoint/2010/main" val="2736901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lvl="0">
              <a:spcBef>
                <a:spcPts val="0"/>
              </a:spcBef>
              <a:buClr>
                <a:schemeClr val="lt1"/>
              </a:buClr>
              <a:buSzPts val="3600"/>
            </a:pPr>
            <a:r>
              <a:rPr lang="en-US" dirty="0"/>
              <a:t>Post Self-Assessment</a:t>
            </a:r>
            <a:endParaRPr dirty="0"/>
          </a:p>
        </p:txBody>
      </p:sp>
      <p:pic>
        <p:nvPicPr>
          <p:cNvPr id="8" name="Content Placeholder 7" descr="Post Icon ">
            <a:extLst>
              <a:ext uri="{FF2B5EF4-FFF2-40B4-BE49-F238E27FC236}">
                <a16:creationId xmlns:a16="http://schemas.microsoft.com/office/drawing/2014/main" id="{A0AEAA59-FAC5-4083-A58A-2FD58235BEB3}"/>
              </a:ext>
            </a:extLst>
          </p:cNvPr>
          <p:cNvPicPr>
            <a:picLocks noGrp="1" noChangeAspect="1"/>
          </p:cNvPicPr>
          <p:nvPr>
            <p:ph sz="quarter" idx="10"/>
          </p:nvPr>
        </p:nvPicPr>
        <p:blipFill>
          <a:blip r:embed="rId4"/>
          <a:stretch>
            <a:fillRect/>
          </a:stretch>
        </p:blipFill>
        <p:spPr>
          <a:xfrm>
            <a:off x="-41598" y="1048964"/>
            <a:ext cx="3373378" cy="2323346"/>
          </a:xfrm>
        </p:spPr>
      </p:pic>
      <p:sp>
        <p:nvSpPr>
          <p:cNvPr id="4" name="Content Placeholder 3">
            <a:extLst>
              <a:ext uri="{FF2B5EF4-FFF2-40B4-BE49-F238E27FC236}">
                <a16:creationId xmlns:a16="http://schemas.microsoft.com/office/drawing/2014/main" id="{2BC9CB0D-B917-46C4-B1BC-DEA7692A4631}"/>
              </a:ext>
            </a:extLst>
          </p:cNvPr>
          <p:cNvSpPr>
            <a:spLocks noGrp="1"/>
          </p:cNvSpPr>
          <p:nvPr>
            <p:ph sz="quarter" idx="12"/>
          </p:nvPr>
        </p:nvSpPr>
        <p:spPr>
          <a:xfrm>
            <a:off x="3615559" y="1229709"/>
            <a:ext cx="5138044" cy="5076498"/>
          </a:xfrm>
          <a:solidFill>
            <a:srgbClr val="FFD8B8"/>
          </a:solidFill>
          <a:ln w="31750">
            <a:solidFill>
              <a:schemeClr val="bg1"/>
            </a:solidFill>
          </a:ln>
        </p:spPr>
        <p:txBody>
          <a:bodyPr anchor="ctr"/>
          <a:lstStyle/>
          <a:p>
            <a:pPr marL="0" lvl="0" indent="0" defTabSz="914400">
              <a:spcBef>
                <a:spcPts val="0"/>
              </a:spcBef>
              <a:spcAft>
                <a:spcPts val="600"/>
              </a:spcAft>
              <a:buClr>
                <a:srgbClr val="000000"/>
              </a:buClr>
              <a:buNone/>
            </a:pPr>
            <a:r>
              <a:rPr lang="en-CA" sz="2200" b="1" i="1" kern="0" dirty="0">
                <a:solidFill>
                  <a:srgbClr val="F69200">
                    <a:lumMod val="50000"/>
                  </a:srgbClr>
                </a:solidFill>
                <a:cs typeface="Arial"/>
                <a:sym typeface="Arial"/>
              </a:rPr>
              <a:t> Program Leadership</a:t>
            </a:r>
            <a:endParaRPr lang="en-CA" sz="1400" kern="0" dirty="0">
              <a:solidFill>
                <a:srgbClr val="F69200">
                  <a:lumMod val="50000"/>
                </a:srgbClr>
              </a:solidFill>
              <a:cs typeface="Arial"/>
              <a:sym typeface="Arial"/>
            </a:endParaRPr>
          </a:p>
          <a:p>
            <a:pPr marL="912813" lvl="1" indent="-342900" defTabSz="914400">
              <a:spcBef>
                <a:spcPts val="0"/>
              </a:spcBef>
              <a:buClr>
                <a:srgbClr val="AB3C19"/>
              </a:buClr>
              <a:buSzPts val="2200"/>
              <a:buFont typeface="Arial"/>
              <a:buChar char="•"/>
            </a:pPr>
            <a:r>
              <a:rPr lang="en-CA" sz="2200" kern="0" dirty="0">
                <a:solidFill>
                  <a:srgbClr val="000000"/>
                </a:solidFill>
                <a:ea typeface="Arial"/>
                <a:cs typeface="Arial"/>
                <a:sym typeface="Arial"/>
              </a:rPr>
              <a:t>Review feedback from this </a:t>
            </a:r>
            <a:br>
              <a:rPr lang="en-CA" sz="2200" kern="0" dirty="0">
                <a:solidFill>
                  <a:srgbClr val="000000"/>
                </a:solidFill>
                <a:ea typeface="Arial"/>
                <a:cs typeface="Arial"/>
                <a:sym typeface="Arial"/>
              </a:rPr>
            </a:br>
            <a:r>
              <a:rPr lang="en-CA" sz="2200" kern="0" dirty="0">
                <a:solidFill>
                  <a:srgbClr val="000000"/>
                </a:solidFill>
                <a:ea typeface="Arial"/>
                <a:cs typeface="Arial"/>
                <a:sym typeface="Arial"/>
              </a:rPr>
              <a:t>year's self-assessment team to help plan for next year</a:t>
            </a:r>
            <a:endParaRPr lang="en-CA" sz="1400" kern="0" dirty="0">
              <a:solidFill>
                <a:srgbClr val="000000"/>
              </a:solidFill>
              <a:cs typeface="Arial"/>
              <a:sym typeface="Arial"/>
            </a:endParaRPr>
          </a:p>
          <a:p>
            <a:pPr marL="912813" lvl="1" indent="-342900" defTabSz="914400">
              <a:spcBef>
                <a:spcPts val="1200"/>
              </a:spcBef>
              <a:buClr>
                <a:srgbClr val="AB3C19"/>
              </a:buClr>
              <a:buSzPts val="2200"/>
              <a:buFont typeface="Arial"/>
              <a:buChar char="•"/>
            </a:pPr>
            <a:r>
              <a:rPr lang="en-CA" sz="2200" kern="0" dirty="0">
                <a:solidFill>
                  <a:srgbClr val="000000"/>
                </a:solidFill>
                <a:ea typeface="Arial"/>
                <a:cs typeface="Arial"/>
                <a:sym typeface="Arial"/>
              </a:rPr>
              <a:t>Use self-assessment report recommendations to confirm </a:t>
            </a:r>
            <a:br>
              <a:rPr lang="en-CA" sz="2200" kern="0" dirty="0">
                <a:solidFill>
                  <a:srgbClr val="000000"/>
                </a:solidFill>
                <a:ea typeface="Arial"/>
                <a:cs typeface="Arial"/>
                <a:sym typeface="Arial"/>
              </a:rPr>
            </a:br>
            <a:r>
              <a:rPr lang="en-CA" sz="2200" kern="0" dirty="0">
                <a:solidFill>
                  <a:srgbClr val="000000"/>
                </a:solidFill>
                <a:ea typeface="Arial"/>
                <a:cs typeface="Arial"/>
                <a:sym typeface="Arial"/>
              </a:rPr>
              <a:t>or revise program goals and objectives </a:t>
            </a:r>
            <a:endParaRPr lang="en-CA" sz="1400" kern="0" dirty="0">
              <a:solidFill>
                <a:srgbClr val="000000"/>
              </a:solidFill>
              <a:cs typeface="Arial"/>
              <a:sym typeface="Arial"/>
            </a:endParaRPr>
          </a:p>
          <a:p>
            <a:pPr marL="912813" lvl="1" indent="-342900" defTabSz="914400">
              <a:spcBef>
                <a:spcPts val="1200"/>
              </a:spcBef>
              <a:buClr>
                <a:srgbClr val="AB3C19"/>
              </a:buClr>
              <a:buSzPts val="2200"/>
              <a:buFont typeface="Arial"/>
              <a:buChar char="•"/>
            </a:pPr>
            <a:r>
              <a:rPr lang="en-CA" sz="2200" kern="0" dirty="0">
                <a:solidFill>
                  <a:srgbClr val="000000"/>
                </a:solidFill>
                <a:ea typeface="Arial"/>
                <a:cs typeface="Arial"/>
                <a:sym typeface="Arial"/>
              </a:rPr>
              <a:t>Add to or revise annual action plan as necessary</a:t>
            </a:r>
            <a:endParaRPr lang="en-CA" sz="1400" kern="0" dirty="0">
              <a:solidFill>
                <a:srgbClr val="000000"/>
              </a:solidFill>
              <a:cs typeface="Arial"/>
              <a:sym typeface="Arial"/>
            </a:endParaRPr>
          </a:p>
          <a:p>
            <a:pPr marL="912813" lvl="1" indent="-342900" defTabSz="914400">
              <a:spcBef>
                <a:spcPts val="1200"/>
              </a:spcBef>
              <a:buClr>
                <a:srgbClr val="AB3C19"/>
              </a:buClr>
              <a:buSzPts val="2200"/>
              <a:buFont typeface="Arial"/>
              <a:buChar char="•"/>
            </a:pPr>
            <a:r>
              <a:rPr lang="en-CA" sz="2200" kern="0" dirty="0">
                <a:solidFill>
                  <a:srgbClr val="000000"/>
                </a:solidFill>
                <a:ea typeface="Arial"/>
                <a:cs typeface="Arial"/>
                <a:sym typeface="Arial"/>
              </a:rPr>
              <a:t>Communicate self-assessment insights to staff and other stakeholders</a:t>
            </a:r>
            <a:endParaRPr lang="en-CA" sz="1400" kern="0" dirty="0">
              <a:solidFill>
                <a:srgbClr val="000000"/>
              </a:solidFill>
              <a:cs typeface="Arial"/>
              <a:sym typeface="Arial"/>
            </a:endParaRPr>
          </a:p>
        </p:txBody>
      </p:sp>
      <p:pic>
        <p:nvPicPr>
          <p:cNvPr id="3" name="Content Placeholder 2">
            <a:extLst>
              <a:ext uri="{FF2B5EF4-FFF2-40B4-BE49-F238E27FC236}">
                <a16:creationId xmlns:a16="http://schemas.microsoft.com/office/drawing/2014/main" id="{46E175D7-41BE-4817-AEC6-459BFC4479D9}"/>
              </a:ext>
              <a:ext uri="{C183D7F6-B498-43B3-948B-1728B52AA6E4}">
                <adec:decorative xmlns:adec="http://schemas.microsoft.com/office/drawing/2017/decorative" val="1"/>
              </a:ext>
            </a:extLst>
          </p:cNvPr>
          <p:cNvPicPr>
            <a:picLocks noGrp="1" noChangeAspect="1"/>
          </p:cNvPicPr>
          <p:nvPr>
            <p:ph sz="quarter" idx="11"/>
          </p:nvPr>
        </p:nvPicPr>
        <p:blipFill>
          <a:blip r:embed="rId5"/>
          <a:stretch>
            <a:fillRect/>
          </a:stretch>
        </p:blipFill>
        <p:spPr>
          <a:xfrm rot="21392685">
            <a:off x="64386" y="3361994"/>
            <a:ext cx="3889698" cy="2588027"/>
          </a:xfrm>
          <a:noFill/>
        </p:spPr>
      </p:pic>
      <p:sp>
        <p:nvSpPr>
          <p:cNvPr id="7" name="Google Shape;166;p30">
            <a:extLst>
              <a:ext uri="{FF2B5EF4-FFF2-40B4-BE49-F238E27FC236}">
                <a16:creationId xmlns:a16="http://schemas.microsoft.com/office/drawing/2014/main" id="{0A2EA053-A966-BB41-8437-46DEB4DAEBB6}"/>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51</a:t>
            </a:fld>
            <a:endParaRPr dirty="0"/>
          </a:p>
        </p:txBody>
      </p:sp>
    </p:spTree>
    <p:custDataLst>
      <p:tags r:id="rId1"/>
    </p:custDataLst>
    <p:extLst>
      <p:ext uri="{BB962C8B-B14F-4D97-AF65-F5344CB8AC3E}">
        <p14:creationId xmlns:p14="http://schemas.microsoft.com/office/powerpoint/2010/main" val="517105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07"/>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500"/>
              <a:buFont typeface="Arial"/>
              <a:buNone/>
            </a:pPr>
            <a:r>
              <a:rPr lang="en-US" sz="3500" dirty="0"/>
              <a:t>Keep Self-Assessment in Mind</a:t>
            </a:r>
            <a:endParaRPr dirty="0"/>
          </a:p>
        </p:txBody>
      </p:sp>
      <p:sp>
        <p:nvSpPr>
          <p:cNvPr id="2" name="Content Placeholder 1">
            <a:extLst>
              <a:ext uri="{FF2B5EF4-FFF2-40B4-BE49-F238E27FC236}">
                <a16:creationId xmlns:a16="http://schemas.microsoft.com/office/drawing/2014/main" id="{7B90A99E-1E4C-4330-8223-3213895FD8A7}"/>
              </a:ext>
            </a:extLst>
          </p:cNvPr>
          <p:cNvSpPr>
            <a:spLocks noGrp="1"/>
          </p:cNvSpPr>
          <p:nvPr>
            <p:ph sz="quarter" idx="14"/>
          </p:nvPr>
        </p:nvSpPr>
        <p:spPr>
          <a:xfrm>
            <a:off x="1937317" y="1159449"/>
            <a:ext cx="5347534" cy="5257226"/>
          </a:xfrm>
        </p:spPr>
        <p:txBody>
          <a:bodyPr/>
          <a:lstStyle/>
          <a:p>
            <a:pPr marL="122238" lvl="0" indent="0" defTabSz="914400">
              <a:spcBef>
                <a:spcPts val="0"/>
              </a:spcBef>
              <a:spcAft>
                <a:spcPts val="600"/>
              </a:spcAft>
              <a:buClr>
                <a:srgbClr val="306786"/>
              </a:buClr>
              <a:buSzPts val="2800"/>
              <a:buNone/>
            </a:pPr>
            <a:r>
              <a:rPr lang="en-CA" sz="2800" kern="0" dirty="0">
                <a:solidFill>
                  <a:srgbClr val="000000"/>
                </a:solidFill>
                <a:ea typeface="Arial"/>
                <a:cs typeface="Arial"/>
                <a:sym typeface="Arial"/>
              </a:rPr>
              <a:t>When you are:</a:t>
            </a:r>
          </a:p>
          <a:p>
            <a:pPr marL="465138" lvl="0" defTabSz="914400">
              <a:spcBef>
                <a:spcPts val="0"/>
              </a:spcBef>
              <a:buClr>
                <a:srgbClr val="306786"/>
              </a:buClr>
              <a:buSzPts val="2800"/>
            </a:pPr>
            <a:r>
              <a:rPr lang="en-CA" sz="2800" kern="0" dirty="0">
                <a:solidFill>
                  <a:srgbClr val="000000"/>
                </a:solidFill>
                <a:ea typeface="Arial"/>
                <a:cs typeface="Arial"/>
                <a:sym typeface="Arial"/>
              </a:rPr>
              <a:t>Conducting or updating </a:t>
            </a:r>
            <a:br>
              <a:rPr lang="en-CA" sz="2800" kern="0" dirty="0">
                <a:solidFill>
                  <a:srgbClr val="000000"/>
                </a:solidFill>
                <a:ea typeface="Arial"/>
                <a:cs typeface="Arial"/>
                <a:sym typeface="Arial"/>
              </a:rPr>
            </a:br>
            <a:r>
              <a:rPr lang="en-CA" sz="2800" kern="0" dirty="0">
                <a:solidFill>
                  <a:srgbClr val="000000"/>
                </a:solidFill>
                <a:ea typeface="Arial"/>
                <a:cs typeface="Arial"/>
                <a:sym typeface="Arial"/>
              </a:rPr>
              <a:t>your community assessment</a:t>
            </a:r>
            <a:endParaRPr lang="en-CA" sz="1400" kern="0" dirty="0">
              <a:solidFill>
                <a:srgbClr val="000000"/>
              </a:solidFill>
              <a:cs typeface="Arial"/>
              <a:sym typeface="Arial"/>
            </a:endParaRPr>
          </a:p>
          <a:p>
            <a:pPr marL="465138" lvl="0" defTabSz="914400">
              <a:spcBef>
                <a:spcPts val="1460"/>
              </a:spcBef>
              <a:buClr>
                <a:srgbClr val="306786"/>
              </a:buClr>
              <a:buSzPts val="2800"/>
            </a:pPr>
            <a:r>
              <a:rPr lang="en-CA" sz="2800" kern="0" dirty="0">
                <a:solidFill>
                  <a:srgbClr val="000000"/>
                </a:solidFill>
                <a:ea typeface="Arial"/>
                <a:cs typeface="Arial"/>
                <a:sym typeface="Arial"/>
              </a:rPr>
              <a:t>Writing or reviewing goals </a:t>
            </a:r>
            <a:br>
              <a:rPr lang="en-CA" sz="2800" kern="0" dirty="0">
                <a:solidFill>
                  <a:srgbClr val="000000"/>
                </a:solidFill>
                <a:ea typeface="Arial"/>
                <a:cs typeface="Arial"/>
                <a:sym typeface="Arial"/>
              </a:rPr>
            </a:br>
            <a:r>
              <a:rPr lang="en-CA" sz="2800" kern="0" dirty="0">
                <a:solidFill>
                  <a:srgbClr val="000000"/>
                </a:solidFill>
                <a:ea typeface="Arial"/>
                <a:cs typeface="Arial"/>
                <a:sym typeface="Arial"/>
              </a:rPr>
              <a:t>and objectives </a:t>
            </a:r>
            <a:endParaRPr lang="en-CA" sz="1400" kern="0" dirty="0">
              <a:solidFill>
                <a:srgbClr val="000000"/>
              </a:solidFill>
              <a:cs typeface="Arial"/>
              <a:sym typeface="Arial"/>
            </a:endParaRPr>
          </a:p>
          <a:p>
            <a:pPr marL="465138" lvl="0" defTabSz="914400">
              <a:spcBef>
                <a:spcPts val="1460"/>
              </a:spcBef>
              <a:buClr>
                <a:srgbClr val="306786"/>
              </a:buClr>
              <a:buSzPts val="2800"/>
            </a:pPr>
            <a:r>
              <a:rPr lang="en-CA" sz="2800" kern="0" dirty="0">
                <a:solidFill>
                  <a:srgbClr val="000000"/>
                </a:solidFill>
                <a:ea typeface="Arial"/>
                <a:cs typeface="Arial"/>
                <a:sym typeface="Arial"/>
              </a:rPr>
              <a:t>Developing an action plan </a:t>
            </a:r>
            <a:br>
              <a:rPr lang="en-CA" sz="2800" kern="0" dirty="0">
                <a:solidFill>
                  <a:srgbClr val="000000"/>
                </a:solidFill>
                <a:ea typeface="Arial"/>
                <a:cs typeface="Arial"/>
                <a:sym typeface="Arial"/>
              </a:rPr>
            </a:br>
            <a:r>
              <a:rPr lang="en-CA" sz="2800" kern="0" dirty="0">
                <a:solidFill>
                  <a:srgbClr val="000000"/>
                </a:solidFill>
                <a:ea typeface="Arial"/>
                <a:cs typeface="Arial"/>
                <a:sym typeface="Arial"/>
              </a:rPr>
              <a:t>and budget</a:t>
            </a:r>
            <a:endParaRPr lang="en-CA" sz="1400" kern="0" dirty="0">
              <a:solidFill>
                <a:srgbClr val="000000"/>
              </a:solidFill>
              <a:cs typeface="Arial"/>
              <a:sym typeface="Arial"/>
            </a:endParaRPr>
          </a:p>
          <a:p>
            <a:pPr marL="465138" lvl="0" defTabSz="914400">
              <a:spcBef>
                <a:spcPts val="1460"/>
              </a:spcBef>
              <a:buClr>
                <a:srgbClr val="306786"/>
              </a:buClr>
              <a:buSzPts val="2800"/>
            </a:pPr>
            <a:r>
              <a:rPr lang="en-CA" sz="2800" kern="0" dirty="0">
                <a:solidFill>
                  <a:srgbClr val="000000"/>
                </a:solidFill>
                <a:ea typeface="Arial"/>
                <a:cs typeface="Arial"/>
                <a:sym typeface="Arial"/>
              </a:rPr>
              <a:t>Implementing an action plan</a:t>
            </a:r>
            <a:endParaRPr lang="en-CA" sz="1400" kern="0" dirty="0">
              <a:solidFill>
                <a:srgbClr val="000000"/>
              </a:solidFill>
              <a:cs typeface="Arial"/>
              <a:sym typeface="Arial"/>
            </a:endParaRPr>
          </a:p>
          <a:p>
            <a:pPr marL="465138" lvl="0" defTabSz="914400">
              <a:spcBef>
                <a:spcPts val="1460"/>
              </a:spcBef>
              <a:buClr>
                <a:srgbClr val="306786"/>
              </a:buClr>
              <a:buSzPts val="2800"/>
            </a:pPr>
            <a:r>
              <a:rPr lang="en-CA" sz="2800" kern="0" dirty="0">
                <a:solidFill>
                  <a:srgbClr val="000000"/>
                </a:solidFill>
                <a:ea typeface="Arial"/>
                <a:cs typeface="Arial"/>
                <a:sym typeface="Arial"/>
              </a:rPr>
              <a:t>Evaluating progress through </a:t>
            </a:r>
            <a:br>
              <a:rPr lang="en-CA" sz="2800" kern="0" dirty="0">
                <a:solidFill>
                  <a:srgbClr val="000000"/>
                </a:solidFill>
                <a:ea typeface="Arial"/>
                <a:cs typeface="Arial"/>
                <a:sym typeface="Arial"/>
              </a:rPr>
            </a:br>
            <a:r>
              <a:rPr lang="en-CA" sz="2800" kern="0" dirty="0">
                <a:solidFill>
                  <a:srgbClr val="000000"/>
                </a:solidFill>
                <a:ea typeface="Arial"/>
                <a:cs typeface="Arial"/>
                <a:sym typeface="Arial"/>
              </a:rPr>
              <a:t>ongoing monitoring</a:t>
            </a:r>
            <a:endParaRPr lang="en-US" dirty="0"/>
          </a:p>
        </p:txBody>
      </p:sp>
      <p:sp>
        <p:nvSpPr>
          <p:cNvPr id="1075" name="Google Shape;1075;p107"/>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52</a:t>
            </a:fld>
            <a:endParaRPr dirty="0"/>
          </a:p>
        </p:txBody>
      </p:sp>
    </p:spTree>
    <p:custDataLst>
      <p:tags r:id="rId1"/>
    </p:custDataLst>
    <p:extLst>
      <p:ext uri="{BB962C8B-B14F-4D97-AF65-F5344CB8AC3E}">
        <p14:creationId xmlns:p14="http://schemas.microsoft.com/office/powerpoint/2010/main" val="13299651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9"/>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600"/>
              <a:buFont typeface="Arial"/>
              <a:buNone/>
            </a:pPr>
            <a:r>
              <a:rPr lang="en-US" dirty="0"/>
              <a:t>Truth or Myth?  </a:t>
            </a:r>
            <a:endParaRPr dirty="0"/>
          </a:p>
        </p:txBody>
      </p:sp>
      <p:pic>
        <p:nvPicPr>
          <p:cNvPr id="6" name="Content Placeholder 5" descr="Cartoon drawing of a hand holding a megaphone, with a large bubble announcement: Truth or Myth ">
            <a:extLst>
              <a:ext uri="{FF2B5EF4-FFF2-40B4-BE49-F238E27FC236}">
                <a16:creationId xmlns:a16="http://schemas.microsoft.com/office/drawing/2014/main" id="{4D7F4976-AFDE-4CB3-9075-06AF5A5A0DAA}"/>
              </a:ext>
            </a:extLst>
          </p:cNvPr>
          <p:cNvPicPr>
            <a:picLocks noGrp="1" noChangeAspect="1"/>
          </p:cNvPicPr>
          <p:nvPr>
            <p:ph sz="quarter" idx="14"/>
          </p:nvPr>
        </p:nvPicPr>
        <p:blipFill>
          <a:blip r:embed="rId4"/>
          <a:stretch>
            <a:fillRect/>
          </a:stretch>
        </p:blipFill>
        <p:spPr>
          <a:xfrm>
            <a:off x="0" y="1058334"/>
            <a:ext cx="9143999" cy="5941521"/>
          </a:xfrm>
        </p:spPr>
      </p:pic>
      <p:sp>
        <p:nvSpPr>
          <p:cNvPr id="5" name="Google Shape;166;p30">
            <a:extLst>
              <a:ext uri="{FF2B5EF4-FFF2-40B4-BE49-F238E27FC236}">
                <a16:creationId xmlns:a16="http://schemas.microsoft.com/office/drawing/2014/main" id="{B80BF52D-A449-BB46-82B1-83DFD895A15E}"/>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53</a:t>
            </a:fld>
            <a:endParaRPr dirty="0"/>
          </a:p>
        </p:txBody>
      </p:sp>
    </p:spTree>
    <p:custDataLst>
      <p:tags r:id="rId1"/>
    </p:custDataLst>
    <p:extLst>
      <p:ext uri="{BB962C8B-B14F-4D97-AF65-F5344CB8AC3E}">
        <p14:creationId xmlns:p14="http://schemas.microsoft.com/office/powerpoint/2010/main" val="28306889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28" name="Title 27">
            <a:extLst>
              <a:ext uri="{FF2B5EF4-FFF2-40B4-BE49-F238E27FC236}">
                <a16:creationId xmlns:a16="http://schemas.microsoft.com/office/drawing/2014/main" id="{34880488-A757-4F3E-B2EC-0D7F24698107}"/>
              </a:ext>
            </a:extLst>
          </p:cNvPr>
          <p:cNvSpPr>
            <a:spLocks noGrp="1"/>
          </p:cNvSpPr>
          <p:nvPr>
            <p:ph type="title"/>
          </p:nvPr>
        </p:nvSpPr>
        <p:spPr>
          <a:solidFill>
            <a:srgbClr val="1C3141"/>
          </a:solidFill>
        </p:spPr>
        <p:txBody>
          <a:bodyPr/>
          <a:lstStyle/>
          <a:p>
            <a:r>
              <a:rPr lang="en-US" dirty="0">
                <a:ea typeface="Arial"/>
                <a:sym typeface="Arial"/>
              </a:rPr>
              <a:t>Phases of Self-Assessment  </a:t>
            </a:r>
            <a:endParaRPr lang="en-US" dirty="0"/>
          </a:p>
        </p:txBody>
      </p:sp>
      <p:pic>
        <p:nvPicPr>
          <p:cNvPr id="43" name="Content Placeholder 42" descr="Phases of Self-Assessment Arrow">
            <a:extLst>
              <a:ext uri="{FF2B5EF4-FFF2-40B4-BE49-F238E27FC236}">
                <a16:creationId xmlns:a16="http://schemas.microsoft.com/office/drawing/2014/main" id="{44111E5B-9C32-4A34-8AB3-02B2152CF306}"/>
              </a:ext>
            </a:extLst>
          </p:cNvPr>
          <p:cNvPicPr>
            <a:picLocks noGrp="1" noChangeAspect="1"/>
          </p:cNvPicPr>
          <p:nvPr>
            <p:ph sz="quarter" idx="10"/>
          </p:nvPr>
        </p:nvPicPr>
        <p:blipFill>
          <a:blip r:embed="rId4"/>
          <a:stretch>
            <a:fillRect/>
          </a:stretch>
        </p:blipFill>
        <p:spPr>
          <a:xfrm>
            <a:off x="267663" y="1233817"/>
            <a:ext cx="8200772" cy="1101141"/>
          </a:xfrm>
        </p:spPr>
      </p:pic>
      <p:sp>
        <p:nvSpPr>
          <p:cNvPr id="30" name="Content Placeholder 29">
            <a:extLst>
              <a:ext uri="{FF2B5EF4-FFF2-40B4-BE49-F238E27FC236}">
                <a16:creationId xmlns:a16="http://schemas.microsoft.com/office/drawing/2014/main" id="{2C8F9F97-42F8-4B8E-A9C7-83916E1FE743}"/>
              </a:ext>
            </a:extLst>
          </p:cNvPr>
          <p:cNvSpPr>
            <a:spLocks noGrp="1"/>
          </p:cNvSpPr>
          <p:nvPr>
            <p:ph sz="quarter" idx="11"/>
          </p:nvPr>
        </p:nvSpPr>
        <p:spPr>
          <a:xfrm>
            <a:off x="320213" y="2604429"/>
            <a:ext cx="1710673" cy="1723258"/>
          </a:xfrm>
        </p:spPr>
        <p:txBody>
          <a:bodyPr/>
          <a:lstStyle/>
          <a:p>
            <a:pPr lvl="0" defTabSz="914400">
              <a:spcBef>
                <a:spcPts val="0"/>
              </a:spcBef>
              <a:spcAft>
                <a:spcPts val="600"/>
              </a:spcAft>
              <a:buClr>
                <a:srgbClr val="000000"/>
              </a:buClr>
            </a:pPr>
            <a:r>
              <a:rPr lang="en-CA" sz="1600" b="1" kern="0" dirty="0">
                <a:solidFill>
                  <a:srgbClr val="A6B727">
                    <a:lumMod val="50000"/>
                  </a:srgbClr>
                </a:solidFill>
                <a:ea typeface="Arial"/>
                <a:cs typeface="Arial"/>
                <a:sym typeface="Arial"/>
              </a:rPr>
              <a:t>PRE</a:t>
            </a:r>
            <a:br>
              <a:rPr lang="en-CA" sz="800" b="1" kern="0" dirty="0">
                <a:solidFill>
                  <a:srgbClr val="DDDDDD">
                    <a:lumMod val="50000"/>
                  </a:srgbClr>
                </a:solidFill>
                <a:cs typeface="Arial"/>
                <a:sym typeface="Arial"/>
              </a:rPr>
            </a:br>
            <a:r>
              <a:rPr lang="en-CA" sz="1100" b="1" i="1" kern="0" dirty="0">
                <a:solidFill>
                  <a:srgbClr val="000000"/>
                </a:solidFill>
                <a:ea typeface="Arial"/>
                <a:cs typeface="Arial"/>
                <a:sym typeface="Arial"/>
              </a:rPr>
              <a:t>Director and Management Team</a:t>
            </a:r>
            <a:endParaRPr lang="en-CA" sz="1400" kern="0" dirty="0">
              <a:solidFill>
                <a:srgbClr val="000000"/>
              </a:solidFill>
              <a:cs typeface="Arial"/>
              <a:sym typeface="Arial"/>
            </a:endParaRPr>
          </a:p>
          <a:p>
            <a:pPr marL="109725" lvl="0" indent="-109725" defTabSz="914400">
              <a:spcBef>
                <a:spcPts val="0"/>
              </a:spcBef>
              <a:buClr>
                <a:srgbClr val="000000"/>
              </a:buClr>
              <a:buSzPts val="1100"/>
              <a:buFont typeface="Arial"/>
              <a:buChar char="▪"/>
            </a:pPr>
            <a:r>
              <a:rPr lang="en-CA" sz="1100" kern="0" dirty="0">
                <a:solidFill>
                  <a:srgbClr val="000000"/>
                </a:solidFill>
                <a:latin typeface="Arial" panose="020B0604020202020204" pitchFamily="34" charset="0"/>
                <a:ea typeface="Arial"/>
                <a:cs typeface="Arial" panose="020B0604020202020204" pitchFamily="34" charset="0"/>
                <a:sym typeface="Arial"/>
              </a:rPr>
              <a:t>Discuss data and areas for focus</a:t>
            </a:r>
            <a:endParaRPr lang="en-CA" sz="1400" kern="0" dirty="0">
              <a:solidFill>
                <a:srgbClr val="000000"/>
              </a:solidFill>
              <a:latin typeface="Arial" panose="020B0604020202020204" pitchFamily="34" charset="0"/>
              <a:cs typeface="Arial" panose="020B0604020202020204" pitchFamily="34" charset="0"/>
              <a:sym typeface="Arial"/>
            </a:endParaRPr>
          </a:p>
          <a:p>
            <a:pPr marL="109725" lvl="0" indent="-109725" defTabSz="914400">
              <a:spcBef>
                <a:spcPts val="0"/>
              </a:spcBef>
              <a:buClr>
                <a:srgbClr val="000000"/>
              </a:buClr>
              <a:buSzPts val="1100"/>
              <a:buFont typeface="Arial"/>
              <a:buChar char="▪"/>
            </a:pPr>
            <a:r>
              <a:rPr lang="en-CA" sz="1100" kern="0" dirty="0">
                <a:solidFill>
                  <a:srgbClr val="000000"/>
                </a:solidFill>
                <a:latin typeface="Arial" panose="020B0604020202020204" pitchFamily="34" charset="0"/>
                <a:ea typeface="Arial"/>
                <a:cs typeface="Arial" panose="020B0604020202020204" pitchFamily="34" charset="0"/>
                <a:sym typeface="Arial"/>
              </a:rPr>
              <a:t>Prioritize topics</a:t>
            </a:r>
            <a:endParaRPr lang="en-CA" sz="1400" kern="0" dirty="0">
              <a:solidFill>
                <a:srgbClr val="000000"/>
              </a:solidFill>
              <a:latin typeface="Arial" panose="020B0604020202020204" pitchFamily="34" charset="0"/>
              <a:cs typeface="Arial" panose="020B0604020202020204" pitchFamily="34" charset="0"/>
              <a:sym typeface="Arial"/>
            </a:endParaRPr>
          </a:p>
          <a:p>
            <a:pPr marL="109725" lvl="0" indent="-109725" defTabSz="914400">
              <a:spcBef>
                <a:spcPts val="0"/>
              </a:spcBef>
              <a:buClr>
                <a:srgbClr val="000000"/>
              </a:buClr>
              <a:buSzPts val="1100"/>
              <a:buFont typeface="Arial"/>
              <a:buChar char="▪"/>
            </a:pPr>
            <a:r>
              <a:rPr lang="en-CA" sz="1100" kern="0" dirty="0">
                <a:solidFill>
                  <a:srgbClr val="000000"/>
                </a:solidFill>
                <a:latin typeface="Arial" panose="020B0604020202020204" pitchFamily="34" charset="0"/>
                <a:ea typeface="Arial"/>
                <a:cs typeface="Arial" panose="020B0604020202020204" pitchFamily="34" charset="0"/>
                <a:sym typeface="Arial"/>
              </a:rPr>
              <a:t>Summarize and prepare data</a:t>
            </a:r>
            <a:endParaRPr lang="en-CA" sz="1400" kern="0" dirty="0">
              <a:solidFill>
                <a:srgbClr val="000000"/>
              </a:solidFill>
              <a:latin typeface="Arial" panose="020B0604020202020204" pitchFamily="34" charset="0"/>
              <a:cs typeface="Arial" panose="020B0604020202020204" pitchFamily="34" charset="0"/>
              <a:sym typeface="Arial"/>
            </a:endParaRPr>
          </a:p>
        </p:txBody>
      </p:sp>
      <p:sp>
        <p:nvSpPr>
          <p:cNvPr id="31" name="Content Placeholder 30">
            <a:extLst>
              <a:ext uri="{FF2B5EF4-FFF2-40B4-BE49-F238E27FC236}">
                <a16:creationId xmlns:a16="http://schemas.microsoft.com/office/drawing/2014/main" id="{776A892F-A39B-492A-92F8-125E299B43DD}"/>
              </a:ext>
            </a:extLst>
          </p:cNvPr>
          <p:cNvSpPr>
            <a:spLocks noGrp="1"/>
          </p:cNvSpPr>
          <p:nvPr>
            <p:ph sz="quarter" idx="12"/>
          </p:nvPr>
        </p:nvSpPr>
        <p:spPr/>
        <p:txBody>
          <a:bodyPr/>
          <a:lstStyle/>
          <a:p>
            <a:pPr lvl="0" algn="ctr" defTabSz="914400">
              <a:spcBef>
                <a:spcPts val="0"/>
              </a:spcBef>
              <a:buClr>
                <a:srgbClr val="000000"/>
              </a:buClr>
            </a:pPr>
            <a:r>
              <a:rPr lang="en-US" sz="2400" b="1" kern="0" dirty="0">
                <a:solidFill>
                  <a:srgbClr val="418AB3">
                    <a:lumMod val="75000"/>
                  </a:srgbClr>
                </a:solidFill>
                <a:sym typeface="Arial"/>
              </a:rPr>
              <a:t>1</a:t>
            </a:r>
          </a:p>
        </p:txBody>
      </p:sp>
      <p:sp>
        <p:nvSpPr>
          <p:cNvPr id="32" name="Content Placeholder 31">
            <a:extLst>
              <a:ext uri="{FF2B5EF4-FFF2-40B4-BE49-F238E27FC236}">
                <a16:creationId xmlns:a16="http://schemas.microsoft.com/office/drawing/2014/main" id="{772D0C44-819A-4913-9CC4-F67C953BEAE3}"/>
              </a:ext>
            </a:extLst>
          </p:cNvPr>
          <p:cNvSpPr>
            <a:spLocks noGrp="1"/>
          </p:cNvSpPr>
          <p:nvPr>
            <p:ph sz="quarter" idx="13"/>
          </p:nvPr>
        </p:nvSpPr>
        <p:spPr>
          <a:xfrm>
            <a:off x="2514600" y="2509857"/>
            <a:ext cx="2601930" cy="1810057"/>
          </a:xfrm>
        </p:spPr>
        <p:txBody>
          <a:bodyPr/>
          <a:lstStyle/>
          <a:p>
            <a:pPr marL="236538" lvl="0" defTabSz="914400">
              <a:spcBef>
                <a:spcPts val="0"/>
              </a:spcBef>
              <a:buClr>
                <a:srgbClr val="000000"/>
              </a:buClr>
            </a:pPr>
            <a:r>
              <a:rPr lang="en-CA" sz="1400" b="1" kern="0" dirty="0">
                <a:solidFill>
                  <a:srgbClr val="418AB3">
                    <a:lumMod val="50000"/>
                  </a:srgbClr>
                </a:solidFill>
                <a:cs typeface="Arial"/>
                <a:sym typeface="Arial"/>
              </a:rPr>
              <a:t>Design Process</a:t>
            </a:r>
            <a:endParaRPr lang="en-CA" sz="1400" b="1" i="1" kern="0" dirty="0">
              <a:solidFill>
                <a:srgbClr val="418AB3">
                  <a:lumMod val="50000"/>
                </a:srgbClr>
              </a:solidFill>
              <a:cs typeface="Arial"/>
              <a:sym typeface="Arial"/>
            </a:endParaRPr>
          </a:p>
          <a:p>
            <a:pPr marL="236538" lvl="0" defTabSz="914400">
              <a:spcBef>
                <a:spcPts val="0"/>
              </a:spcBef>
              <a:buClr>
                <a:srgbClr val="000000"/>
              </a:buClr>
            </a:pPr>
            <a:r>
              <a:rPr lang="en-CA" sz="1100" b="1" i="1" kern="0" dirty="0">
                <a:solidFill>
                  <a:srgbClr val="000000"/>
                </a:solidFill>
                <a:ea typeface="Arial"/>
                <a:cs typeface="Arial"/>
                <a:sym typeface="Arial"/>
              </a:rPr>
              <a:t>Director and Management Team</a:t>
            </a:r>
            <a:endParaRPr lang="en-CA" sz="1400" kern="0" dirty="0">
              <a:solidFill>
                <a:srgbClr val="000000"/>
              </a:solidFill>
              <a:cs typeface="Arial"/>
              <a:sym typeface="Arial"/>
            </a:endParaRPr>
          </a:p>
          <a:p>
            <a:pPr marL="84521" lvl="0" indent="-84521" defTabSz="914400">
              <a:spcBef>
                <a:spcPts val="0"/>
              </a:spcBef>
              <a:buClr>
                <a:srgbClr val="000000"/>
              </a:buClr>
              <a:buSzPts val="1100"/>
              <a:buFont typeface="Arial"/>
              <a:buChar char="•"/>
            </a:pPr>
            <a:r>
              <a:rPr lang="en-CA" sz="1100" kern="0" dirty="0">
                <a:solidFill>
                  <a:srgbClr val="000000"/>
                </a:solidFill>
                <a:cs typeface="Arial"/>
                <a:sym typeface="Arial"/>
              </a:rPr>
              <a:t>Develop plan for self-assessment</a:t>
            </a:r>
          </a:p>
          <a:p>
            <a:pPr marL="84521" lvl="0" indent="-84521" defTabSz="914400">
              <a:spcBef>
                <a:spcPts val="0"/>
              </a:spcBef>
              <a:buClr>
                <a:srgbClr val="000000"/>
              </a:buClr>
              <a:buSzPts val="1100"/>
              <a:buFont typeface="Arial"/>
              <a:buChar char="•"/>
            </a:pPr>
            <a:r>
              <a:rPr lang="en-CA" sz="1100" kern="0" dirty="0">
                <a:solidFill>
                  <a:srgbClr val="000000"/>
                </a:solidFill>
                <a:cs typeface="Arial"/>
                <a:sym typeface="Arial"/>
              </a:rPr>
              <a:t>Identify and invite internal and external team members </a:t>
            </a:r>
          </a:p>
          <a:p>
            <a:pPr marL="84521" lvl="0" indent="-84521" defTabSz="914400">
              <a:spcBef>
                <a:spcPts val="0"/>
              </a:spcBef>
              <a:buClr>
                <a:srgbClr val="000000"/>
              </a:buClr>
              <a:buSzPts val="1100"/>
              <a:buFont typeface="Arial"/>
              <a:buChar char="•"/>
            </a:pPr>
            <a:r>
              <a:rPr lang="en-CA" sz="1100" kern="0" dirty="0">
                <a:solidFill>
                  <a:srgbClr val="000000"/>
                </a:solidFill>
                <a:cs typeface="Arial"/>
                <a:sym typeface="Arial"/>
              </a:rPr>
              <a:t>Consult with Policy Council and governing body/Tribal Council and seek approval of self-assessment plan</a:t>
            </a:r>
          </a:p>
        </p:txBody>
      </p:sp>
      <p:sp>
        <p:nvSpPr>
          <p:cNvPr id="33" name="Content Placeholder 32">
            <a:extLst>
              <a:ext uri="{FF2B5EF4-FFF2-40B4-BE49-F238E27FC236}">
                <a16:creationId xmlns:a16="http://schemas.microsoft.com/office/drawing/2014/main" id="{10AA69C1-E0FB-4894-9E17-387E406C9C1A}"/>
              </a:ext>
            </a:extLst>
          </p:cNvPr>
          <p:cNvSpPr>
            <a:spLocks noGrp="1"/>
          </p:cNvSpPr>
          <p:nvPr>
            <p:ph sz="quarter" idx="14"/>
          </p:nvPr>
        </p:nvSpPr>
        <p:spPr/>
        <p:txBody>
          <a:bodyPr/>
          <a:lstStyle/>
          <a:p>
            <a:pPr lvl="0" algn="ctr" defTabSz="914400">
              <a:spcBef>
                <a:spcPts val="0"/>
              </a:spcBef>
              <a:buClr>
                <a:srgbClr val="000000"/>
              </a:buClr>
            </a:pPr>
            <a:r>
              <a:rPr lang="en-US" sz="2400" b="1" kern="0" dirty="0">
                <a:solidFill>
                  <a:srgbClr val="DF5327">
                    <a:lumMod val="75000"/>
                  </a:srgbClr>
                </a:solidFill>
                <a:sym typeface="Arial"/>
              </a:rPr>
              <a:t>2</a:t>
            </a:r>
          </a:p>
        </p:txBody>
      </p:sp>
      <p:sp>
        <p:nvSpPr>
          <p:cNvPr id="34" name="Content Placeholder 33">
            <a:extLst>
              <a:ext uri="{FF2B5EF4-FFF2-40B4-BE49-F238E27FC236}">
                <a16:creationId xmlns:a16="http://schemas.microsoft.com/office/drawing/2014/main" id="{1B4B0109-EC5C-4435-AA75-FD988A27F764}"/>
              </a:ext>
            </a:extLst>
          </p:cNvPr>
          <p:cNvSpPr>
            <a:spLocks noGrp="1"/>
          </p:cNvSpPr>
          <p:nvPr>
            <p:ph sz="quarter" idx="15"/>
          </p:nvPr>
        </p:nvSpPr>
        <p:spPr>
          <a:xfrm>
            <a:off x="5435692" y="2453160"/>
            <a:ext cx="3314168" cy="1874527"/>
          </a:xfrm>
        </p:spPr>
        <p:txBody>
          <a:bodyPr/>
          <a:lstStyle/>
          <a:p>
            <a:pPr marL="407988" lvl="0" defTabSz="914400">
              <a:spcBef>
                <a:spcPts val="0"/>
              </a:spcBef>
              <a:buClr>
                <a:srgbClr val="000000"/>
              </a:buClr>
            </a:pPr>
            <a:r>
              <a:rPr lang="en-CA" sz="1400" b="1" kern="0" dirty="0">
                <a:solidFill>
                  <a:srgbClr val="DF5327">
                    <a:lumMod val="75000"/>
                  </a:srgbClr>
                </a:solidFill>
                <a:cs typeface="Arial"/>
                <a:sym typeface="Arial"/>
              </a:rPr>
              <a:t>Engage Team</a:t>
            </a:r>
          </a:p>
          <a:p>
            <a:pPr marL="407988" lvl="0" defTabSz="914400">
              <a:spcBef>
                <a:spcPts val="0"/>
              </a:spcBef>
              <a:buClr>
                <a:srgbClr val="000000"/>
              </a:buClr>
            </a:pPr>
            <a:r>
              <a:rPr lang="en-CA" sz="1100" b="1" i="1" kern="0" dirty="0">
                <a:solidFill>
                  <a:srgbClr val="000000"/>
                </a:solidFill>
                <a:ea typeface="Arial"/>
                <a:cs typeface="Arial"/>
                <a:sym typeface="Arial"/>
              </a:rPr>
              <a:t>Director and Management Team</a:t>
            </a:r>
            <a:endParaRPr lang="en-CA" sz="1400" kern="0" dirty="0">
              <a:solidFill>
                <a:srgbClr val="000000"/>
              </a:solidFill>
              <a:cs typeface="Arial"/>
              <a:sym typeface="Arial"/>
            </a:endParaRPr>
          </a:p>
          <a:p>
            <a:pPr marL="182563" lvl="0" indent="-79375" defTabSz="914400">
              <a:spcBef>
                <a:spcPts val="0"/>
              </a:spcBef>
              <a:buClr>
                <a:srgbClr val="000000"/>
              </a:buClr>
              <a:buSzPts val="1100"/>
              <a:buFont typeface="Arial"/>
              <a:buChar char="•"/>
            </a:pPr>
            <a:r>
              <a:rPr lang="en-CA" sz="1100" kern="0" dirty="0">
                <a:solidFill>
                  <a:srgbClr val="000000"/>
                </a:solidFill>
                <a:ea typeface="Arial"/>
                <a:cs typeface="Arial"/>
                <a:sym typeface="Arial"/>
              </a:rPr>
              <a:t>Orient self-assessment team members</a:t>
            </a:r>
            <a:endParaRPr lang="en-CA" sz="1400" kern="0" dirty="0">
              <a:solidFill>
                <a:srgbClr val="000000"/>
              </a:solidFill>
              <a:cs typeface="Arial"/>
              <a:sym typeface="Arial"/>
            </a:endParaRPr>
          </a:p>
          <a:p>
            <a:pPr marL="182563" lvl="0" indent="-79375" defTabSz="914400">
              <a:spcBef>
                <a:spcPts val="0"/>
              </a:spcBef>
              <a:buClr>
                <a:srgbClr val="000000"/>
              </a:buClr>
              <a:buSzPts val="1100"/>
              <a:buFont typeface="Arial"/>
              <a:buChar char="•"/>
            </a:pPr>
            <a:r>
              <a:rPr lang="en-CA" sz="1100" kern="0" dirty="0">
                <a:solidFill>
                  <a:srgbClr val="000000"/>
                </a:solidFill>
                <a:ea typeface="Arial"/>
                <a:cs typeface="Arial"/>
                <a:sym typeface="Arial"/>
              </a:rPr>
              <a:t>Share the self-assessment plan</a:t>
            </a:r>
            <a:endParaRPr lang="en-CA" sz="1400" kern="0" dirty="0">
              <a:solidFill>
                <a:srgbClr val="000000"/>
              </a:solidFill>
              <a:cs typeface="Arial"/>
              <a:sym typeface="Arial"/>
            </a:endParaRPr>
          </a:p>
          <a:p>
            <a:pPr marL="182563" lvl="0" indent="-79375" defTabSz="914400">
              <a:spcBef>
                <a:spcPts val="0"/>
              </a:spcBef>
              <a:buClr>
                <a:srgbClr val="000000"/>
              </a:buClr>
              <a:buSzPts val="1100"/>
              <a:buFont typeface="Arial"/>
              <a:buChar char="•"/>
            </a:pPr>
            <a:r>
              <a:rPr lang="en-CA" sz="1100" kern="0" dirty="0">
                <a:solidFill>
                  <a:srgbClr val="000000"/>
                </a:solidFill>
                <a:ea typeface="Arial"/>
                <a:cs typeface="Arial"/>
                <a:sym typeface="Arial"/>
              </a:rPr>
              <a:t>Share ongoing monitoring, last year's </a:t>
            </a:r>
            <a:br>
              <a:rPr lang="en-CA" sz="1100" kern="0" dirty="0">
                <a:solidFill>
                  <a:srgbClr val="000000"/>
                </a:solidFill>
                <a:ea typeface="Arial"/>
                <a:cs typeface="Arial"/>
                <a:sym typeface="Arial"/>
              </a:rPr>
            </a:br>
            <a:r>
              <a:rPr lang="en-CA" sz="1100" kern="0" dirty="0">
                <a:solidFill>
                  <a:srgbClr val="000000"/>
                </a:solidFill>
                <a:ea typeface="Arial"/>
                <a:cs typeface="Arial"/>
                <a:sym typeface="Arial"/>
              </a:rPr>
              <a:t>self-assessment report, and other data</a:t>
            </a:r>
            <a:endParaRPr lang="en-CA" sz="1400" kern="0" dirty="0">
              <a:solidFill>
                <a:srgbClr val="000000"/>
              </a:solidFill>
              <a:cs typeface="Arial"/>
              <a:sym typeface="Arial"/>
            </a:endParaRPr>
          </a:p>
          <a:p>
            <a:pPr lvl="0" defTabSz="914400">
              <a:spcBef>
                <a:spcPts val="1100"/>
              </a:spcBef>
              <a:buClr>
                <a:srgbClr val="000000"/>
              </a:buClr>
            </a:pPr>
            <a:r>
              <a:rPr lang="en-CA" sz="1100" b="1" kern="0" dirty="0">
                <a:solidFill>
                  <a:srgbClr val="000000"/>
                </a:solidFill>
                <a:ea typeface="Arial"/>
                <a:cs typeface="Arial"/>
                <a:sym typeface="Arial"/>
              </a:rPr>
              <a:t> </a:t>
            </a:r>
            <a:r>
              <a:rPr lang="en-CA" sz="1100" b="1" i="1" kern="0" dirty="0">
                <a:solidFill>
                  <a:srgbClr val="000000"/>
                </a:solidFill>
                <a:ea typeface="Arial"/>
                <a:cs typeface="Arial"/>
                <a:sym typeface="Arial"/>
              </a:rPr>
              <a:t>Self-</a:t>
            </a:r>
            <a:r>
              <a:rPr lang="en-CA" sz="1100" b="1" i="1" kern="0" dirty="0">
                <a:solidFill>
                  <a:srgbClr val="000000"/>
                </a:solidFill>
                <a:cs typeface="Arial"/>
                <a:sym typeface="Arial"/>
              </a:rPr>
              <a:t>A</a:t>
            </a:r>
            <a:r>
              <a:rPr lang="en-CA" sz="1100" b="1" i="1" kern="0" dirty="0">
                <a:solidFill>
                  <a:srgbClr val="000000"/>
                </a:solidFill>
                <a:ea typeface="Arial"/>
                <a:cs typeface="Arial"/>
                <a:sym typeface="Arial"/>
              </a:rPr>
              <a:t>ssessment Team</a:t>
            </a:r>
            <a:endParaRPr lang="en-CA" sz="1400" kern="0" dirty="0">
              <a:solidFill>
                <a:srgbClr val="000000"/>
              </a:solidFill>
              <a:cs typeface="Arial"/>
              <a:sym typeface="Arial"/>
            </a:endParaRPr>
          </a:p>
          <a:p>
            <a:pPr marL="165469" lvl="0" indent="-84521" defTabSz="914400">
              <a:spcBef>
                <a:spcPts val="0"/>
              </a:spcBef>
              <a:buClr>
                <a:srgbClr val="000000"/>
              </a:buClr>
              <a:buSzPts val="1100"/>
              <a:buFont typeface="Arial"/>
              <a:buChar char="•"/>
            </a:pPr>
            <a:r>
              <a:rPr lang="en-CA" sz="1100" kern="0" dirty="0">
                <a:solidFill>
                  <a:srgbClr val="000000"/>
                </a:solidFill>
                <a:ea typeface="Arial"/>
                <a:cs typeface="Arial"/>
                <a:sym typeface="Arial"/>
              </a:rPr>
              <a:t>Form team </a:t>
            </a:r>
            <a:r>
              <a:rPr lang="en-CA" sz="1100" kern="0" dirty="0">
                <a:solidFill>
                  <a:srgbClr val="000000"/>
                </a:solidFill>
                <a:cs typeface="Arial"/>
                <a:sym typeface="Arial"/>
              </a:rPr>
              <a:t>and</a:t>
            </a:r>
            <a:r>
              <a:rPr lang="en-CA" sz="1100" kern="0" dirty="0">
                <a:solidFill>
                  <a:srgbClr val="000000"/>
                </a:solidFill>
                <a:ea typeface="Arial"/>
                <a:cs typeface="Arial"/>
                <a:sym typeface="Arial"/>
              </a:rPr>
              <a:t> subgroups and begin process</a:t>
            </a:r>
            <a:endParaRPr lang="en-CA" sz="1400" kern="0" dirty="0">
              <a:solidFill>
                <a:srgbClr val="000000"/>
              </a:solidFill>
              <a:cs typeface="Arial"/>
              <a:sym typeface="Arial"/>
            </a:endParaRPr>
          </a:p>
          <a:p>
            <a:pPr marL="165469" lvl="0" indent="-84521" defTabSz="914400">
              <a:spcBef>
                <a:spcPts val="0"/>
              </a:spcBef>
              <a:buClr>
                <a:srgbClr val="000000"/>
              </a:buClr>
              <a:buSzPts val="1100"/>
              <a:buFont typeface="Arial"/>
              <a:buChar char="•"/>
            </a:pPr>
            <a:r>
              <a:rPr lang="en-CA" sz="1100" kern="0" dirty="0">
                <a:solidFill>
                  <a:srgbClr val="000000"/>
                </a:solidFill>
                <a:ea typeface="Arial"/>
                <a:cs typeface="Arial"/>
                <a:sym typeface="Arial"/>
              </a:rPr>
              <a:t>Identify</a:t>
            </a:r>
            <a:r>
              <a:rPr lang="en-CA" sz="1100" b="1" kern="0" dirty="0">
                <a:solidFill>
                  <a:srgbClr val="000000"/>
                </a:solidFill>
                <a:ea typeface="Arial"/>
                <a:cs typeface="Arial"/>
                <a:sym typeface="Arial"/>
              </a:rPr>
              <a:t> </a:t>
            </a:r>
            <a:r>
              <a:rPr lang="en-CA" sz="1100" kern="0" dirty="0">
                <a:solidFill>
                  <a:srgbClr val="000000"/>
                </a:solidFill>
                <a:ea typeface="Arial"/>
                <a:cs typeface="Arial"/>
                <a:sym typeface="Arial"/>
              </a:rPr>
              <a:t>additional team members, as needed</a:t>
            </a:r>
            <a:endParaRPr lang="en-CA" sz="1400" kern="0" dirty="0">
              <a:solidFill>
                <a:srgbClr val="000000"/>
              </a:solidFill>
              <a:cs typeface="Arial"/>
              <a:sym typeface="Arial"/>
            </a:endParaRPr>
          </a:p>
        </p:txBody>
      </p:sp>
      <p:sp>
        <p:nvSpPr>
          <p:cNvPr id="35" name="Content Placeholder 34">
            <a:extLst>
              <a:ext uri="{FF2B5EF4-FFF2-40B4-BE49-F238E27FC236}">
                <a16:creationId xmlns:a16="http://schemas.microsoft.com/office/drawing/2014/main" id="{6344FCC6-56DC-4DFC-BE36-888C3F7702FD}"/>
              </a:ext>
            </a:extLst>
          </p:cNvPr>
          <p:cNvSpPr>
            <a:spLocks noGrp="1"/>
          </p:cNvSpPr>
          <p:nvPr>
            <p:ph sz="quarter" idx="16"/>
          </p:nvPr>
        </p:nvSpPr>
        <p:spPr/>
        <p:txBody>
          <a:bodyPr/>
          <a:lstStyle/>
          <a:p>
            <a:pPr lvl="0" algn="ctr" defTabSz="914400">
              <a:spcBef>
                <a:spcPts val="0"/>
              </a:spcBef>
              <a:buClr>
                <a:srgbClr val="000000"/>
              </a:buClr>
            </a:pPr>
            <a:r>
              <a:rPr lang="en-US" sz="2400" b="1" kern="0" dirty="0">
                <a:solidFill>
                  <a:srgbClr val="A6B727">
                    <a:lumMod val="50000"/>
                  </a:srgbClr>
                </a:solidFill>
                <a:sym typeface="Arial"/>
              </a:rPr>
              <a:t>3</a:t>
            </a:r>
          </a:p>
        </p:txBody>
      </p:sp>
      <p:sp>
        <p:nvSpPr>
          <p:cNvPr id="36" name="Content Placeholder 35">
            <a:extLst>
              <a:ext uri="{FF2B5EF4-FFF2-40B4-BE49-F238E27FC236}">
                <a16:creationId xmlns:a16="http://schemas.microsoft.com/office/drawing/2014/main" id="{496CE851-3C17-436B-9DB9-75D37C2031BC}"/>
              </a:ext>
            </a:extLst>
          </p:cNvPr>
          <p:cNvSpPr>
            <a:spLocks noGrp="1"/>
          </p:cNvSpPr>
          <p:nvPr>
            <p:ph sz="quarter" idx="17"/>
          </p:nvPr>
        </p:nvSpPr>
        <p:spPr>
          <a:xfrm>
            <a:off x="309953" y="4704996"/>
            <a:ext cx="2273437" cy="2104893"/>
          </a:xfrm>
        </p:spPr>
        <p:txBody>
          <a:bodyPr/>
          <a:lstStyle/>
          <a:p>
            <a:pPr lvl="0" algn="ctr" defTabSz="914400">
              <a:spcBef>
                <a:spcPts val="0"/>
              </a:spcBef>
              <a:buClr>
                <a:srgbClr val="000000"/>
              </a:buClr>
            </a:pPr>
            <a:r>
              <a:rPr lang="en-CA" sz="1400" b="1" kern="0" dirty="0">
                <a:solidFill>
                  <a:srgbClr val="249B00"/>
                </a:solidFill>
                <a:cs typeface="Arial"/>
                <a:sym typeface="Arial"/>
              </a:rPr>
              <a:t> </a:t>
            </a:r>
            <a:r>
              <a:rPr lang="en-CA" sz="1400" b="1" kern="0" dirty="0">
                <a:solidFill>
                  <a:srgbClr val="A6B727">
                    <a:lumMod val="50000"/>
                  </a:srgbClr>
                </a:solidFill>
                <a:cs typeface="Arial"/>
                <a:sym typeface="Arial"/>
              </a:rPr>
              <a:t>Analyze and Dialogue</a:t>
            </a:r>
            <a:endParaRPr lang="en-CA" sz="1100" b="1" i="1" kern="0" dirty="0">
              <a:solidFill>
                <a:srgbClr val="A6B727">
                  <a:lumMod val="50000"/>
                </a:srgbClr>
              </a:solidFill>
              <a:cs typeface="Arial"/>
              <a:sym typeface="Arial"/>
            </a:endParaRPr>
          </a:p>
          <a:p>
            <a:pPr lvl="0" defTabSz="914400">
              <a:spcBef>
                <a:spcPts val="0"/>
              </a:spcBef>
              <a:buClr>
                <a:srgbClr val="000000"/>
              </a:buClr>
            </a:pPr>
            <a:r>
              <a:rPr lang="en-CA" sz="1100" b="1" i="1" kern="0" dirty="0">
                <a:solidFill>
                  <a:srgbClr val="000000"/>
                </a:solidFill>
                <a:cs typeface="Arial"/>
                <a:sym typeface="Arial"/>
              </a:rPr>
              <a:t>Self-Assessment Team or Subgroups</a:t>
            </a:r>
            <a:endParaRPr lang="en-CA" sz="1100" kern="0" dirty="0">
              <a:solidFill>
                <a:srgbClr val="000000"/>
              </a:solidFill>
              <a:cs typeface="Arial"/>
              <a:sym typeface="Arial"/>
            </a:endParaRPr>
          </a:p>
          <a:p>
            <a:pPr marL="84521" lvl="0" indent="-84521" defTabSz="914400">
              <a:spcBef>
                <a:spcPts val="0"/>
              </a:spcBef>
              <a:buClr>
                <a:srgbClr val="000000"/>
              </a:buClr>
              <a:buSzPts val="1100"/>
              <a:buFont typeface="Arial"/>
              <a:buChar char="•"/>
            </a:pPr>
            <a:r>
              <a:rPr lang="en-CA" sz="1100" kern="0" dirty="0">
                <a:solidFill>
                  <a:srgbClr val="000000"/>
                </a:solidFill>
                <a:ea typeface="Arial"/>
                <a:cs typeface="Arial"/>
                <a:sym typeface="Arial"/>
              </a:rPr>
              <a:t>Explore systemic issues</a:t>
            </a:r>
            <a:endParaRPr lang="en-CA" sz="1400" kern="0" dirty="0">
              <a:solidFill>
                <a:srgbClr val="000000"/>
              </a:solidFill>
              <a:cs typeface="Arial"/>
              <a:sym typeface="Arial"/>
            </a:endParaRPr>
          </a:p>
          <a:p>
            <a:pPr marL="84521" lvl="0" indent="-84521" defTabSz="914400">
              <a:spcBef>
                <a:spcPts val="0"/>
              </a:spcBef>
              <a:buClr>
                <a:srgbClr val="000000"/>
              </a:buClr>
              <a:buSzPts val="1100"/>
              <a:buFont typeface="Arial"/>
              <a:buChar char="•"/>
            </a:pPr>
            <a:r>
              <a:rPr lang="en-CA" sz="1100" kern="0" dirty="0">
                <a:solidFill>
                  <a:srgbClr val="000000"/>
                </a:solidFill>
                <a:ea typeface="Arial"/>
                <a:cs typeface="Arial"/>
                <a:sym typeface="Arial"/>
              </a:rPr>
              <a:t>Review and analyze data and seek additional data, as needed</a:t>
            </a:r>
            <a:endParaRPr lang="en-CA" sz="1400" kern="0" dirty="0">
              <a:solidFill>
                <a:srgbClr val="000000"/>
              </a:solidFill>
              <a:cs typeface="Arial"/>
              <a:sym typeface="Arial"/>
            </a:endParaRPr>
          </a:p>
          <a:p>
            <a:pPr marL="84521" lvl="0" indent="-84521" defTabSz="914400">
              <a:spcBef>
                <a:spcPts val="0"/>
              </a:spcBef>
              <a:buClr>
                <a:srgbClr val="000000"/>
              </a:buClr>
              <a:buSzPts val="1100"/>
              <a:buFont typeface="Arial"/>
              <a:buChar char="•"/>
            </a:pPr>
            <a:r>
              <a:rPr lang="en-CA" sz="1100" kern="0" dirty="0">
                <a:solidFill>
                  <a:srgbClr val="000000"/>
                </a:solidFill>
                <a:ea typeface="Arial"/>
                <a:cs typeface="Arial"/>
                <a:sym typeface="Arial"/>
              </a:rPr>
              <a:t>Engage in dialogue using probing questions</a:t>
            </a:r>
            <a:endParaRPr lang="en-CA" sz="1400" kern="0" dirty="0">
              <a:solidFill>
                <a:srgbClr val="000000"/>
              </a:solidFill>
              <a:cs typeface="Arial"/>
              <a:sym typeface="Arial"/>
            </a:endParaRPr>
          </a:p>
          <a:p>
            <a:pPr marL="84521" lvl="0" indent="-84521" defTabSz="914400">
              <a:spcBef>
                <a:spcPts val="0"/>
              </a:spcBef>
              <a:buClr>
                <a:srgbClr val="000000"/>
              </a:buClr>
              <a:buSzPts val="1100"/>
              <a:buFont typeface="Arial"/>
              <a:buChar char="•"/>
            </a:pPr>
            <a:r>
              <a:rPr lang="en-CA" sz="1100" kern="0" dirty="0">
                <a:solidFill>
                  <a:srgbClr val="000000"/>
                </a:solidFill>
                <a:ea typeface="Arial"/>
                <a:cs typeface="Arial"/>
                <a:sym typeface="Arial"/>
              </a:rPr>
              <a:t>Examine progress on goals and objectives</a:t>
            </a:r>
            <a:endParaRPr lang="en-CA" sz="1400" kern="0" dirty="0">
              <a:solidFill>
                <a:srgbClr val="000000"/>
              </a:solidFill>
              <a:cs typeface="Arial"/>
              <a:sym typeface="Arial"/>
            </a:endParaRPr>
          </a:p>
          <a:p>
            <a:pPr marL="84521" lvl="0" indent="-84521" defTabSz="914400">
              <a:spcBef>
                <a:spcPts val="0"/>
              </a:spcBef>
              <a:buClr>
                <a:srgbClr val="000000"/>
              </a:buClr>
              <a:buSzPts val="1100"/>
              <a:buFont typeface="Arial"/>
              <a:buChar char="•"/>
            </a:pPr>
            <a:r>
              <a:rPr lang="en-CA" sz="1100" kern="0" dirty="0">
                <a:solidFill>
                  <a:srgbClr val="000000"/>
                </a:solidFill>
                <a:ea typeface="Arial"/>
                <a:cs typeface="Arial"/>
                <a:sym typeface="Arial"/>
              </a:rPr>
              <a:t>Formulate discoveries</a:t>
            </a:r>
            <a:endParaRPr lang="en-US" dirty="0"/>
          </a:p>
        </p:txBody>
      </p:sp>
      <p:sp>
        <p:nvSpPr>
          <p:cNvPr id="37" name="Content Placeholder 36">
            <a:extLst>
              <a:ext uri="{FF2B5EF4-FFF2-40B4-BE49-F238E27FC236}">
                <a16:creationId xmlns:a16="http://schemas.microsoft.com/office/drawing/2014/main" id="{7BE59ABA-EA2B-427F-95AD-29699D8D9C31}"/>
              </a:ext>
            </a:extLst>
          </p:cNvPr>
          <p:cNvSpPr>
            <a:spLocks noGrp="1"/>
          </p:cNvSpPr>
          <p:nvPr>
            <p:ph sz="quarter" idx="18"/>
          </p:nvPr>
        </p:nvSpPr>
        <p:spPr/>
        <p:txBody>
          <a:bodyPr/>
          <a:lstStyle/>
          <a:p>
            <a:pPr lvl="0" algn="ctr" defTabSz="914400">
              <a:spcBef>
                <a:spcPts val="0"/>
              </a:spcBef>
              <a:buClr>
                <a:srgbClr val="000000"/>
              </a:buClr>
            </a:pPr>
            <a:r>
              <a:rPr lang="en-US" sz="2400" b="1" kern="0">
                <a:solidFill>
                  <a:srgbClr val="7030A0"/>
                </a:solidFill>
                <a:sym typeface="Arial"/>
              </a:rPr>
              <a:t>4</a:t>
            </a:r>
            <a:endParaRPr lang="en-US" sz="2400" b="1" kern="0" dirty="0">
              <a:solidFill>
                <a:srgbClr val="7030A0"/>
              </a:solidFill>
              <a:sym typeface="Arial"/>
            </a:endParaRPr>
          </a:p>
        </p:txBody>
      </p:sp>
      <p:sp>
        <p:nvSpPr>
          <p:cNvPr id="38" name="Content Placeholder 37">
            <a:extLst>
              <a:ext uri="{FF2B5EF4-FFF2-40B4-BE49-F238E27FC236}">
                <a16:creationId xmlns:a16="http://schemas.microsoft.com/office/drawing/2014/main" id="{D54D626F-B028-4E07-8D12-B91DCEE918F2}"/>
              </a:ext>
            </a:extLst>
          </p:cNvPr>
          <p:cNvSpPr>
            <a:spLocks noGrp="1"/>
          </p:cNvSpPr>
          <p:nvPr>
            <p:ph sz="quarter" idx="19"/>
          </p:nvPr>
        </p:nvSpPr>
        <p:spPr>
          <a:xfrm>
            <a:off x="2995486" y="4706537"/>
            <a:ext cx="1937525" cy="2104892"/>
          </a:xfrm>
        </p:spPr>
        <p:txBody>
          <a:bodyPr/>
          <a:lstStyle/>
          <a:p>
            <a:pPr marL="290513" lvl="0" defTabSz="914400">
              <a:spcBef>
                <a:spcPts val="0"/>
              </a:spcBef>
              <a:buClr>
                <a:srgbClr val="000000"/>
              </a:buClr>
            </a:pPr>
            <a:r>
              <a:rPr lang="en-CA" sz="1400" b="1" kern="0" dirty="0">
                <a:solidFill>
                  <a:srgbClr val="7030A0"/>
                </a:solidFill>
                <a:cs typeface="Arial"/>
                <a:sym typeface="Arial"/>
              </a:rPr>
              <a:t>Recommend</a:t>
            </a:r>
            <a:endParaRPr lang="en-CA" sz="1100" b="1" i="1" kern="0" dirty="0">
              <a:solidFill>
                <a:srgbClr val="7030A0"/>
              </a:solidFill>
              <a:cs typeface="Arial"/>
              <a:sym typeface="Arial"/>
            </a:endParaRPr>
          </a:p>
          <a:p>
            <a:pPr marL="290513" lvl="0" defTabSz="914400">
              <a:spcBef>
                <a:spcPts val="0"/>
              </a:spcBef>
              <a:buClr>
                <a:srgbClr val="000000"/>
              </a:buClr>
            </a:pPr>
            <a:r>
              <a:rPr lang="en-CA" sz="1100" b="1" i="1" kern="0" dirty="0">
                <a:solidFill>
                  <a:srgbClr val="000000"/>
                </a:solidFill>
                <a:ea typeface="Arial"/>
                <a:cs typeface="Arial"/>
                <a:sym typeface="Arial"/>
              </a:rPr>
              <a:t>Self-Assessment Team </a:t>
            </a:r>
            <a:endParaRPr lang="en-CA" sz="1400" kern="0" dirty="0">
              <a:solidFill>
                <a:srgbClr val="000000"/>
              </a:solidFill>
              <a:cs typeface="Arial"/>
              <a:sym typeface="Arial"/>
            </a:endParaRPr>
          </a:p>
          <a:p>
            <a:pPr marL="84521" lvl="0" indent="-84521" defTabSz="914400">
              <a:spcBef>
                <a:spcPts val="0"/>
              </a:spcBef>
              <a:buClr>
                <a:srgbClr val="000000"/>
              </a:buClr>
              <a:buSzPts val="1100"/>
              <a:buFont typeface="Arial"/>
              <a:buChar char="•"/>
            </a:pPr>
            <a:r>
              <a:rPr lang="en-CA" sz="1100" kern="0" dirty="0">
                <a:solidFill>
                  <a:srgbClr val="000000"/>
                </a:solidFill>
                <a:ea typeface="Arial"/>
                <a:cs typeface="Arial"/>
                <a:sym typeface="Arial"/>
              </a:rPr>
              <a:t>Consolidate discoveries across teams</a:t>
            </a:r>
            <a:endParaRPr lang="en-CA" sz="1400" kern="0" dirty="0">
              <a:solidFill>
                <a:srgbClr val="000000"/>
              </a:solidFill>
              <a:cs typeface="Arial"/>
              <a:sym typeface="Arial"/>
            </a:endParaRPr>
          </a:p>
          <a:p>
            <a:pPr marL="84521" lvl="0" indent="-84521" defTabSz="914400">
              <a:spcBef>
                <a:spcPts val="0"/>
              </a:spcBef>
              <a:buClr>
                <a:srgbClr val="000000"/>
              </a:buClr>
              <a:buSzPts val="1100"/>
              <a:buFont typeface="Arial"/>
              <a:buChar char="•"/>
            </a:pPr>
            <a:r>
              <a:rPr lang="en-CA" sz="1100" kern="0" dirty="0">
                <a:solidFill>
                  <a:srgbClr val="000000"/>
                </a:solidFill>
                <a:ea typeface="Arial"/>
                <a:cs typeface="Arial"/>
                <a:sym typeface="Arial"/>
              </a:rPr>
              <a:t>Prepare final recommendations to inform program planning</a:t>
            </a:r>
            <a:endParaRPr lang="en-CA" sz="1400" kern="0" dirty="0">
              <a:solidFill>
                <a:srgbClr val="000000"/>
              </a:solidFill>
              <a:cs typeface="Arial"/>
              <a:sym typeface="Arial"/>
            </a:endParaRPr>
          </a:p>
          <a:p>
            <a:pPr marL="84521" lvl="0" indent="-84521" defTabSz="914400">
              <a:spcBef>
                <a:spcPts val="0"/>
              </a:spcBef>
              <a:buClr>
                <a:srgbClr val="000000"/>
              </a:buClr>
              <a:buSzPts val="1100"/>
              <a:buFont typeface="Arial"/>
              <a:buChar char="•"/>
            </a:pPr>
            <a:r>
              <a:rPr lang="en-CA" sz="1100" kern="0" dirty="0">
                <a:solidFill>
                  <a:srgbClr val="000000"/>
                </a:solidFill>
                <a:ea typeface="Arial"/>
                <a:cs typeface="Arial"/>
                <a:sym typeface="Arial"/>
              </a:rPr>
              <a:t>Provide feedback on </a:t>
            </a:r>
            <a:br>
              <a:rPr lang="en-CA" sz="1100" kern="0" dirty="0">
                <a:solidFill>
                  <a:srgbClr val="000000"/>
                </a:solidFill>
                <a:ea typeface="Arial"/>
                <a:cs typeface="Arial"/>
                <a:sym typeface="Arial"/>
              </a:rPr>
            </a:br>
            <a:r>
              <a:rPr lang="en-CA" sz="1100" kern="0" dirty="0">
                <a:solidFill>
                  <a:srgbClr val="000000"/>
                </a:solidFill>
                <a:ea typeface="Arial"/>
                <a:cs typeface="Arial"/>
                <a:sym typeface="Arial"/>
              </a:rPr>
              <a:t>the self-assessment process for next year.</a:t>
            </a:r>
            <a:endParaRPr lang="en-CA" sz="1400" kern="0" dirty="0">
              <a:solidFill>
                <a:srgbClr val="000000"/>
              </a:solidFill>
              <a:cs typeface="Arial"/>
              <a:sym typeface="Arial"/>
            </a:endParaRPr>
          </a:p>
        </p:txBody>
      </p:sp>
      <p:sp>
        <p:nvSpPr>
          <p:cNvPr id="39" name="Content Placeholder 38">
            <a:extLst>
              <a:ext uri="{FF2B5EF4-FFF2-40B4-BE49-F238E27FC236}">
                <a16:creationId xmlns:a16="http://schemas.microsoft.com/office/drawing/2014/main" id="{CA4B7908-1D6D-490B-B68C-D9F672E15A53}"/>
              </a:ext>
            </a:extLst>
          </p:cNvPr>
          <p:cNvSpPr>
            <a:spLocks noGrp="1"/>
          </p:cNvSpPr>
          <p:nvPr>
            <p:ph sz="quarter" idx="20"/>
          </p:nvPr>
        </p:nvSpPr>
        <p:spPr/>
        <p:txBody>
          <a:bodyPr/>
          <a:lstStyle/>
          <a:p>
            <a:pPr lvl="0" algn="ctr" defTabSz="914400">
              <a:spcBef>
                <a:spcPts val="0"/>
              </a:spcBef>
              <a:buClr>
                <a:srgbClr val="000000"/>
              </a:buClr>
            </a:pPr>
            <a:r>
              <a:rPr lang="en-US" sz="2400" b="1" kern="0">
                <a:solidFill>
                  <a:srgbClr val="FEC306">
                    <a:lumMod val="50000"/>
                  </a:srgbClr>
                </a:solidFill>
                <a:sym typeface="Arial"/>
              </a:rPr>
              <a:t>5</a:t>
            </a:r>
            <a:endParaRPr lang="en-US" sz="2400" b="1" kern="0" dirty="0">
              <a:solidFill>
                <a:srgbClr val="FEC306">
                  <a:lumMod val="50000"/>
                </a:srgbClr>
              </a:solidFill>
              <a:sym typeface="Arial"/>
            </a:endParaRPr>
          </a:p>
        </p:txBody>
      </p:sp>
      <p:sp>
        <p:nvSpPr>
          <p:cNvPr id="40" name="Content Placeholder 39">
            <a:extLst>
              <a:ext uri="{FF2B5EF4-FFF2-40B4-BE49-F238E27FC236}">
                <a16:creationId xmlns:a16="http://schemas.microsoft.com/office/drawing/2014/main" id="{99B25C73-3216-4DFE-A9DA-BE0FAF818D61}"/>
              </a:ext>
            </a:extLst>
          </p:cNvPr>
          <p:cNvSpPr>
            <a:spLocks noGrp="1"/>
          </p:cNvSpPr>
          <p:nvPr>
            <p:ph sz="quarter" idx="21"/>
          </p:nvPr>
        </p:nvSpPr>
        <p:spPr>
          <a:xfrm>
            <a:off x="5192746" y="4704996"/>
            <a:ext cx="1719072" cy="1969800"/>
          </a:xfrm>
        </p:spPr>
        <p:txBody>
          <a:bodyPr/>
          <a:lstStyle/>
          <a:p>
            <a:pPr marL="236538" lvl="0" defTabSz="914400">
              <a:spcBef>
                <a:spcPts val="0"/>
              </a:spcBef>
              <a:buClr>
                <a:srgbClr val="000000"/>
              </a:buClr>
            </a:pPr>
            <a:r>
              <a:rPr lang="en-CA" sz="1400" b="1" kern="0" dirty="0">
                <a:solidFill>
                  <a:srgbClr val="F69200">
                    <a:lumMod val="50000"/>
                  </a:srgbClr>
                </a:solidFill>
                <a:cs typeface="Arial"/>
                <a:sym typeface="Arial"/>
              </a:rPr>
              <a:t>Prepare Report</a:t>
            </a:r>
            <a:endParaRPr lang="en-CA" sz="1400" b="1" i="1" kern="0" dirty="0">
              <a:solidFill>
                <a:srgbClr val="F69200">
                  <a:lumMod val="50000"/>
                </a:srgbClr>
              </a:solidFill>
              <a:cs typeface="Arial"/>
              <a:sym typeface="Arial"/>
            </a:endParaRPr>
          </a:p>
          <a:p>
            <a:pPr marL="236538" lvl="0" defTabSz="914400">
              <a:spcBef>
                <a:spcPts val="0"/>
              </a:spcBef>
              <a:buClr>
                <a:srgbClr val="000000"/>
              </a:buClr>
            </a:pPr>
            <a:r>
              <a:rPr lang="en-CA" sz="1100" b="1" i="1" kern="0" dirty="0">
                <a:solidFill>
                  <a:srgbClr val="000000"/>
                </a:solidFill>
                <a:cs typeface="Arial"/>
                <a:sym typeface="Arial"/>
              </a:rPr>
              <a:t>Director</a:t>
            </a:r>
            <a:endParaRPr lang="en-CA" sz="1400" kern="0" dirty="0">
              <a:solidFill>
                <a:srgbClr val="000000"/>
              </a:solidFill>
              <a:cs typeface="Arial"/>
              <a:sym typeface="Arial"/>
            </a:endParaRPr>
          </a:p>
          <a:p>
            <a:pPr marL="84521" lvl="0" indent="-84521" defTabSz="914400">
              <a:spcBef>
                <a:spcPts val="0"/>
              </a:spcBef>
              <a:buClr>
                <a:srgbClr val="000000"/>
              </a:buClr>
              <a:buSzPts val="1100"/>
              <a:buFont typeface="Arial"/>
              <a:buChar char="•"/>
            </a:pPr>
            <a:r>
              <a:rPr lang="en-CA" sz="1100" kern="0" dirty="0">
                <a:solidFill>
                  <a:srgbClr val="000000"/>
                </a:solidFill>
                <a:ea typeface="Arial"/>
                <a:cs typeface="Arial"/>
                <a:sym typeface="Arial"/>
              </a:rPr>
              <a:t>Prepare self-assessment report</a:t>
            </a:r>
            <a:endParaRPr lang="en-CA" sz="1400" kern="0" dirty="0">
              <a:solidFill>
                <a:srgbClr val="000000"/>
              </a:solidFill>
              <a:cs typeface="Arial"/>
              <a:sym typeface="Arial"/>
            </a:endParaRPr>
          </a:p>
          <a:p>
            <a:pPr marL="84521" lvl="0" indent="-84521" defTabSz="914400">
              <a:spcBef>
                <a:spcPts val="0"/>
              </a:spcBef>
              <a:buClr>
                <a:srgbClr val="000000"/>
              </a:buClr>
              <a:buSzPts val="1100"/>
              <a:buFont typeface="Arial"/>
              <a:buChar char="•"/>
            </a:pPr>
            <a:r>
              <a:rPr lang="en-CA" sz="1100" kern="0" dirty="0">
                <a:solidFill>
                  <a:srgbClr val="000000"/>
                </a:solidFill>
                <a:ea typeface="Arial"/>
                <a:cs typeface="Arial"/>
                <a:sym typeface="Arial"/>
              </a:rPr>
              <a:t>Submit report to Policy Council and governing body</a:t>
            </a:r>
            <a:r>
              <a:rPr lang="en-CA" sz="1100" kern="0" dirty="0">
                <a:solidFill>
                  <a:srgbClr val="000000"/>
                </a:solidFill>
                <a:cs typeface="Arial"/>
                <a:sym typeface="Arial"/>
              </a:rPr>
              <a:t>/</a:t>
            </a:r>
            <a:r>
              <a:rPr lang="en-CA" sz="1100" kern="0" dirty="0">
                <a:solidFill>
                  <a:srgbClr val="000000"/>
                </a:solidFill>
                <a:ea typeface="Arial"/>
                <a:cs typeface="Arial"/>
                <a:sym typeface="Arial"/>
              </a:rPr>
              <a:t>Tribal Council </a:t>
            </a:r>
            <a:br>
              <a:rPr lang="en-CA" sz="1100" kern="0" dirty="0">
                <a:solidFill>
                  <a:srgbClr val="000000"/>
                </a:solidFill>
                <a:ea typeface="Arial"/>
                <a:cs typeface="Arial"/>
                <a:sym typeface="Arial"/>
              </a:rPr>
            </a:br>
            <a:r>
              <a:rPr lang="en-CA" sz="1100" kern="0" dirty="0">
                <a:solidFill>
                  <a:srgbClr val="000000"/>
                </a:solidFill>
                <a:ea typeface="Arial"/>
                <a:cs typeface="Arial"/>
                <a:sym typeface="Arial"/>
              </a:rPr>
              <a:t>for approval</a:t>
            </a:r>
            <a:endParaRPr lang="en-CA" sz="1400" kern="0" dirty="0">
              <a:solidFill>
                <a:srgbClr val="000000"/>
              </a:solidFill>
              <a:cs typeface="Arial"/>
              <a:sym typeface="Arial"/>
            </a:endParaRPr>
          </a:p>
          <a:p>
            <a:pPr marL="84521" lvl="0" indent="-84521" defTabSz="914400">
              <a:spcBef>
                <a:spcPts val="0"/>
              </a:spcBef>
              <a:buClr>
                <a:srgbClr val="000000"/>
              </a:buClr>
              <a:buSzPts val="1100"/>
              <a:buFont typeface="Arial"/>
              <a:buChar char="•"/>
            </a:pPr>
            <a:r>
              <a:rPr lang="en-CA" sz="1100" kern="0" dirty="0">
                <a:solidFill>
                  <a:srgbClr val="000000"/>
                </a:solidFill>
                <a:ea typeface="Arial"/>
                <a:cs typeface="Arial"/>
                <a:sym typeface="Arial"/>
              </a:rPr>
              <a:t>Submit approved report to Regional Office</a:t>
            </a:r>
            <a:endParaRPr lang="en-CA" sz="1400" kern="0" dirty="0">
              <a:solidFill>
                <a:srgbClr val="000000"/>
              </a:solidFill>
              <a:cs typeface="Arial"/>
              <a:sym typeface="Arial"/>
            </a:endParaRPr>
          </a:p>
        </p:txBody>
      </p:sp>
      <p:sp>
        <p:nvSpPr>
          <p:cNvPr id="41" name="Content Placeholder 40">
            <a:extLst>
              <a:ext uri="{FF2B5EF4-FFF2-40B4-BE49-F238E27FC236}">
                <a16:creationId xmlns:a16="http://schemas.microsoft.com/office/drawing/2014/main" id="{0DFEE660-188A-4D78-A762-9FA8BDB7C970}"/>
              </a:ext>
            </a:extLst>
          </p:cNvPr>
          <p:cNvSpPr>
            <a:spLocks noGrp="1"/>
          </p:cNvSpPr>
          <p:nvPr>
            <p:ph sz="quarter" idx="22"/>
          </p:nvPr>
        </p:nvSpPr>
        <p:spPr>
          <a:xfrm>
            <a:off x="7323914" y="4590924"/>
            <a:ext cx="1653558" cy="2104892"/>
          </a:xfrm>
        </p:spPr>
        <p:txBody>
          <a:bodyPr/>
          <a:lstStyle/>
          <a:p>
            <a:pPr lvl="0" defTabSz="914400">
              <a:spcBef>
                <a:spcPts val="0"/>
              </a:spcBef>
              <a:spcAft>
                <a:spcPts val="600"/>
              </a:spcAft>
              <a:buClr>
                <a:srgbClr val="000000"/>
              </a:buClr>
            </a:pPr>
            <a:r>
              <a:rPr lang="en-CA" sz="1600" b="1" kern="0" dirty="0">
                <a:solidFill>
                  <a:srgbClr val="A6B727">
                    <a:lumMod val="50000"/>
                  </a:srgbClr>
                </a:solidFill>
                <a:ea typeface="Arial"/>
                <a:cs typeface="Arial"/>
                <a:sym typeface="Arial"/>
              </a:rPr>
              <a:t>POST</a:t>
            </a:r>
            <a:br>
              <a:rPr lang="en-CA" sz="200" b="1" i="1" kern="0" dirty="0">
                <a:solidFill>
                  <a:srgbClr val="DDDDDD">
                    <a:lumMod val="50000"/>
                  </a:srgbClr>
                </a:solidFill>
                <a:cs typeface="Arial"/>
                <a:sym typeface="Arial"/>
              </a:rPr>
            </a:br>
            <a:r>
              <a:rPr lang="en-CA" sz="1100" b="1" i="1" kern="0" dirty="0">
                <a:solidFill>
                  <a:srgbClr val="000000"/>
                </a:solidFill>
                <a:ea typeface="Arial"/>
                <a:cs typeface="Arial"/>
                <a:sym typeface="Arial"/>
              </a:rPr>
              <a:t>Director and Management Team</a:t>
            </a:r>
            <a:endParaRPr lang="en-CA" sz="1400" kern="0" dirty="0">
              <a:solidFill>
                <a:srgbClr val="000000"/>
              </a:solidFill>
              <a:cs typeface="Arial"/>
              <a:sym typeface="Arial"/>
            </a:endParaRPr>
          </a:p>
          <a:p>
            <a:pPr marL="109725" lvl="0" indent="-109725" defTabSz="914400">
              <a:spcBef>
                <a:spcPts val="0"/>
              </a:spcBef>
              <a:buClr>
                <a:srgbClr val="000000"/>
              </a:buClr>
              <a:buSzPts val="1100"/>
              <a:buFont typeface="Arial"/>
              <a:buChar char="▪"/>
            </a:pPr>
            <a:r>
              <a:rPr lang="en-CA" sz="1100" kern="0" dirty="0">
                <a:solidFill>
                  <a:srgbClr val="000000"/>
                </a:solidFill>
                <a:ea typeface="Arial"/>
                <a:cs typeface="Arial"/>
                <a:sym typeface="Arial"/>
              </a:rPr>
              <a:t>Review feedback </a:t>
            </a:r>
            <a:br>
              <a:rPr lang="en-CA" sz="1100" kern="0" dirty="0">
                <a:solidFill>
                  <a:srgbClr val="000000"/>
                </a:solidFill>
                <a:ea typeface="Arial"/>
                <a:cs typeface="Arial"/>
                <a:sym typeface="Arial"/>
              </a:rPr>
            </a:br>
            <a:r>
              <a:rPr lang="en-CA" sz="1100" kern="0" dirty="0">
                <a:solidFill>
                  <a:srgbClr val="000000"/>
                </a:solidFill>
                <a:ea typeface="Arial"/>
                <a:cs typeface="Arial"/>
                <a:sym typeface="Arial"/>
              </a:rPr>
              <a:t>to plan for next self-assessment</a:t>
            </a:r>
            <a:endParaRPr lang="en-CA" sz="1400" kern="0" dirty="0">
              <a:solidFill>
                <a:srgbClr val="000000"/>
              </a:solidFill>
              <a:cs typeface="Arial"/>
              <a:sym typeface="Arial"/>
            </a:endParaRPr>
          </a:p>
          <a:p>
            <a:pPr marL="109725" lvl="0" indent="-109725" defTabSz="914400">
              <a:spcBef>
                <a:spcPts val="0"/>
              </a:spcBef>
              <a:buClr>
                <a:srgbClr val="000000"/>
              </a:buClr>
              <a:buSzPts val="1100"/>
              <a:buFont typeface="Arial"/>
              <a:buChar char="▪"/>
            </a:pPr>
            <a:r>
              <a:rPr lang="en-CA" sz="1100" kern="0" dirty="0">
                <a:solidFill>
                  <a:srgbClr val="000000"/>
                </a:solidFill>
                <a:ea typeface="Arial"/>
                <a:cs typeface="Arial"/>
                <a:sym typeface="Arial"/>
              </a:rPr>
              <a:t>Confirm and revise goals and action plans</a:t>
            </a:r>
            <a:endParaRPr lang="en-CA" sz="1400" kern="0" dirty="0">
              <a:solidFill>
                <a:srgbClr val="000000"/>
              </a:solidFill>
              <a:cs typeface="Arial"/>
              <a:sym typeface="Arial"/>
            </a:endParaRPr>
          </a:p>
          <a:p>
            <a:pPr marL="109725" lvl="0" indent="-109725" defTabSz="914400">
              <a:spcBef>
                <a:spcPts val="0"/>
              </a:spcBef>
              <a:buClr>
                <a:srgbClr val="000000"/>
              </a:buClr>
              <a:buSzPts val="1100"/>
              <a:buFont typeface="Arial"/>
              <a:buChar char="▪"/>
            </a:pPr>
            <a:r>
              <a:rPr lang="en-CA" sz="1100" kern="0" dirty="0">
                <a:solidFill>
                  <a:srgbClr val="000000"/>
                </a:solidFill>
                <a:ea typeface="Arial"/>
                <a:cs typeface="Arial"/>
                <a:sym typeface="Arial"/>
              </a:rPr>
              <a:t>Share with stakeholders</a:t>
            </a:r>
            <a:endParaRPr lang="en-CA" sz="1400" kern="0" dirty="0">
              <a:solidFill>
                <a:srgbClr val="000000"/>
              </a:solidFill>
              <a:cs typeface="Arial"/>
              <a:sym typeface="Arial"/>
            </a:endParaRPr>
          </a:p>
        </p:txBody>
      </p:sp>
      <p:sp>
        <p:nvSpPr>
          <p:cNvPr id="75" name="Slide Number Placeholder 74">
            <a:extLst>
              <a:ext uri="{FF2B5EF4-FFF2-40B4-BE49-F238E27FC236}">
                <a16:creationId xmlns:a16="http://schemas.microsoft.com/office/drawing/2014/main" id="{318C98E1-A2B4-4187-8170-4FDBE639AF84}"/>
              </a:ext>
            </a:extLst>
          </p:cNvPr>
          <p:cNvSpPr>
            <a:spLocks noGrp="1"/>
          </p:cNvSpPr>
          <p:nvPr>
            <p:ph type="sldNum" sz="quarter" idx="4"/>
          </p:nvPr>
        </p:nvSpPr>
        <p:spPr/>
        <p:txBody>
          <a:bodyPr/>
          <a:lstStyle/>
          <a:p>
            <a:fld id="{E0CD77C5-7DB1-45F6-AE6F-84521133DC90}" type="slidenum">
              <a:rPr lang="en-US" smtClean="0"/>
              <a:t>54</a:t>
            </a:fld>
            <a:endParaRPr lang="en-US" dirty="0"/>
          </a:p>
        </p:txBody>
      </p:sp>
    </p:spTree>
    <p:custDataLst>
      <p:tags r:id="rId1"/>
    </p:custDataLst>
    <p:extLst>
      <p:ext uri="{BB962C8B-B14F-4D97-AF65-F5344CB8AC3E}">
        <p14:creationId xmlns:p14="http://schemas.microsoft.com/office/powerpoint/2010/main" val="356764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D1CF8-FB8B-6348-9D83-5B2F61227298}"/>
              </a:ext>
            </a:extLst>
          </p:cNvPr>
          <p:cNvSpPr>
            <a:spLocks noGrp="1"/>
          </p:cNvSpPr>
          <p:nvPr>
            <p:ph type="title"/>
          </p:nvPr>
        </p:nvSpPr>
        <p:spPr>
          <a:solidFill>
            <a:srgbClr val="1C3141"/>
          </a:solidFill>
        </p:spPr>
        <p:txBody>
          <a:bodyPr/>
          <a:lstStyle/>
          <a:p>
            <a:r>
              <a:rPr lang="en-US" dirty="0"/>
              <a:t>Key Messages</a:t>
            </a:r>
          </a:p>
        </p:txBody>
      </p:sp>
      <p:sp>
        <p:nvSpPr>
          <p:cNvPr id="3" name="Content Placeholder 2">
            <a:extLst>
              <a:ext uri="{FF2B5EF4-FFF2-40B4-BE49-F238E27FC236}">
                <a16:creationId xmlns:a16="http://schemas.microsoft.com/office/drawing/2014/main" id="{2EAF9439-C40B-49D1-9E04-3B5F9DF81070}"/>
              </a:ext>
            </a:extLst>
          </p:cNvPr>
          <p:cNvSpPr>
            <a:spLocks noGrp="1"/>
          </p:cNvSpPr>
          <p:nvPr>
            <p:ph sz="quarter" idx="10"/>
          </p:nvPr>
        </p:nvSpPr>
        <p:spPr/>
        <p:txBody>
          <a:bodyPr/>
          <a:lstStyle/>
          <a:p>
            <a:pPr marL="174625"/>
            <a:r>
              <a:rPr lang="en-US" dirty="0">
                <a:solidFill>
                  <a:schemeClr val="accent1">
                    <a:lumMod val="50000"/>
                  </a:schemeClr>
                </a:solidFill>
                <a:latin typeface="Arial" panose="020B0604020202020204" pitchFamily="34" charset="0"/>
                <a:ea typeface="Arial" panose="020B0604020202020204" pitchFamily="34" charset="0"/>
                <a:cs typeface="Times New Roman" panose="02020603050405020304" pitchFamily="18" charset="0"/>
              </a:rPr>
              <a:t>Analyzes already collected internal data</a:t>
            </a:r>
          </a:p>
        </p:txBody>
      </p:sp>
      <p:sp>
        <p:nvSpPr>
          <p:cNvPr id="4" name="Content Placeholder 3">
            <a:extLst>
              <a:ext uri="{FF2B5EF4-FFF2-40B4-BE49-F238E27FC236}">
                <a16:creationId xmlns:a16="http://schemas.microsoft.com/office/drawing/2014/main" id="{22303B81-FA77-4CF0-B028-6B9592F5260E}"/>
              </a:ext>
            </a:extLst>
          </p:cNvPr>
          <p:cNvSpPr>
            <a:spLocks noGrp="1"/>
          </p:cNvSpPr>
          <p:nvPr>
            <p:ph sz="quarter" idx="11"/>
          </p:nvPr>
        </p:nvSpPr>
        <p:spPr>
          <a:solidFill>
            <a:srgbClr val="E6E6E6"/>
          </a:solidFill>
        </p:spPr>
        <p:txBody>
          <a:bodyPr/>
          <a:lstStyle/>
          <a:p>
            <a:pPr marL="238125" lvl="0">
              <a:lnSpc>
                <a:spcPct val="115000"/>
              </a:lnSpc>
            </a:pPr>
            <a:r>
              <a:rPr lang="en-US">
                <a:latin typeface="Arial" panose="020B0604020202020204" pitchFamily="34" charset="0"/>
                <a:ea typeface="Arial" panose="020B0604020202020204" pitchFamily="34" charset="0"/>
                <a:cs typeface="Times New Roman" panose="02020603050405020304" pitchFamily="18" charset="0"/>
              </a:rPr>
              <a:t>Brings both program strengths and challenges into focus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B4160620-6342-4740-A720-EE62C614770D}"/>
              </a:ext>
            </a:extLst>
          </p:cNvPr>
          <p:cNvSpPr>
            <a:spLocks noGrp="1"/>
          </p:cNvSpPr>
          <p:nvPr>
            <p:ph sz="quarter" idx="12"/>
          </p:nvPr>
        </p:nvSpPr>
        <p:spPr>
          <a:solidFill>
            <a:srgbClr val="D8E8F1"/>
          </a:solidFill>
        </p:spPr>
        <p:txBody>
          <a:bodyPr/>
          <a:lstStyle/>
          <a:p>
            <a:r>
              <a:rPr lang="en-US" dirty="0">
                <a:solidFill>
                  <a:schemeClr val="accent1">
                    <a:lumMod val="50000"/>
                  </a:schemeClr>
                </a:solidFill>
                <a:latin typeface="Arial" panose="020B0604020202020204" pitchFamily="34" charset="0"/>
                <a:ea typeface="Arial" panose="020B0604020202020204" pitchFamily="34" charset="0"/>
                <a:cs typeface="Times New Roman" panose="02020603050405020304" pitchFamily="18" charset="0"/>
              </a:rPr>
              <a:t>Focuses on the big picture</a:t>
            </a:r>
          </a:p>
        </p:txBody>
      </p:sp>
      <p:sp>
        <p:nvSpPr>
          <p:cNvPr id="15" name="Content Placeholder 14">
            <a:extLst>
              <a:ext uri="{FF2B5EF4-FFF2-40B4-BE49-F238E27FC236}">
                <a16:creationId xmlns:a16="http://schemas.microsoft.com/office/drawing/2014/main" id="{6DF8DDDE-7B0E-4D42-A4E3-43A15DEE9E15}"/>
              </a:ext>
            </a:extLst>
          </p:cNvPr>
          <p:cNvSpPr>
            <a:spLocks noGrp="1"/>
          </p:cNvSpPr>
          <p:nvPr>
            <p:ph sz="quarter" idx="13"/>
          </p:nvPr>
        </p:nvSpPr>
        <p:spPr/>
        <p:txBody>
          <a:bodyPr/>
          <a:lstStyle/>
          <a:p>
            <a:r>
              <a:rPr lang="en-US" dirty="0">
                <a:solidFill>
                  <a:schemeClr val="accent1">
                    <a:lumMod val="50000"/>
                  </a:schemeClr>
                </a:solidFill>
                <a:latin typeface="Arial" panose="020B0604020202020204" pitchFamily="34" charset="0"/>
                <a:ea typeface="Arial" panose="020B0604020202020204" pitchFamily="34" charset="0"/>
                <a:cs typeface="Times New Roman" panose="02020603050405020304" pitchFamily="18" charset="0"/>
              </a:rPr>
              <a:t>Invites fresh perspectives </a:t>
            </a:r>
          </a:p>
        </p:txBody>
      </p:sp>
      <p:sp>
        <p:nvSpPr>
          <p:cNvPr id="16" name="Content Placeholder 15">
            <a:extLst>
              <a:ext uri="{FF2B5EF4-FFF2-40B4-BE49-F238E27FC236}">
                <a16:creationId xmlns:a16="http://schemas.microsoft.com/office/drawing/2014/main" id="{18E66D68-AA2A-4D81-837C-12DF91F09B84}"/>
              </a:ext>
            </a:extLst>
          </p:cNvPr>
          <p:cNvSpPr>
            <a:spLocks noGrp="1"/>
          </p:cNvSpPr>
          <p:nvPr>
            <p:ph sz="quarter" idx="14"/>
          </p:nvPr>
        </p:nvSpPr>
        <p:spPr/>
        <p:txBody>
          <a:bodyPr/>
          <a:lstStyle/>
          <a:p>
            <a:pPr marL="225425">
              <a:lnSpc>
                <a:spcPts val="3300"/>
              </a:lnSpc>
            </a:pPr>
            <a:r>
              <a:rPr lang="en-US" dirty="0">
                <a:solidFill>
                  <a:schemeClr val="accent1">
                    <a:lumMod val="50000"/>
                  </a:schemeClr>
                </a:solidFill>
                <a:latin typeface="Arial" panose="020B0604020202020204" pitchFamily="34" charset="0"/>
                <a:ea typeface="Arial" panose="020B0604020202020204" pitchFamily="34" charset="0"/>
                <a:cs typeface="Times New Roman" panose="02020603050405020304" pitchFamily="18" charset="0"/>
              </a:rPr>
              <a:t>Surfaces ideas and innovations to help make the program even stronger</a:t>
            </a:r>
            <a:endParaRPr lang="en-US"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Slide Number Placeholder 16">
            <a:extLst>
              <a:ext uri="{FF2B5EF4-FFF2-40B4-BE49-F238E27FC236}">
                <a16:creationId xmlns:a16="http://schemas.microsoft.com/office/drawing/2014/main" id="{3FA83111-E265-4B84-AEDF-40C93045F351}"/>
              </a:ext>
            </a:extLst>
          </p:cNvPr>
          <p:cNvSpPr>
            <a:spLocks noGrp="1"/>
          </p:cNvSpPr>
          <p:nvPr>
            <p:ph type="sldNum" sz="quarter" idx="4"/>
          </p:nvPr>
        </p:nvSpPr>
        <p:spPr/>
        <p:txBody>
          <a:bodyPr/>
          <a:lstStyle/>
          <a:p>
            <a:fld id="{E0CD77C5-7DB1-45F6-AE6F-84521133DC90}" type="slidenum">
              <a:rPr lang="en-US" smtClean="0"/>
              <a:t>55</a:t>
            </a:fld>
            <a:endParaRPr lang="en-US" dirty="0"/>
          </a:p>
        </p:txBody>
      </p:sp>
    </p:spTree>
    <p:custDataLst>
      <p:tags r:id="rId1"/>
    </p:custDataLst>
    <p:extLst>
      <p:ext uri="{BB962C8B-B14F-4D97-AF65-F5344CB8AC3E}">
        <p14:creationId xmlns:p14="http://schemas.microsoft.com/office/powerpoint/2010/main" val="3236744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11"/>
          <p:cNvSpPr txBox="1">
            <a:spLocks noGrp="1"/>
          </p:cNvSpPr>
          <p:nvPr>
            <p:ph type="title"/>
          </p:nvPr>
        </p:nvSpPr>
        <p:spPr>
          <a:prstGeom prst="rect">
            <a:avLst/>
          </a:prstGeom>
          <a:solidFill>
            <a:srgbClr val="1C3141"/>
          </a:solidFill>
          <a:ln>
            <a:noFill/>
          </a:ln>
        </p:spPr>
        <p:txBody>
          <a:bodyPr spcFirstLastPara="1" wrap="square" lIns="91425" tIns="45700" rIns="91425" bIns="45700" anchor="ctr" anchorCtr="0">
            <a:noAutofit/>
          </a:bodyPr>
          <a:lstStyle/>
          <a:p>
            <a:pPr marL="0" lvl="0" indent="454025" algn="l" rtl="0">
              <a:spcBef>
                <a:spcPts val="0"/>
              </a:spcBef>
              <a:spcAft>
                <a:spcPts val="0"/>
              </a:spcAft>
              <a:buClr>
                <a:schemeClr val="lt1"/>
              </a:buClr>
              <a:buSzPts val="3600"/>
              <a:buFont typeface="Arial"/>
              <a:buNone/>
            </a:pPr>
            <a:r>
              <a:rPr lang="en-US" dirty="0"/>
              <a:t>Closing Reflections</a:t>
            </a:r>
            <a:endParaRPr dirty="0"/>
          </a:p>
        </p:txBody>
      </p:sp>
      <p:sp>
        <p:nvSpPr>
          <p:cNvPr id="2" name="Content Placeholder 1">
            <a:extLst>
              <a:ext uri="{FF2B5EF4-FFF2-40B4-BE49-F238E27FC236}">
                <a16:creationId xmlns:a16="http://schemas.microsoft.com/office/drawing/2014/main" id="{BD5411F4-B9AB-4D56-8442-5A3E89A43A26}"/>
              </a:ext>
            </a:extLst>
          </p:cNvPr>
          <p:cNvSpPr>
            <a:spLocks noGrp="1"/>
          </p:cNvSpPr>
          <p:nvPr>
            <p:ph sz="quarter" idx="11"/>
          </p:nvPr>
        </p:nvSpPr>
        <p:spPr/>
        <p:txBody>
          <a:bodyPr anchor="ctr"/>
          <a:lstStyle/>
          <a:p>
            <a:pPr lvl="0" algn="ctr" defTabSz="914400">
              <a:spcBef>
                <a:spcPts val="0"/>
              </a:spcBef>
              <a:buClr>
                <a:srgbClr val="000000"/>
              </a:buClr>
            </a:pPr>
            <a:r>
              <a:rPr lang="en-CA" sz="2800" kern="0" dirty="0">
                <a:ea typeface="Arial"/>
                <a:cs typeface="Arial"/>
                <a:sym typeface="Arial"/>
              </a:rPr>
              <a:t>What will I do with what I've learned?</a:t>
            </a:r>
            <a:endParaRPr lang="en-CA" sz="1400" kern="0" dirty="0">
              <a:solidFill>
                <a:srgbClr val="000000"/>
              </a:solidFill>
              <a:cs typeface="Arial"/>
              <a:sym typeface="Arial"/>
            </a:endParaRPr>
          </a:p>
        </p:txBody>
      </p:sp>
      <p:sp>
        <p:nvSpPr>
          <p:cNvPr id="3" name="Content Placeholder 2">
            <a:extLst>
              <a:ext uri="{FF2B5EF4-FFF2-40B4-BE49-F238E27FC236}">
                <a16:creationId xmlns:a16="http://schemas.microsoft.com/office/drawing/2014/main" id="{3F3FD276-3F69-43FA-A7E0-F443FBC762A2}"/>
              </a:ext>
            </a:extLst>
          </p:cNvPr>
          <p:cNvSpPr>
            <a:spLocks noGrp="1"/>
          </p:cNvSpPr>
          <p:nvPr>
            <p:ph sz="quarter" idx="12"/>
          </p:nvPr>
        </p:nvSpPr>
        <p:spPr/>
        <p:txBody>
          <a:bodyPr anchor="ctr"/>
          <a:lstStyle/>
          <a:p>
            <a:pPr lvl="0" algn="ctr" defTabSz="914400">
              <a:spcBef>
                <a:spcPts val="0"/>
              </a:spcBef>
              <a:buClr>
                <a:srgbClr val="000000"/>
              </a:buClr>
            </a:pPr>
            <a:r>
              <a:rPr lang="en-CA" sz="2800" kern="0" dirty="0">
                <a:ea typeface="Arial"/>
                <a:cs typeface="Arial"/>
                <a:sym typeface="Arial"/>
              </a:rPr>
              <a:t>What excites or concerns me about what I learned?</a:t>
            </a:r>
            <a:endParaRPr lang="en-CA" sz="1400" kern="0" dirty="0">
              <a:solidFill>
                <a:srgbClr val="000000"/>
              </a:solidFill>
              <a:cs typeface="Arial"/>
              <a:sym typeface="Arial"/>
            </a:endParaRPr>
          </a:p>
        </p:txBody>
      </p:sp>
      <p:sp>
        <p:nvSpPr>
          <p:cNvPr id="4" name="Content Placeholder 3">
            <a:extLst>
              <a:ext uri="{FF2B5EF4-FFF2-40B4-BE49-F238E27FC236}">
                <a16:creationId xmlns:a16="http://schemas.microsoft.com/office/drawing/2014/main" id="{C0FE02EB-D410-4BCB-B031-041FA543CCEF}"/>
              </a:ext>
            </a:extLst>
          </p:cNvPr>
          <p:cNvSpPr>
            <a:spLocks noGrp="1"/>
          </p:cNvSpPr>
          <p:nvPr>
            <p:ph sz="quarter" idx="13"/>
          </p:nvPr>
        </p:nvSpPr>
        <p:spPr>
          <a:xfrm>
            <a:off x="4604672" y="1758564"/>
            <a:ext cx="4490983" cy="335224"/>
          </a:xfrm>
        </p:spPr>
        <p:txBody>
          <a:bodyPr/>
          <a:lstStyle/>
          <a:p>
            <a:r>
              <a:rPr lang="en-CA" sz="900" dirty="0"/>
              <a:t>*Adapted from: Professional Development Guides for Implementing PFCE</a:t>
            </a:r>
          </a:p>
        </p:txBody>
      </p:sp>
      <p:sp>
        <p:nvSpPr>
          <p:cNvPr id="8" name="Content Placeholder 7">
            <a:extLst>
              <a:ext uri="{FF2B5EF4-FFF2-40B4-BE49-F238E27FC236}">
                <a16:creationId xmlns:a16="http://schemas.microsoft.com/office/drawing/2014/main" id="{A75CABD1-5628-47DF-8D56-803CC165DE80}"/>
              </a:ext>
            </a:extLst>
          </p:cNvPr>
          <p:cNvSpPr>
            <a:spLocks noGrp="1"/>
          </p:cNvSpPr>
          <p:nvPr>
            <p:ph sz="quarter" idx="10"/>
          </p:nvPr>
        </p:nvSpPr>
        <p:spPr/>
        <p:txBody>
          <a:bodyPr/>
          <a:lstStyle/>
          <a:p>
            <a:pPr lvl="0" algn="ctr" defTabSz="914400">
              <a:spcBef>
                <a:spcPts val="0"/>
              </a:spcBef>
              <a:buClr>
                <a:srgbClr val="000000"/>
              </a:buClr>
            </a:pPr>
            <a:r>
              <a:rPr lang="en-US" sz="2800" kern="0" dirty="0">
                <a:solidFill>
                  <a:srgbClr val="7C891D"/>
                </a:solidFill>
                <a:ea typeface="Arial"/>
                <a:cs typeface="Arial"/>
                <a:sym typeface="Arial"/>
              </a:rPr>
              <a:t>What have </a:t>
            </a:r>
            <a:br>
              <a:rPr lang="en-US" sz="2800" kern="0" dirty="0">
                <a:solidFill>
                  <a:srgbClr val="7C891D"/>
                </a:solidFill>
                <a:ea typeface="Arial"/>
                <a:cs typeface="Arial"/>
                <a:sym typeface="Arial"/>
              </a:rPr>
            </a:br>
            <a:r>
              <a:rPr lang="en-US" sz="2800" kern="0" dirty="0">
                <a:solidFill>
                  <a:srgbClr val="7C891D"/>
                </a:solidFill>
                <a:ea typeface="Arial"/>
                <a:cs typeface="Arial"/>
                <a:sym typeface="Arial"/>
              </a:rPr>
              <a:t>I learned?</a:t>
            </a:r>
            <a:endParaRPr lang="en-US" sz="1400" kern="0" dirty="0">
              <a:solidFill>
                <a:srgbClr val="000000"/>
              </a:solidFill>
              <a:cs typeface="Arial"/>
              <a:sym typeface="Arial"/>
            </a:endParaRPr>
          </a:p>
        </p:txBody>
      </p:sp>
      <p:sp>
        <p:nvSpPr>
          <p:cNvPr id="10" name="Slide Number Placeholder 9">
            <a:extLst>
              <a:ext uri="{FF2B5EF4-FFF2-40B4-BE49-F238E27FC236}">
                <a16:creationId xmlns:a16="http://schemas.microsoft.com/office/drawing/2014/main" id="{2BD4F79F-ED1F-4219-A723-2E024ABF76CB}"/>
              </a:ext>
            </a:extLst>
          </p:cNvPr>
          <p:cNvSpPr>
            <a:spLocks noGrp="1"/>
          </p:cNvSpPr>
          <p:nvPr>
            <p:ph type="sldNum" sz="quarter" idx="4"/>
          </p:nvPr>
        </p:nvSpPr>
        <p:spPr/>
        <p:txBody>
          <a:bodyPr/>
          <a:lstStyle/>
          <a:p>
            <a:fld id="{E0CD77C5-7DB1-45F6-AE6F-84521133DC90}" type="slidenum">
              <a:rPr lang="en-US" smtClean="0"/>
              <a:t>56</a:t>
            </a:fld>
            <a:endParaRPr lang="en-US" dirty="0"/>
          </a:p>
        </p:txBody>
      </p:sp>
    </p:spTree>
    <p:custDataLst>
      <p:tags r:id="rId1"/>
    </p:custDataLst>
    <p:extLst>
      <p:ext uri="{BB962C8B-B14F-4D97-AF65-F5344CB8AC3E}">
        <p14:creationId xmlns:p14="http://schemas.microsoft.com/office/powerpoint/2010/main" val="31098092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9538F-930C-4A85-9FD6-FB8DAA2215F1}"/>
              </a:ext>
            </a:extLst>
          </p:cNvPr>
          <p:cNvSpPr>
            <a:spLocks noGrp="1"/>
          </p:cNvSpPr>
          <p:nvPr>
            <p:ph type="title"/>
          </p:nvPr>
        </p:nvSpPr>
        <p:spPr/>
        <p:txBody>
          <a:bodyPr/>
          <a:lstStyle/>
          <a:p>
            <a:r>
              <a:rPr lang="en-US" sz="3200" dirty="0">
                <a:solidFill>
                  <a:schemeClr val="bg1"/>
                </a:solidFill>
              </a:rPr>
              <a:t>Related ECLKC Resources</a:t>
            </a:r>
          </a:p>
        </p:txBody>
      </p:sp>
      <p:sp>
        <p:nvSpPr>
          <p:cNvPr id="3" name="Content Placeholder 2">
            <a:extLst>
              <a:ext uri="{FF2B5EF4-FFF2-40B4-BE49-F238E27FC236}">
                <a16:creationId xmlns:a16="http://schemas.microsoft.com/office/drawing/2014/main" id="{2813A29A-E251-42D0-BC44-AE1317ACA9EC}"/>
              </a:ext>
            </a:extLst>
          </p:cNvPr>
          <p:cNvSpPr>
            <a:spLocks noGrp="1"/>
          </p:cNvSpPr>
          <p:nvPr>
            <p:ph sz="quarter" idx="14"/>
          </p:nvPr>
        </p:nvSpPr>
        <p:spPr>
          <a:xfrm>
            <a:off x="3882541" y="1432669"/>
            <a:ext cx="4526280" cy="1078992"/>
          </a:xfrm>
        </p:spPr>
        <p:txBody>
          <a:bodyPr/>
          <a:lstStyle/>
          <a:p>
            <a:pPr lvl="0" defTabSz="914400">
              <a:spcBef>
                <a:spcPts val="0"/>
              </a:spcBef>
              <a:buClr>
                <a:srgbClr val="000000"/>
              </a:buClr>
            </a:pPr>
            <a:r>
              <a:rPr lang="en-US" sz="2400" b="1" kern="0">
                <a:solidFill>
                  <a:srgbClr val="DF5327">
                    <a:lumMod val="75000"/>
                  </a:srgbClr>
                </a:solidFill>
                <a:cs typeface="Arial"/>
                <a:sym typeface="Arial"/>
              </a:rPr>
              <a:t>About Us</a:t>
            </a:r>
          </a:p>
          <a:p>
            <a:pPr marL="407988" lvl="0" defTabSz="914400">
              <a:spcBef>
                <a:spcPts val="0"/>
              </a:spcBef>
              <a:buClr>
                <a:srgbClr val="000000"/>
              </a:buClr>
            </a:pPr>
            <a:r>
              <a:rPr lang="en-US" sz="2000" kern="0">
                <a:solidFill>
                  <a:srgbClr val="DF5327">
                    <a:lumMod val="50000"/>
                  </a:srgbClr>
                </a:solidFill>
                <a:cs typeface="Arial"/>
                <a:sym typeface="Arial"/>
                <a:hlinkClick r:id="rId4">
                  <a:extLst>
                    <a:ext uri="{A12FA001-AC4F-418D-AE19-62706E023703}">
                      <ahyp:hlinkClr xmlns:ahyp="http://schemas.microsoft.com/office/drawing/2018/hyperlinkcolor" val="tx"/>
                    </a:ext>
                  </a:extLst>
                </a:hlinkClick>
              </a:rPr>
              <a:t>https://eclkc.ohs.acf.hhs.gov/about-us/article/office-head-start-ohs</a:t>
            </a:r>
            <a:endParaRPr lang="en-US" sz="2000" kern="0" dirty="0">
              <a:solidFill>
                <a:srgbClr val="DF5327">
                  <a:lumMod val="50000"/>
                </a:srgbClr>
              </a:solidFill>
              <a:cs typeface="Arial"/>
              <a:sym typeface="Arial"/>
            </a:endParaRPr>
          </a:p>
        </p:txBody>
      </p:sp>
      <p:sp>
        <p:nvSpPr>
          <p:cNvPr id="4" name="Content Placeholder 3">
            <a:extLst>
              <a:ext uri="{FF2B5EF4-FFF2-40B4-BE49-F238E27FC236}">
                <a16:creationId xmlns:a16="http://schemas.microsoft.com/office/drawing/2014/main" id="{723A9FD0-6A0F-4017-A7E3-3299929D1783}"/>
              </a:ext>
            </a:extLst>
          </p:cNvPr>
          <p:cNvSpPr>
            <a:spLocks noGrp="1"/>
          </p:cNvSpPr>
          <p:nvPr>
            <p:ph sz="quarter" idx="15"/>
          </p:nvPr>
        </p:nvSpPr>
        <p:spPr>
          <a:xfrm>
            <a:off x="3878044" y="3424754"/>
            <a:ext cx="5074920" cy="1078992"/>
          </a:xfrm>
        </p:spPr>
        <p:txBody>
          <a:bodyPr/>
          <a:lstStyle/>
          <a:p>
            <a:pPr lvl="0" defTabSz="914400">
              <a:spcBef>
                <a:spcPts val="0"/>
              </a:spcBef>
              <a:buClr>
                <a:srgbClr val="000000"/>
              </a:buClr>
            </a:pPr>
            <a:r>
              <a:rPr lang="en-US" sz="2400" b="1" kern="0">
                <a:solidFill>
                  <a:srgbClr val="418AB3">
                    <a:lumMod val="75000"/>
                  </a:srgbClr>
                </a:solidFill>
                <a:cs typeface="Arial"/>
                <a:sym typeface="Arial"/>
              </a:rPr>
              <a:t>Head Start Programs</a:t>
            </a:r>
          </a:p>
          <a:p>
            <a:pPr marL="407988" lvl="0" defTabSz="914400">
              <a:spcBef>
                <a:spcPts val="0"/>
              </a:spcBef>
              <a:buClr>
                <a:srgbClr val="000000"/>
              </a:buClr>
            </a:pPr>
            <a:r>
              <a:rPr lang="en-US" sz="2000" kern="0">
                <a:solidFill>
                  <a:srgbClr val="418AB3">
                    <a:lumMod val="50000"/>
                  </a:srgbClr>
                </a:solidFill>
                <a:cs typeface="Arial"/>
                <a:sym typeface="Arial"/>
                <a:hlinkClick r:id="rId5">
                  <a:extLst>
                    <a:ext uri="{A12FA001-AC4F-418D-AE19-62706E023703}">
                      <ahyp:hlinkClr xmlns:ahyp="http://schemas.microsoft.com/office/drawing/2018/hyperlinkcolor" val="tx"/>
                    </a:ext>
                  </a:extLst>
                </a:hlinkClick>
              </a:rPr>
              <a:t>https://eclkc.ohs.acf.hhs.gov/programs/article/head-start-programs</a:t>
            </a:r>
            <a:endParaRPr lang="en-US" sz="2000" kern="0" dirty="0">
              <a:solidFill>
                <a:srgbClr val="418AB3">
                  <a:lumMod val="50000"/>
                </a:srgbClr>
              </a:solidFill>
              <a:cs typeface="Arial"/>
              <a:sym typeface="Arial"/>
            </a:endParaRPr>
          </a:p>
        </p:txBody>
      </p:sp>
      <p:sp>
        <p:nvSpPr>
          <p:cNvPr id="10" name="Content Placeholder 9">
            <a:extLst>
              <a:ext uri="{FF2B5EF4-FFF2-40B4-BE49-F238E27FC236}">
                <a16:creationId xmlns:a16="http://schemas.microsoft.com/office/drawing/2014/main" id="{3AB00E91-164B-4B80-838A-B6C943C9F2AC}"/>
              </a:ext>
            </a:extLst>
          </p:cNvPr>
          <p:cNvSpPr>
            <a:spLocks noGrp="1"/>
          </p:cNvSpPr>
          <p:nvPr>
            <p:ph sz="quarter" idx="16"/>
          </p:nvPr>
        </p:nvSpPr>
        <p:spPr>
          <a:xfrm>
            <a:off x="3887569" y="5417041"/>
            <a:ext cx="3886200" cy="1078992"/>
          </a:xfrm>
        </p:spPr>
        <p:txBody>
          <a:bodyPr/>
          <a:lstStyle/>
          <a:p>
            <a:pPr lvl="0" defTabSz="914400">
              <a:spcBef>
                <a:spcPts val="0"/>
              </a:spcBef>
              <a:buClr>
                <a:srgbClr val="000000"/>
              </a:buClr>
            </a:pPr>
            <a:r>
              <a:rPr lang="en-US" sz="2400" b="1" kern="0">
                <a:solidFill>
                  <a:schemeClr val="accent2">
                    <a:lumMod val="50000"/>
                  </a:schemeClr>
                </a:solidFill>
                <a:cs typeface="Arial"/>
                <a:sym typeface="Arial"/>
              </a:rPr>
              <a:t>Head Start Act</a:t>
            </a:r>
          </a:p>
          <a:p>
            <a:pPr marL="406400" lvl="0" defTabSz="914400">
              <a:spcBef>
                <a:spcPts val="0"/>
              </a:spcBef>
              <a:buClr>
                <a:srgbClr val="000000"/>
              </a:buClr>
            </a:pPr>
            <a:r>
              <a:rPr lang="en-US" sz="2000" u="sng" kern="0">
                <a:solidFill>
                  <a:schemeClr val="accent2">
                    <a:lumMod val="50000"/>
                  </a:schemeClr>
                </a:solidFill>
                <a:cs typeface="Arial"/>
                <a:sym typeface="Arial"/>
                <a:hlinkClick r:id="rId6">
                  <a:extLst>
                    <a:ext uri="{A12FA001-AC4F-418D-AE19-62706E023703}">
                      <ahyp:hlinkClr xmlns:ahyp="http://schemas.microsoft.com/office/drawing/2018/hyperlinkcolor" val="tx"/>
                    </a:ext>
                  </a:extLst>
                </a:hlinkClick>
              </a:rPr>
              <a:t>https://eclkc.ohs.acf.hhs.gov/</a:t>
            </a:r>
            <a:br>
              <a:rPr lang="en-US" sz="2000" u="sng" kern="0">
                <a:solidFill>
                  <a:schemeClr val="accent2">
                    <a:lumMod val="50000"/>
                  </a:schemeClr>
                </a:solidFill>
                <a:cs typeface="Arial"/>
                <a:sym typeface="Arial"/>
                <a:hlinkClick r:id="rId6">
                  <a:extLst>
                    <a:ext uri="{A12FA001-AC4F-418D-AE19-62706E023703}">
                      <ahyp:hlinkClr xmlns:ahyp="http://schemas.microsoft.com/office/drawing/2018/hyperlinkcolor" val="tx"/>
                    </a:ext>
                  </a:extLst>
                </a:hlinkClick>
              </a:rPr>
            </a:br>
            <a:r>
              <a:rPr lang="en-US" sz="2000" u="sng" kern="0">
                <a:solidFill>
                  <a:schemeClr val="accent2">
                    <a:lumMod val="50000"/>
                  </a:schemeClr>
                </a:solidFill>
                <a:cs typeface="Arial"/>
                <a:sym typeface="Arial"/>
                <a:hlinkClick r:id="rId6">
                  <a:extLst>
                    <a:ext uri="{A12FA001-AC4F-418D-AE19-62706E023703}">
                      <ahyp:hlinkClr xmlns:ahyp="http://schemas.microsoft.com/office/drawing/2018/hyperlinkcolor" val="tx"/>
                    </a:ext>
                  </a:extLst>
                </a:hlinkClick>
              </a:rPr>
              <a:t>policy/head-start-act</a:t>
            </a:r>
            <a:endParaRPr lang="en-US" sz="2000" kern="0" dirty="0">
              <a:solidFill>
                <a:schemeClr val="accent2">
                  <a:lumMod val="50000"/>
                </a:schemeClr>
              </a:solidFill>
              <a:cs typeface="Arial"/>
              <a:sym typeface="Arial"/>
            </a:endParaRPr>
          </a:p>
        </p:txBody>
      </p:sp>
      <p:sp>
        <p:nvSpPr>
          <p:cNvPr id="16" name="Slide Number Placeholder 15">
            <a:extLst>
              <a:ext uri="{FF2B5EF4-FFF2-40B4-BE49-F238E27FC236}">
                <a16:creationId xmlns:a16="http://schemas.microsoft.com/office/drawing/2014/main" id="{1407CCAE-BE79-4F46-9D9A-5949A3C863C5}"/>
              </a:ext>
            </a:extLst>
          </p:cNvPr>
          <p:cNvSpPr>
            <a:spLocks noGrp="1"/>
          </p:cNvSpPr>
          <p:nvPr>
            <p:ph type="sldNum" sz="quarter" idx="4"/>
          </p:nvPr>
        </p:nvSpPr>
        <p:spPr/>
        <p:txBody>
          <a:bodyPr/>
          <a:lstStyle/>
          <a:p>
            <a:fld id="{E0CD77C5-7DB1-45F6-AE6F-84521133DC90}" type="slidenum">
              <a:rPr lang="en-US" smtClean="0"/>
              <a:t>57</a:t>
            </a:fld>
            <a:endParaRPr lang="en-US" dirty="0"/>
          </a:p>
        </p:txBody>
      </p:sp>
    </p:spTree>
    <p:custDataLst>
      <p:tags r:id="rId1"/>
    </p:custDataLst>
    <p:extLst>
      <p:ext uri="{BB962C8B-B14F-4D97-AF65-F5344CB8AC3E}">
        <p14:creationId xmlns:p14="http://schemas.microsoft.com/office/powerpoint/2010/main" val="11548884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8BC47-3E7D-44C5-9819-23923B454973}"/>
              </a:ext>
            </a:extLst>
          </p:cNvPr>
          <p:cNvSpPr>
            <a:spLocks noGrp="1"/>
          </p:cNvSpPr>
          <p:nvPr>
            <p:ph type="title"/>
          </p:nvPr>
        </p:nvSpPr>
        <p:spPr/>
        <p:txBody>
          <a:bodyPr/>
          <a:lstStyle/>
          <a:p>
            <a:r>
              <a:rPr lang="en-US" dirty="0"/>
              <a:t>Contact PMFO</a:t>
            </a:r>
          </a:p>
        </p:txBody>
      </p:sp>
      <p:pic>
        <p:nvPicPr>
          <p:cNvPr id="24" name="Content Placeholder 23" descr="Head Start A to Z Logo. ">
            <a:extLst>
              <a:ext uri="{FF2B5EF4-FFF2-40B4-BE49-F238E27FC236}">
                <a16:creationId xmlns:a16="http://schemas.microsoft.com/office/drawing/2014/main" id="{802F58C7-334D-49B5-B546-8837C25D81D2}"/>
              </a:ext>
            </a:extLst>
          </p:cNvPr>
          <p:cNvPicPr>
            <a:picLocks noGrp="1" noChangeAspect="1"/>
          </p:cNvPicPr>
          <p:nvPr>
            <p:ph sz="quarter" idx="13"/>
          </p:nvPr>
        </p:nvPicPr>
        <p:blipFill>
          <a:blip r:embed="rId3" cstate="print">
            <a:extLst>
              <a:ext uri="{28A0092B-C50C-407E-A947-70E740481C1C}">
                <a14:useLocalDpi xmlns:a14="http://schemas.microsoft.com/office/drawing/2010/main"/>
              </a:ext>
            </a:extLst>
          </a:blip>
          <a:stretch>
            <a:fillRect/>
          </a:stretch>
        </p:blipFill>
        <p:spPr>
          <a:xfrm>
            <a:off x="381000" y="329517"/>
            <a:ext cx="2700338" cy="2009553"/>
          </a:xfrm>
        </p:spPr>
      </p:pic>
      <p:sp>
        <p:nvSpPr>
          <p:cNvPr id="6" name="Content Placeholder 5">
            <a:extLst>
              <a:ext uri="{FF2B5EF4-FFF2-40B4-BE49-F238E27FC236}">
                <a16:creationId xmlns:a16="http://schemas.microsoft.com/office/drawing/2014/main" id="{F3C14F04-17B6-43B5-B29A-9648B55AA8D9}"/>
              </a:ext>
            </a:extLst>
          </p:cNvPr>
          <p:cNvSpPr>
            <a:spLocks noGrp="1"/>
          </p:cNvSpPr>
          <p:nvPr>
            <p:ph sz="quarter" idx="14"/>
          </p:nvPr>
        </p:nvSpPr>
        <p:spPr>
          <a:xfrm>
            <a:off x="2743200" y="3142703"/>
            <a:ext cx="6258788" cy="512750"/>
          </a:xfrm>
        </p:spPr>
        <p:txBody>
          <a:bodyPr/>
          <a:lstStyle/>
          <a:p>
            <a:r>
              <a:rPr lang="en-US" dirty="0">
                <a:hlinkClick r:id="rId4" action="ppaction://hlinkfile" tooltip="Contact PMFO by Email">
                  <a:extLst>
                    <a:ext uri="{A12FA001-AC4F-418D-AE19-62706E023703}">
                      <ahyp:hlinkClr xmlns:ahyp="http://schemas.microsoft.com/office/drawing/2018/hyperlinkcolor" val="tx"/>
                    </a:ext>
                  </a:extLst>
                </a:hlinkClick>
              </a:rPr>
              <a:t>pmfo@ecetta.info</a:t>
            </a:r>
            <a:endParaRPr lang="en-US" dirty="0"/>
          </a:p>
        </p:txBody>
      </p:sp>
      <p:sp>
        <p:nvSpPr>
          <p:cNvPr id="17" name="Content Placeholder 16">
            <a:extLst>
              <a:ext uri="{FF2B5EF4-FFF2-40B4-BE49-F238E27FC236}">
                <a16:creationId xmlns:a16="http://schemas.microsoft.com/office/drawing/2014/main" id="{AED64926-D5F9-47A2-A81B-A6D6EC13C052}"/>
              </a:ext>
            </a:extLst>
          </p:cNvPr>
          <p:cNvSpPr>
            <a:spLocks noGrp="1"/>
          </p:cNvSpPr>
          <p:nvPr>
            <p:ph sz="quarter" idx="15"/>
          </p:nvPr>
        </p:nvSpPr>
        <p:spPr/>
        <p:txBody>
          <a:bodyPr/>
          <a:lstStyle/>
          <a:p>
            <a:r>
              <a:rPr lang="en-US" dirty="0">
                <a:hlinkClick r:id="rId5" tooltip="PMFO Home Web Page">
                  <a:extLst>
                    <a:ext uri="{A12FA001-AC4F-418D-AE19-62706E023703}">
                      <ahyp:hlinkClr xmlns:ahyp="http://schemas.microsoft.com/office/drawing/2018/hyperlinkcolor" val="tx"/>
                    </a:ext>
                  </a:extLst>
                </a:hlinkClick>
              </a:rPr>
              <a:t>https://eclkc.ohs.acf.hhs.gov/ncpmfo</a:t>
            </a:r>
            <a:r>
              <a:rPr lang="en-US" dirty="0"/>
              <a:t> </a:t>
            </a:r>
          </a:p>
        </p:txBody>
      </p:sp>
      <p:sp>
        <p:nvSpPr>
          <p:cNvPr id="19" name="Content Placeholder 18">
            <a:extLst>
              <a:ext uri="{FF2B5EF4-FFF2-40B4-BE49-F238E27FC236}">
                <a16:creationId xmlns:a16="http://schemas.microsoft.com/office/drawing/2014/main" id="{BDE5229C-A49C-4D45-8B6F-1DD69AE6301B}"/>
              </a:ext>
            </a:extLst>
          </p:cNvPr>
          <p:cNvSpPr>
            <a:spLocks noGrp="1"/>
          </p:cNvSpPr>
          <p:nvPr>
            <p:ph sz="quarter" idx="16"/>
          </p:nvPr>
        </p:nvSpPr>
        <p:spPr/>
        <p:txBody>
          <a:bodyPr/>
          <a:lstStyle/>
          <a:p>
            <a:r>
              <a:rPr lang="en-US" dirty="0"/>
              <a:t>Call us: 888-874-5469</a:t>
            </a:r>
          </a:p>
        </p:txBody>
      </p:sp>
      <p:pic>
        <p:nvPicPr>
          <p:cNvPr id="26" name="Content Placeholder 25" descr="Logo of the U.S. Department of Health &amp; Human Services. ">
            <a:extLst>
              <a:ext uri="{FF2B5EF4-FFF2-40B4-BE49-F238E27FC236}">
                <a16:creationId xmlns:a16="http://schemas.microsoft.com/office/drawing/2014/main" id="{05A4E3F9-AE03-440D-8B2F-6FDF900621CD}"/>
              </a:ext>
            </a:extLst>
          </p:cNvPr>
          <p:cNvPicPr>
            <a:picLocks noGrp="1" noChangeAspect="1"/>
          </p:cNvPicPr>
          <p:nvPr>
            <p:ph sz="quarter" idx="17"/>
          </p:nvPr>
        </p:nvPicPr>
        <p:blipFill>
          <a:blip r:embed="rId6" cstate="print">
            <a:extLst>
              <a:ext uri="{28A0092B-C50C-407E-A947-70E740481C1C}">
                <a14:useLocalDpi xmlns:a14="http://schemas.microsoft.com/office/drawing/2010/main"/>
              </a:ext>
            </a:extLst>
          </a:blip>
          <a:stretch>
            <a:fillRect/>
          </a:stretch>
        </p:blipFill>
        <p:spPr>
          <a:xfrm>
            <a:off x="533400" y="5791200"/>
            <a:ext cx="1023937" cy="954043"/>
          </a:xfrm>
        </p:spPr>
      </p:pic>
      <p:pic>
        <p:nvPicPr>
          <p:cNvPr id="32" name="Content Placeholder 31" descr="Logo of the Administration for Children &amp; Families. ">
            <a:extLst>
              <a:ext uri="{FF2B5EF4-FFF2-40B4-BE49-F238E27FC236}">
                <a16:creationId xmlns:a16="http://schemas.microsoft.com/office/drawing/2014/main" id="{48AC2D24-5AC8-4D65-8B57-27E39D8934B7}"/>
              </a:ext>
            </a:extLst>
          </p:cNvPr>
          <p:cNvPicPr>
            <a:picLocks noGrp="1" noChangeAspect="1"/>
          </p:cNvPicPr>
          <p:nvPr>
            <p:ph sz="quarter" idx="18"/>
          </p:nvPr>
        </p:nvPicPr>
        <p:blipFill>
          <a:blip r:embed="rId7">
            <a:extLst>
              <a:ext uri="{28A0092B-C50C-407E-A947-70E740481C1C}">
                <a14:useLocalDpi xmlns:a14="http://schemas.microsoft.com/office/drawing/2010/main"/>
              </a:ext>
            </a:extLst>
          </a:blip>
          <a:stretch>
            <a:fillRect/>
          </a:stretch>
        </p:blipFill>
        <p:spPr>
          <a:xfrm>
            <a:off x="1905000" y="6116907"/>
            <a:ext cx="3154363" cy="489998"/>
          </a:xfrm>
        </p:spPr>
      </p:pic>
      <p:pic>
        <p:nvPicPr>
          <p:cNvPr id="28" name="Content Placeholder 27" descr="Logo of the Early Childhood National Centers. &#10;National Center on Program Management and Fiscal Operations. ">
            <a:extLst>
              <a:ext uri="{FF2B5EF4-FFF2-40B4-BE49-F238E27FC236}">
                <a16:creationId xmlns:a16="http://schemas.microsoft.com/office/drawing/2014/main" id="{4DF15A04-9E60-4861-A9D4-6A455CB3A6FC}"/>
              </a:ext>
            </a:extLst>
          </p:cNvPr>
          <p:cNvPicPr>
            <a:picLocks noGrp="1" noChangeAspect="1"/>
          </p:cNvPicPr>
          <p:nvPr>
            <p:ph sz="quarter" idx="19"/>
          </p:nvPr>
        </p:nvPicPr>
        <p:blipFill>
          <a:blip r:embed="rId8" cstate="print">
            <a:extLst>
              <a:ext uri="{28A0092B-C50C-407E-A947-70E740481C1C}">
                <a14:useLocalDpi xmlns:a14="http://schemas.microsoft.com/office/drawing/2010/main"/>
              </a:ext>
            </a:extLst>
          </a:blip>
          <a:stretch>
            <a:fillRect/>
          </a:stretch>
        </p:blipFill>
        <p:spPr>
          <a:xfrm>
            <a:off x="5486400" y="6088063"/>
            <a:ext cx="3039965" cy="630237"/>
          </a:xfrm>
        </p:spPr>
      </p:pic>
    </p:spTree>
    <p:extLst>
      <p:ext uri="{BB962C8B-B14F-4D97-AF65-F5344CB8AC3E}">
        <p14:creationId xmlns:p14="http://schemas.microsoft.com/office/powerpoint/2010/main" val="116036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1">
            <a:extLst>
              <a:ext uri="{FF2B5EF4-FFF2-40B4-BE49-F238E27FC236}">
                <a16:creationId xmlns:a16="http://schemas.microsoft.com/office/drawing/2014/main" id="{890B3AC5-CF4E-3B4A-BB16-7FE9F2707D9A}"/>
              </a:ext>
            </a:extLst>
          </p:cNvPr>
          <p:cNvSpPr>
            <a:spLocks noGrp="1"/>
          </p:cNvSpPr>
          <p:nvPr>
            <p:ph type="title"/>
          </p:nvPr>
        </p:nvSpPr>
        <p:spPr>
          <a:xfrm>
            <a:off x="651910" y="346770"/>
            <a:ext cx="6689312" cy="615255"/>
          </a:xfrm>
        </p:spPr>
        <p:txBody>
          <a:bodyPr/>
          <a:lstStyle/>
          <a:p>
            <a:r>
              <a:rPr lang="en-US" dirty="0">
                <a:solidFill>
                  <a:schemeClr val="bg1"/>
                </a:solidFill>
              </a:rPr>
              <a:t>Community &amp; Self-Assessment</a:t>
            </a:r>
          </a:p>
        </p:txBody>
      </p:sp>
      <p:sp>
        <p:nvSpPr>
          <p:cNvPr id="8" name="Text Placeholder 7">
            <a:extLst>
              <a:ext uri="{FF2B5EF4-FFF2-40B4-BE49-F238E27FC236}">
                <a16:creationId xmlns:a16="http://schemas.microsoft.com/office/drawing/2014/main" id="{218B7CE2-7477-4346-A89D-DD53869985D1}"/>
              </a:ext>
            </a:extLst>
          </p:cNvPr>
          <p:cNvSpPr>
            <a:spLocks noGrp="1"/>
          </p:cNvSpPr>
          <p:nvPr>
            <p:ph type="body" sz="quarter" idx="17"/>
          </p:nvPr>
        </p:nvSpPr>
        <p:spPr>
          <a:xfrm>
            <a:off x="1801537" y="1898650"/>
            <a:ext cx="2088027" cy="752083"/>
          </a:xfrm>
        </p:spPr>
        <p:txBody>
          <a:bodyPr/>
          <a:lstStyle/>
          <a:p>
            <a:r>
              <a:rPr lang="en-US" sz="1800" dirty="0"/>
              <a:t>Community &amp; Self-Assessment</a:t>
            </a:r>
          </a:p>
        </p:txBody>
      </p:sp>
      <p:sp>
        <p:nvSpPr>
          <p:cNvPr id="7" name="Content Placeholder 6">
            <a:extLst>
              <a:ext uri="{FF2B5EF4-FFF2-40B4-BE49-F238E27FC236}">
                <a16:creationId xmlns:a16="http://schemas.microsoft.com/office/drawing/2014/main" id="{639B7313-D75E-4922-B685-636255E01EB1}"/>
              </a:ext>
            </a:extLst>
          </p:cNvPr>
          <p:cNvSpPr>
            <a:spLocks noGrp="1"/>
          </p:cNvSpPr>
          <p:nvPr>
            <p:ph sz="quarter" idx="16"/>
          </p:nvPr>
        </p:nvSpPr>
        <p:spPr>
          <a:xfrm>
            <a:off x="1172195" y="3602273"/>
            <a:ext cx="6670854" cy="2119264"/>
          </a:xfrm>
        </p:spPr>
        <p:txBody>
          <a:bodyPr/>
          <a:lstStyle/>
          <a:p>
            <a:pPr lvl="0">
              <a:spcBef>
                <a:spcPts val="0"/>
              </a:spcBef>
              <a:buClr>
                <a:srgbClr val="C29400"/>
              </a:buClr>
              <a:buSzPts val="2520"/>
            </a:pPr>
            <a:r>
              <a:rPr lang="en-CA" sz="2400" dirty="0">
                <a:solidFill>
                  <a:schemeClr val="accent1">
                    <a:lumMod val="50000"/>
                  </a:schemeClr>
                </a:solidFill>
                <a:sym typeface="Arial"/>
              </a:rPr>
              <a:t>Initiates the program planning process</a:t>
            </a:r>
            <a:endParaRPr lang="en-CA" sz="2400" dirty="0">
              <a:solidFill>
                <a:schemeClr val="accent1">
                  <a:lumMod val="50000"/>
                </a:schemeClr>
              </a:solidFill>
            </a:endParaRPr>
          </a:p>
          <a:p>
            <a:pPr lvl="0">
              <a:spcBef>
                <a:spcPts val="1300"/>
              </a:spcBef>
              <a:buClr>
                <a:srgbClr val="C29400"/>
              </a:buClr>
              <a:buSzPts val="2520"/>
            </a:pPr>
            <a:r>
              <a:rPr lang="en-CA" sz="2400" dirty="0">
                <a:solidFill>
                  <a:schemeClr val="accent1">
                    <a:lumMod val="50000"/>
                  </a:schemeClr>
                </a:solidFill>
                <a:sym typeface="Arial"/>
              </a:rPr>
              <a:t>Provides the right services to the right population </a:t>
            </a:r>
            <a:endParaRPr lang="en-CA" sz="2400" dirty="0">
              <a:solidFill>
                <a:schemeClr val="accent1">
                  <a:lumMod val="50000"/>
                </a:schemeClr>
              </a:solidFill>
            </a:endParaRPr>
          </a:p>
          <a:p>
            <a:pPr lvl="0">
              <a:spcBef>
                <a:spcPts val="1300"/>
              </a:spcBef>
              <a:buClr>
                <a:srgbClr val="C29400"/>
              </a:buClr>
              <a:buSzPts val="2520"/>
            </a:pPr>
            <a:r>
              <a:rPr lang="en-CA" sz="2400" dirty="0">
                <a:solidFill>
                  <a:schemeClr val="accent1">
                    <a:lumMod val="50000"/>
                  </a:schemeClr>
                </a:solidFill>
                <a:sym typeface="Arial"/>
              </a:rPr>
              <a:t>Supports continuous quality improvement</a:t>
            </a:r>
            <a:endParaRPr lang="en-US" sz="2400" dirty="0"/>
          </a:p>
        </p:txBody>
      </p:sp>
      <p:sp>
        <p:nvSpPr>
          <p:cNvPr id="5" name="Content Placeholder 4">
            <a:extLst>
              <a:ext uri="{FF2B5EF4-FFF2-40B4-BE49-F238E27FC236}">
                <a16:creationId xmlns:a16="http://schemas.microsoft.com/office/drawing/2014/main" id="{E11F1F9D-0EB2-4B65-BCCD-284E17A66139}"/>
              </a:ext>
            </a:extLst>
          </p:cNvPr>
          <p:cNvSpPr>
            <a:spLocks noGrp="1"/>
          </p:cNvSpPr>
          <p:nvPr>
            <p:ph sz="quarter" idx="15"/>
          </p:nvPr>
        </p:nvSpPr>
        <p:spPr>
          <a:xfrm>
            <a:off x="2622930" y="5909152"/>
            <a:ext cx="3315533" cy="602078"/>
          </a:xfrm>
        </p:spPr>
        <p:txBody>
          <a:bodyPr/>
          <a:lstStyle/>
          <a:p>
            <a:pPr lvl="0">
              <a:spcBef>
                <a:spcPts val="0"/>
              </a:spcBef>
            </a:pPr>
            <a:r>
              <a:rPr lang="en-US">
                <a:solidFill>
                  <a:srgbClr val="AB3C19"/>
                </a:solidFill>
                <a:latin typeface="Calibri"/>
                <a:ea typeface="Calibri"/>
                <a:cs typeface="Calibri"/>
                <a:sym typeface="Calibri"/>
              </a:rPr>
              <a:t>45 CFR §1302.11(b)</a:t>
            </a:r>
            <a:endParaRPr lang="en-US"/>
          </a:p>
          <a:p>
            <a:pPr lvl="0">
              <a:spcBef>
                <a:spcPts val="0"/>
              </a:spcBef>
            </a:pPr>
            <a:r>
              <a:rPr lang="en-US">
                <a:solidFill>
                  <a:srgbClr val="AB3C19"/>
                </a:solidFill>
                <a:latin typeface="Calibri"/>
                <a:ea typeface="Calibri"/>
                <a:cs typeface="Calibri"/>
                <a:sym typeface="Calibri"/>
              </a:rPr>
              <a:t>45 CFR §1302.102(b)(2)(i-iii)</a:t>
            </a:r>
            <a:endParaRPr lang="en-US" dirty="0">
              <a:solidFill>
                <a:srgbClr val="AB3C19"/>
              </a:solidFill>
              <a:latin typeface="Arial"/>
              <a:ea typeface="Arial"/>
              <a:cs typeface="Arial"/>
              <a:sym typeface="Arial"/>
            </a:endParaRPr>
          </a:p>
        </p:txBody>
      </p:sp>
      <p:sp>
        <p:nvSpPr>
          <p:cNvPr id="6" name="Google Shape;166;p30">
            <a:extLst>
              <a:ext uri="{FF2B5EF4-FFF2-40B4-BE49-F238E27FC236}">
                <a16:creationId xmlns:a16="http://schemas.microsoft.com/office/drawing/2014/main" id="{BD6E058C-1CF3-6D4C-8B12-4855ACDD050D}"/>
              </a:ext>
            </a:extLst>
          </p:cNvPr>
          <p:cNvSpPr txBox="1">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a:t>
            </a:fld>
            <a:endParaRPr dirty="0"/>
          </a:p>
        </p:txBody>
      </p:sp>
    </p:spTree>
    <p:custDataLst>
      <p:tags r:id="rId1"/>
    </p:custDataLst>
    <p:extLst>
      <p:ext uri="{BB962C8B-B14F-4D97-AF65-F5344CB8AC3E}">
        <p14:creationId xmlns:p14="http://schemas.microsoft.com/office/powerpoint/2010/main" val="4074418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flowchart for Program Planning Cycle.&#10;Step 1: Conduct or update community assessment. Points to Step 2. &#10;Step 2: Every Five years: Decide on strategic long-term goals and measurable objectives. Annually: Review goals and objectives. Points to Step 3. &#10;Step 3: Develop an action plan and budget that reflect goals. Points to Step 4.&#10;Step 4: Implement an action plan. Points to Step 5.&#10;Step 5: Evaluate compliance and progress of program goals through ongoing monitoring. Points to Step 6 and Step 7.&#10;Step 6: Continually respond with course corrections. Points to Step 3.&#10;Step 7: Evaluate progress through self-assessment. Points to Step 2, and is further described as:&#10;* Assess progress towards goals&#10;* Evaluate compliance and efficiency of services&#10;* Identify strengths and areas for improvement&#10;* Share recommendations with all stakeholders ">
            <a:extLst>
              <a:ext uri="{FF2B5EF4-FFF2-40B4-BE49-F238E27FC236}">
                <a16:creationId xmlns:a16="http://schemas.microsoft.com/office/drawing/2014/main" id="{39A582D6-8B8B-42C0-AA9A-26B2034E3BD0}"/>
              </a:ext>
            </a:extLst>
          </p:cNvPr>
          <p:cNvPicPr>
            <a:picLocks noGrp="1" noChangeAspect="1"/>
          </p:cNvPicPr>
          <p:nvPr>
            <p:ph sz="quarter" idx="14"/>
          </p:nvPr>
        </p:nvPicPr>
        <p:blipFill>
          <a:blip r:embed="rId4"/>
          <a:stretch>
            <a:fillRect/>
          </a:stretch>
        </p:blipFill>
        <p:spPr>
          <a:xfrm>
            <a:off x="0" y="972734"/>
            <a:ext cx="9148082" cy="5885266"/>
          </a:xfrm>
        </p:spPr>
      </p:pic>
      <p:sp>
        <p:nvSpPr>
          <p:cNvPr id="49" name="Slide Number Placeholder 2">
            <a:extLst>
              <a:ext uri="{FF2B5EF4-FFF2-40B4-BE49-F238E27FC236}">
                <a16:creationId xmlns:a16="http://schemas.microsoft.com/office/drawing/2014/main" id="{9C6F6A41-060D-4183-AD29-4EEE77B30BA4}"/>
              </a:ext>
            </a:extLst>
          </p:cNvPr>
          <p:cNvSpPr>
            <a:spLocks noGrp="1"/>
          </p:cNvSpPr>
          <p:nvPr>
            <p:ph type="sldNum" sz="quarter" idx="4"/>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D77C5-7DB1-45F6-AE6F-84521133DC90}" type="slidenum">
              <a:rPr kumimoji="0" lang="en-US" sz="1200" b="0" i="0" u="none" strike="noStrike" kern="1200" cap="none" spc="0" normalizeH="0" baseline="0" noProof="0" smtClean="0">
                <a:ln>
                  <a:noFill/>
                </a:ln>
                <a:solidFill>
                  <a:srgbClr val="376092"/>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376092"/>
              </a:solidFill>
              <a:effectLst/>
              <a:uLnTx/>
              <a:uFillTx/>
              <a:latin typeface="Arial"/>
              <a:ea typeface="+mn-ea"/>
              <a:cs typeface="+mn-cs"/>
            </a:endParaRPr>
          </a:p>
        </p:txBody>
      </p:sp>
      <p:sp>
        <p:nvSpPr>
          <p:cNvPr id="2" name="Title 1">
            <a:extLst>
              <a:ext uri="{FF2B5EF4-FFF2-40B4-BE49-F238E27FC236}">
                <a16:creationId xmlns:a16="http://schemas.microsoft.com/office/drawing/2014/main" id="{DB31DB3F-EB3B-0E48-AB31-8CAAEF7D055B}"/>
              </a:ext>
            </a:extLst>
          </p:cNvPr>
          <p:cNvSpPr>
            <a:spLocks noGrp="1"/>
          </p:cNvSpPr>
          <p:nvPr>
            <p:ph type="title"/>
          </p:nvPr>
        </p:nvSpPr>
        <p:spPr/>
        <p:txBody>
          <a:bodyPr/>
          <a:lstStyle/>
          <a:p>
            <a:pPr marL="461963" indent="0"/>
            <a:r>
              <a:rPr lang="en-US" dirty="0"/>
              <a:t>Program Planning Cycle</a:t>
            </a:r>
          </a:p>
        </p:txBody>
      </p:sp>
    </p:spTree>
    <p:custDataLst>
      <p:tags r:id="rId1"/>
    </p:custDataLst>
    <p:extLst>
      <p:ext uri="{BB962C8B-B14F-4D97-AF65-F5344CB8AC3E}">
        <p14:creationId xmlns:p14="http://schemas.microsoft.com/office/powerpoint/2010/main" val="1773803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7" name="Google Shape;537;p61"/>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noAutofit/>
          </a:bodyPr>
          <a:lstStyle/>
          <a:p>
            <a:pPr marL="458788" lvl="0" indent="-4762"/>
            <a:r>
              <a:rPr lang="en-US" sz="2800" dirty="0"/>
              <a:t>45 CFR §1302 Subpart J—Program Management and Quality Improvement</a:t>
            </a:r>
            <a:endParaRPr sz="2800" dirty="0"/>
          </a:p>
        </p:txBody>
      </p:sp>
      <p:pic>
        <p:nvPicPr>
          <p:cNvPr id="4" name="Content Placeholder 3" descr="Cover page of the Head Start Program Performance Standards publication">
            <a:extLst>
              <a:ext uri="{FF2B5EF4-FFF2-40B4-BE49-F238E27FC236}">
                <a16:creationId xmlns:a16="http://schemas.microsoft.com/office/drawing/2014/main" id="{1815D1C5-5BE9-4211-9FBD-F9A0CE300899}"/>
              </a:ext>
            </a:extLst>
          </p:cNvPr>
          <p:cNvPicPr>
            <a:picLocks noGrp="1" noChangeAspect="1"/>
          </p:cNvPicPr>
          <p:nvPr>
            <p:ph sz="quarter" idx="13"/>
          </p:nvPr>
        </p:nvPicPr>
        <p:blipFill>
          <a:blip r:embed="rId4"/>
          <a:stretch>
            <a:fillRect/>
          </a:stretch>
        </p:blipFill>
        <p:spPr>
          <a:xfrm rot="21387958">
            <a:off x="518309" y="1439809"/>
            <a:ext cx="3615839" cy="4591359"/>
          </a:xfrm>
          <a:effectLst>
            <a:outerShdw blurRad="292100" dist="139700" dir="2700000" algn="tl" rotWithShape="0">
              <a:prstClr val="black">
                <a:alpha val="65000"/>
              </a:prstClr>
            </a:outerShdw>
          </a:effectLst>
        </p:spPr>
      </p:pic>
      <p:sp>
        <p:nvSpPr>
          <p:cNvPr id="535" name="Google Shape;535;p61"/>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2800"/>
              <a:buNone/>
            </a:pPr>
            <a:r>
              <a:rPr lang="en-US" dirty="0">
                <a:solidFill>
                  <a:schemeClr val="accent1">
                    <a:lumMod val="50000"/>
                  </a:schemeClr>
                </a:solidFill>
              </a:rPr>
              <a:t>A program must provide management and a process of ongoing monitoring and continuous improvement for achieving program goals that ensures child safety and the delivery of effective, high-quality program services.</a:t>
            </a:r>
            <a:endParaRPr dirty="0">
              <a:solidFill>
                <a:schemeClr val="accent1">
                  <a:lumMod val="50000"/>
                </a:schemeClr>
              </a:solidFill>
            </a:endParaRPr>
          </a:p>
        </p:txBody>
      </p:sp>
      <p:sp>
        <p:nvSpPr>
          <p:cNvPr id="5" name="Slide Number Placeholder 4">
            <a:extLst>
              <a:ext uri="{FF2B5EF4-FFF2-40B4-BE49-F238E27FC236}">
                <a16:creationId xmlns:a16="http://schemas.microsoft.com/office/drawing/2014/main" id="{16F2483A-E54F-4DA5-8AAD-DD7568DE2955}"/>
              </a:ext>
            </a:extLst>
          </p:cNvPr>
          <p:cNvSpPr>
            <a:spLocks noGrp="1"/>
          </p:cNvSpPr>
          <p:nvPr>
            <p:ph type="sldNum" idx="12"/>
          </p:nvPr>
        </p:nvSpPr>
        <p:spPr>
          <a:xfrm>
            <a:off x="8393288" y="6425730"/>
            <a:ext cx="728133" cy="365125"/>
          </a:xfrm>
        </p:spPr>
        <p:txBody>
          <a:bodyPr/>
          <a:lstStyle/>
          <a:p>
            <a:pPr marL="0" lvl="0" indent="0" algn="r" rtl="0">
              <a:spcBef>
                <a:spcPts val="0"/>
              </a:spcBef>
              <a:spcAft>
                <a:spcPts val="0"/>
              </a:spcAft>
              <a:buNone/>
            </a:pPr>
            <a:fld id="{00000000-1234-1234-1234-123412341234}" type="slidenum">
              <a:rPr lang="en-US" smtClean="0"/>
              <a:t>8</a:t>
            </a:fld>
            <a:endParaRPr lang="en-US" dirty="0"/>
          </a:p>
        </p:txBody>
      </p:sp>
    </p:spTree>
    <p:custDataLst>
      <p:tags r:id="rId1"/>
    </p:custDataLst>
    <p:extLst>
      <p:ext uri="{BB962C8B-B14F-4D97-AF65-F5344CB8AC3E}">
        <p14:creationId xmlns:p14="http://schemas.microsoft.com/office/powerpoint/2010/main" val="1135378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10" name="Title 9">
            <a:extLst>
              <a:ext uri="{FF2B5EF4-FFF2-40B4-BE49-F238E27FC236}">
                <a16:creationId xmlns:a16="http://schemas.microsoft.com/office/drawing/2014/main" id="{231C4219-83CD-43CC-8FA2-B4D833E4124C}"/>
              </a:ext>
            </a:extLst>
          </p:cNvPr>
          <p:cNvSpPr>
            <a:spLocks noGrp="1"/>
          </p:cNvSpPr>
          <p:nvPr>
            <p:ph type="title"/>
          </p:nvPr>
        </p:nvSpPr>
        <p:spPr>
          <a:solidFill>
            <a:srgbClr val="1C3141"/>
          </a:solidFill>
        </p:spPr>
        <p:txBody>
          <a:bodyPr/>
          <a:lstStyle/>
          <a:p>
            <a:pPr marL="115888" indent="0"/>
            <a:r>
              <a:rPr lang="en-US" sz="3400" dirty="0"/>
              <a:t>Achieving program goals, 45 CFR §1302.102</a:t>
            </a:r>
          </a:p>
        </p:txBody>
      </p:sp>
      <p:sp>
        <p:nvSpPr>
          <p:cNvPr id="4" name="Content Placeholder 3">
            <a:extLst>
              <a:ext uri="{FF2B5EF4-FFF2-40B4-BE49-F238E27FC236}">
                <a16:creationId xmlns:a16="http://schemas.microsoft.com/office/drawing/2014/main" id="{48975C1F-3B1C-472C-88FA-528F4C5E8D04}"/>
              </a:ext>
            </a:extLst>
          </p:cNvPr>
          <p:cNvSpPr>
            <a:spLocks noGrp="1"/>
          </p:cNvSpPr>
          <p:nvPr>
            <p:ph sz="quarter" idx="10"/>
          </p:nvPr>
        </p:nvSpPr>
        <p:spPr>
          <a:xfrm>
            <a:off x="806772" y="1414951"/>
            <a:ext cx="6281928" cy="1088136"/>
          </a:xfrm>
        </p:spPr>
        <p:txBody>
          <a:bodyPr anchor="ctr"/>
          <a:lstStyle/>
          <a:p>
            <a:pPr marL="55563" lvl="0" indent="0">
              <a:buClr>
                <a:srgbClr val="306786"/>
              </a:buClr>
              <a:buSzPts val="3200"/>
              <a:buNone/>
            </a:pPr>
            <a:r>
              <a:rPr lang="en-US" sz="3000" dirty="0"/>
              <a:t>Establishing program goals </a:t>
            </a:r>
          </a:p>
        </p:txBody>
      </p:sp>
      <p:sp>
        <p:nvSpPr>
          <p:cNvPr id="6" name="Content Placeholder 5">
            <a:extLst>
              <a:ext uri="{FF2B5EF4-FFF2-40B4-BE49-F238E27FC236}">
                <a16:creationId xmlns:a16="http://schemas.microsoft.com/office/drawing/2014/main" id="{1466AC1E-AB28-4D9A-B7EA-D85DA5491BC0}"/>
              </a:ext>
            </a:extLst>
          </p:cNvPr>
          <p:cNvSpPr>
            <a:spLocks noGrp="1"/>
          </p:cNvSpPr>
          <p:nvPr>
            <p:ph sz="quarter" idx="11"/>
          </p:nvPr>
        </p:nvSpPr>
        <p:spPr/>
        <p:txBody>
          <a:bodyPr anchor="ctr"/>
          <a:lstStyle/>
          <a:p>
            <a:pPr marL="115888" lvl="0" indent="0">
              <a:buClr>
                <a:srgbClr val="306786"/>
              </a:buClr>
              <a:buSzPts val="3200"/>
              <a:buNone/>
            </a:pPr>
            <a:r>
              <a:rPr lang="en-US" sz="3000" dirty="0"/>
              <a:t>Monitoring program </a:t>
            </a:r>
            <a:br>
              <a:rPr lang="en-US" sz="3000" dirty="0"/>
            </a:br>
            <a:r>
              <a:rPr lang="en-US" sz="3000" dirty="0"/>
              <a:t>performance</a:t>
            </a:r>
          </a:p>
        </p:txBody>
      </p:sp>
      <p:sp>
        <p:nvSpPr>
          <p:cNvPr id="7" name="Content Placeholder 6">
            <a:extLst>
              <a:ext uri="{FF2B5EF4-FFF2-40B4-BE49-F238E27FC236}">
                <a16:creationId xmlns:a16="http://schemas.microsoft.com/office/drawing/2014/main" id="{34C06A3F-4843-4C66-979E-2CC9F9F81958}"/>
              </a:ext>
            </a:extLst>
          </p:cNvPr>
          <p:cNvSpPr>
            <a:spLocks noGrp="1"/>
          </p:cNvSpPr>
          <p:nvPr>
            <p:ph sz="quarter" idx="12"/>
          </p:nvPr>
        </p:nvSpPr>
        <p:spPr>
          <a:xfrm>
            <a:off x="2031144" y="4062290"/>
            <a:ext cx="5950733" cy="1088136"/>
          </a:xfrm>
        </p:spPr>
        <p:txBody>
          <a:bodyPr anchor="ctr"/>
          <a:lstStyle/>
          <a:p>
            <a:pPr marL="115888" lvl="0" indent="0">
              <a:buClr>
                <a:srgbClr val="306786"/>
              </a:buClr>
              <a:buSzPts val="3200"/>
              <a:buNone/>
            </a:pPr>
            <a:r>
              <a:rPr lang="en-US" sz="3000" dirty="0"/>
              <a:t>Using data for continuous </a:t>
            </a:r>
            <a:br>
              <a:rPr lang="en-US" sz="3000" dirty="0"/>
            </a:br>
            <a:r>
              <a:rPr lang="en-US" sz="3000" dirty="0"/>
              <a:t>quality improvement </a:t>
            </a:r>
          </a:p>
        </p:txBody>
      </p:sp>
      <p:sp>
        <p:nvSpPr>
          <p:cNvPr id="8" name="Content Placeholder 7">
            <a:extLst>
              <a:ext uri="{FF2B5EF4-FFF2-40B4-BE49-F238E27FC236}">
                <a16:creationId xmlns:a16="http://schemas.microsoft.com/office/drawing/2014/main" id="{145C834D-E7B7-4523-9139-8FF140DDE527}"/>
              </a:ext>
            </a:extLst>
          </p:cNvPr>
          <p:cNvSpPr>
            <a:spLocks noGrp="1"/>
          </p:cNvSpPr>
          <p:nvPr>
            <p:ph sz="quarter" idx="13"/>
          </p:nvPr>
        </p:nvSpPr>
        <p:spPr>
          <a:xfrm>
            <a:off x="2498005" y="5307682"/>
            <a:ext cx="5917862" cy="1088136"/>
          </a:xfrm>
        </p:spPr>
        <p:txBody>
          <a:bodyPr anchor="ctr"/>
          <a:lstStyle/>
          <a:p>
            <a:pPr marL="115888" lvl="0" indent="0">
              <a:buClr>
                <a:srgbClr val="306786"/>
              </a:buClr>
              <a:buSzPts val="3200"/>
              <a:buNone/>
            </a:pPr>
            <a:r>
              <a:rPr lang="en-US" sz="3000" dirty="0"/>
              <a:t>Reporting</a:t>
            </a:r>
          </a:p>
        </p:txBody>
      </p:sp>
      <p:sp>
        <p:nvSpPr>
          <p:cNvPr id="11" name="Slide Number Placeholder 10">
            <a:extLst>
              <a:ext uri="{FF2B5EF4-FFF2-40B4-BE49-F238E27FC236}">
                <a16:creationId xmlns:a16="http://schemas.microsoft.com/office/drawing/2014/main" id="{34753641-1A2B-47C1-B36A-C3949F4637D8}"/>
              </a:ext>
            </a:extLst>
          </p:cNvPr>
          <p:cNvSpPr>
            <a:spLocks noGrp="1"/>
          </p:cNvSpPr>
          <p:nvPr>
            <p:ph type="sldNum" sz="quarter" idx="4"/>
          </p:nvPr>
        </p:nvSpPr>
        <p:spPr/>
        <p:txBody>
          <a:bodyPr/>
          <a:lstStyle/>
          <a:p>
            <a:fld id="{E0CD77C5-7DB1-45F6-AE6F-84521133DC90}" type="slidenum">
              <a:rPr lang="en-US" smtClean="0"/>
              <a:t>9</a:t>
            </a:fld>
            <a:endParaRPr lang="en-US" dirty="0"/>
          </a:p>
        </p:txBody>
      </p:sp>
    </p:spTree>
    <p:custDataLst>
      <p:tags r:id="rId1"/>
    </p:custDataLst>
    <p:extLst>
      <p:ext uri="{BB962C8B-B14F-4D97-AF65-F5344CB8AC3E}">
        <p14:creationId xmlns:p14="http://schemas.microsoft.com/office/powerpoint/2010/main" val="38299254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8"/>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PMFO_Rev PPT Templat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_HS A to Z 2.0 PPT Template" id="{044CE2D8-4D05-3B40-8D44-D9762FB7D8D8}" vid="{C46CCC4D-4322-F04D-BA8B-B730E2E70744}"/>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14073</TotalTime>
  <Words>13857</Words>
  <Application>Microsoft Office PowerPoint</Application>
  <PresentationFormat>On-screen Show (4:3)</PresentationFormat>
  <Paragraphs>1079</Paragraphs>
  <Slides>58</Slides>
  <Notes>58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 Black</vt:lpstr>
      <vt:lpstr>Courier New</vt:lpstr>
      <vt:lpstr>Arial</vt:lpstr>
      <vt:lpstr>Arial Rounded MT Bold</vt:lpstr>
      <vt:lpstr>Calibri</vt:lpstr>
      <vt:lpstr>1_PMFO_Rev PPT Template</vt:lpstr>
      <vt:lpstr>Head Start A to Z, 2.0 Community and Self-Assessment</vt:lpstr>
      <vt:lpstr>Learning Objectives</vt:lpstr>
      <vt:lpstr>Six Guiding Principles for A to Z Trainings</vt:lpstr>
      <vt:lpstr>Overview</vt:lpstr>
      <vt:lpstr>Head Start Management Systems Wheel</vt:lpstr>
      <vt:lpstr>Community &amp; Self-Assessment</vt:lpstr>
      <vt:lpstr>Program Planning Cycle</vt:lpstr>
      <vt:lpstr>45 CFR §1302 Subpart J—Program Management and Quality Improvement</vt:lpstr>
      <vt:lpstr>Achieving program goals, 45 CFR §1302.102</vt:lpstr>
      <vt:lpstr>Self-Assessment</vt:lpstr>
      <vt:lpstr>The Role of Data</vt:lpstr>
      <vt:lpstr>What Makes the Ongoing Monitoring System Work?</vt:lpstr>
      <vt:lpstr>Linking Planning, Ongoing Monitoring, Self-Assessment, and Data within the Five-Year Grant Period</vt:lpstr>
      <vt:lpstr>Truth or Myth? </vt:lpstr>
      <vt:lpstr>Self-Assessment </vt:lpstr>
      <vt:lpstr>Key Elements of a Self-Assessment</vt:lpstr>
      <vt:lpstr>Benefits of Self-Assessment</vt:lpstr>
      <vt:lpstr>Knowledge Check #1</vt:lpstr>
      <vt:lpstr>Knowledge Check #2</vt:lpstr>
      <vt:lpstr>Knowledge Check #3</vt:lpstr>
      <vt:lpstr>Knowledge Check #4</vt:lpstr>
      <vt:lpstr>Knowledge Check #5</vt:lpstr>
      <vt:lpstr>Phases of Self-Assessment</vt:lpstr>
      <vt:lpstr>Phases of Self-Assessment </vt:lpstr>
      <vt:lpstr>Pre Self-Assessment</vt:lpstr>
      <vt:lpstr>Deeper Analysis and Reflection</vt:lpstr>
      <vt:lpstr>What Should Be Evaluated?</vt:lpstr>
      <vt:lpstr>Prioritizing the Topics</vt:lpstr>
      <vt:lpstr>Determining Topics</vt:lpstr>
      <vt:lpstr>Summary of Ongoing Monitoring Results</vt:lpstr>
      <vt:lpstr>Recording Progress on Goals and Objectives</vt:lpstr>
      <vt:lpstr>Phase 1: Design</vt:lpstr>
      <vt:lpstr>Develop a Plan </vt:lpstr>
      <vt:lpstr>Decide on a Process</vt:lpstr>
      <vt:lpstr>Recruit Your Team</vt:lpstr>
      <vt:lpstr>Create an Elevator Speech</vt:lpstr>
      <vt:lpstr>Phase 2: Engage the Team</vt:lpstr>
      <vt:lpstr>Being a Good Team Member</vt:lpstr>
      <vt:lpstr>Orient the Team</vt:lpstr>
      <vt:lpstr>Phase 3: Analyze and Dialogue</vt:lpstr>
      <vt:lpstr>Types of Head Start Data</vt:lpstr>
      <vt:lpstr>Analyze the Data</vt:lpstr>
      <vt:lpstr>Dialogue with the Team</vt:lpstr>
      <vt:lpstr>Asking the Right Questions</vt:lpstr>
      <vt:lpstr>Phase 4: Recommend</vt:lpstr>
      <vt:lpstr>Reminders for Formulating Recommendations</vt:lpstr>
      <vt:lpstr>Putting It All Together: A Case Study</vt:lpstr>
      <vt:lpstr>Phase 5: Prepare Report</vt:lpstr>
      <vt:lpstr>Elements of a Self-Assessment Report</vt:lpstr>
      <vt:lpstr>How Is the Self-Assessment Report Used?</vt:lpstr>
      <vt:lpstr>Post Self-Assessment</vt:lpstr>
      <vt:lpstr>Keep Self-Assessment in Mind</vt:lpstr>
      <vt:lpstr>Truth or Myth?  </vt:lpstr>
      <vt:lpstr>Phases of Self-Assessment  </vt:lpstr>
      <vt:lpstr>Key Messages</vt:lpstr>
      <vt:lpstr>Closing Reflections</vt:lpstr>
      <vt:lpstr>Related ECLKC Resources</vt:lpstr>
      <vt:lpstr>Contact PMFO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 Start A to Z, 2.0 Community and Self-Assessment Part 2:Self-Assessment: Building on Strengths and Improving Systems</dc:title>
  <dc:subject>Head Start A to Z, 2.0 Community and Self-Assessment Part 2:Self-Assessment: Building on Strengths and Improving Systems</dc:subject>
  <dc:creator>Early Childhood National Centers;National Center on Program Management and Financial Operations</dc:creator>
  <cp:keywords>Head Start A to Z, 2.0 Community and Self-Assessment Part 2:Self-Assessment: Building on Strengths and Improving Systems, Learning Objectives, Six Guiding Principles for A to Z Trainings, Head Start Management Systems Wheel, Community &amp; Self-Assessment, Program Planning Cycle, Program Management and Quality Improvement, Achieving program goals, 45 CFR Section 1302.102, Self-Assessment, The Role of Data, Using Data for Continuous Quality Improvement, Self-Assessment, Key Elements of a Self-Assessment, Benefits of Self-Assessment, Phases of Self-Assessment, Key Messages, Closing Reflections, Related ECLKC Resources, Early Childhood National Centers</cp:keywords>
  <cp:lastModifiedBy>Bernard Lopez</cp:lastModifiedBy>
  <cp:revision>346</cp:revision>
  <cp:lastPrinted>2019-06-04T19:13:30Z</cp:lastPrinted>
  <dcterms:modified xsi:type="dcterms:W3CDTF">2020-05-15T18:35:56Z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1E47F8CA-8499-4AE0-A195-55EEA1C99D4F</vt:lpwstr>
  </property>
  <property fmtid="{D5CDD505-2E9C-101B-9397-08002B2CF9AE}" pid="3" name="ArticulatePath">
    <vt:lpwstr>_Self-Assessment_PPT_Part II_4QC.4.10.19</vt:lpwstr>
  </property>
</Properties>
</file>