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comment1.xml" ContentType="application/vnd.openxmlformats-officedocument.presentationml.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65" r:id="rId5"/>
    <p:sldMasterId id="2147483677" r:id="rId6"/>
    <p:sldMasterId id="2147483702" r:id="rId7"/>
  </p:sldMasterIdLst>
  <p:notesMasterIdLst>
    <p:notesMasterId r:id="rId100"/>
  </p:notesMasterIdLst>
  <p:sldIdLst>
    <p:sldId id="541" r:id="rId8"/>
    <p:sldId id="642" r:id="rId9"/>
    <p:sldId id="631" r:id="rId10"/>
    <p:sldId id="745" r:id="rId11"/>
    <p:sldId id="743" r:id="rId12"/>
    <p:sldId id="684" r:id="rId13"/>
    <p:sldId id="677" r:id="rId14"/>
    <p:sldId id="629" r:id="rId15"/>
    <p:sldId id="685" r:id="rId16"/>
    <p:sldId id="686" r:id="rId17"/>
    <p:sldId id="687" r:id="rId18"/>
    <p:sldId id="618" r:id="rId19"/>
    <p:sldId id="593" r:id="rId20"/>
    <p:sldId id="635" r:id="rId21"/>
    <p:sldId id="327" r:id="rId22"/>
    <p:sldId id="746" r:id="rId23"/>
    <p:sldId id="748" r:id="rId24"/>
    <p:sldId id="749" r:id="rId25"/>
    <p:sldId id="680" r:id="rId26"/>
    <p:sldId id="640" r:id="rId27"/>
    <p:sldId id="641" r:id="rId28"/>
    <p:sldId id="750" r:id="rId29"/>
    <p:sldId id="637" r:id="rId30"/>
    <p:sldId id="624" r:id="rId31"/>
    <p:sldId id="639" r:id="rId32"/>
    <p:sldId id="764" r:id="rId33"/>
    <p:sldId id="765" r:id="rId34"/>
    <p:sldId id="585" r:id="rId35"/>
    <p:sldId id="630" r:id="rId36"/>
    <p:sldId id="601" r:id="rId37"/>
    <p:sldId id="763" r:id="rId38"/>
    <p:sldId id="644" r:id="rId39"/>
    <p:sldId id="645" r:id="rId40"/>
    <p:sldId id="497" r:id="rId41"/>
    <p:sldId id="615" r:id="rId42"/>
    <p:sldId id="766" r:id="rId43"/>
    <p:sldId id="683" r:id="rId44"/>
    <p:sldId id="545" r:id="rId45"/>
    <p:sldId id="533" r:id="rId46"/>
    <p:sldId id="544" r:id="rId47"/>
    <p:sldId id="689" r:id="rId48"/>
    <p:sldId id="561" r:id="rId49"/>
    <p:sldId id="647" r:id="rId50"/>
    <p:sldId id="646" r:id="rId51"/>
    <p:sldId id="521" r:id="rId52"/>
    <p:sldId id="546" r:id="rId53"/>
    <p:sldId id="522" r:id="rId54"/>
    <p:sldId id="537" r:id="rId55"/>
    <p:sldId id="547" r:id="rId56"/>
    <p:sldId id="495" r:id="rId57"/>
    <p:sldId id="536" r:id="rId58"/>
    <p:sldId id="563" r:id="rId59"/>
    <p:sldId id="564" r:id="rId60"/>
    <p:sldId id="531" r:id="rId61"/>
    <p:sldId id="612" r:id="rId62"/>
    <p:sldId id="751" r:id="rId63"/>
    <p:sldId id="657" r:id="rId64"/>
    <p:sldId id="752" r:id="rId65"/>
    <p:sldId id="753" r:id="rId66"/>
    <p:sldId id="754" r:id="rId67"/>
    <p:sldId id="755" r:id="rId68"/>
    <p:sldId id="756" r:id="rId69"/>
    <p:sldId id="757" r:id="rId70"/>
    <p:sldId id="758" r:id="rId71"/>
    <p:sldId id="759" r:id="rId72"/>
    <p:sldId id="667" r:id="rId73"/>
    <p:sldId id="691" r:id="rId74"/>
    <p:sldId id="669" r:id="rId75"/>
    <p:sldId id="670" r:id="rId76"/>
    <p:sldId id="692" r:id="rId77"/>
    <p:sldId id="672" r:id="rId78"/>
    <p:sldId id="673" r:id="rId79"/>
    <p:sldId id="674" r:id="rId80"/>
    <p:sldId id="760" r:id="rId81"/>
    <p:sldId id="568" r:id="rId82"/>
    <p:sldId id="571" r:id="rId83"/>
    <p:sldId id="572" r:id="rId84"/>
    <p:sldId id="573" r:id="rId85"/>
    <p:sldId id="761" r:id="rId86"/>
    <p:sldId id="574" r:id="rId87"/>
    <p:sldId id="575" r:id="rId88"/>
    <p:sldId id="581" r:id="rId89"/>
    <p:sldId id="576" r:id="rId90"/>
    <p:sldId id="638" r:id="rId91"/>
    <p:sldId id="767" r:id="rId92"/>
    <p:sldId id="661" r:id="rId93"/>
    <p:sldId id="292" r:id="rId94"/>
    <p:sldId id="811" r:id="rId95"/>
    <p:sldId id="694" r:id="rId96"/>
    <p:sldId id="608" r:id="rId97"/>
    <p:sldId id="762" r:id="rId98"/>
    <p:sldId id="682" r:id="rId99"/>
  </p:sldIdLst>
  <p:sldSz cx="12192000" cy="6858000"/>
  <p:notesSz cx="6858000" cy="1133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lisa Jaen" initials="MJ" lastIdx="25" clrIdx="0">
    <p:extLst>
      <p:ext uri="{19B8F6BF-5375-455C-9EA6-DF929625EA0E}">
        <p15:presenceInfo xmlns:p15="http://schemas.microsoft.com/office/powerpoint/2012/main" userId="S-1-5-21-3124905236-3521205556-2859182634-8287" providerId="AD"/>
      </p:ext>
    </p:extLst>
  </p:cmAuthor>
  <p:cmAuthor id="2" name="Roselia Ramirez" initials="RR" lastIdx="3" clrIdx="1">
    <p:extLst>
      <p:ext uri="{19B8F6BF-5375-455C-9EA6-DF929625EA0E}">
        <p15:presenceInfo xmlns:p15="http://schemas.microsoft.com/office/powerpoint/2012/main" userId="Roselia Ramirez" providerId="None"/>
      </p:ext>
    </p:extLst>
  </p:cmAuthor>
  <p:cmAuthor id="3" name="Melisa Jaen" initials="MJ [2]" lastIdx="3" clrIdx="2">
    <p:extLst>
      <p:ext uri="{19B8F6BF-5375-455C-9EA6-DF929625EA0E}">
        <p15:presenceInfo xmlns:p15="http://schemas.microsoft.com/office/powerpoint/2012/main" userId="S::mjaen@zerotothree.org::95a84a5c-5951-4d64-9a0b-4e659f9e1201" providerId="AD"/>
      </p:ext>
    </p:extLst>
  </p:cmAuthor>
  <p:cmAuthor id="4" name="Stephenie Hickman" initials="SH" lastIdx="2" clrIdx="3">
    <p:extLst>
      <p:ext uri="{19B8F6BF-5375-455C-9EA6-DF929625EA0E}">
        <p15:presenceInfo xmlns:p15="http://schemas.microsoft.com/office/powerpoint/2012/main" userId="S::shickman@zerotothree.org::86af1940-e696-43b6-a11b-1afaa280ce2f" providerId="AD"/>
      </p:ext>
    </p:extLst>
  </p:cmAuthor>
  <p:cmAuthor id="5" name="Lisa Woodruff" initials="LW" lastIdx="5" clrIdx="4">
    <p:extLst>
      <p:ext uri="{19B8F6BF-5375-455C-9EA6-DF929625EA0E}">
        <p15:presenceInfo xmlns:p15="http://schemas.microsoft.com/office/powerpoint/2012/main" userId="S::lwoodruff@zerotothree.org::7046b5a2-0944-4f52-accc-840c59f745ea" providerId="AD"/>
      </p:ext>
    </p:extLst>
  </p:cmAuthor>
  <p:cmAuthor id="6" name="Allyson Dean" initials="ADean" lastIdx="12" clrIdx="5">
    <p:extLst>
      <p:ext uri="{19B8F6BF-5375-455C-9EA6-DF929625EA0E}">
        <p15:presenceInfo xmlns:p15="http://schemas.microsoft.com/office/powerpoint/2012/main" userId="Allyson Dean" providerId="None"/>
      </p:ext>
    </p:extLst>
  </p:cmAuthor>
  <p:cmAuthor id="7" name="Lisa Woodruff" initials="LW [2]" lastIdx="10" clrIdx="6">
    <p:extLst>
      <p:ext uri="{19B8F6BF-5375-455C-9EA6-DF929625EA0E}">
        <p15:presenceInfo xmlns:p15="http://schemas.microsoft.com/office/powerpoint/2012/main" userId="S-1-5-21-3124905236-3521205556-2859182634-7029" providerId="AD"/>
      </p:ext>
    </p:extLst>
  </p:cmAuthor>
  <p:cmAuthor id="8" name="Brandi Black Thacker" initials="BBT" lastIdx="8" clrIdx="7"/>
  <p:cmAuthor id="9" name="Sarah Merrill" initials="SM" lastIdx="5" clrIdx="8">
    <p:extLst>
      <p:ext uri="{19B8F6BF-5375-455C-9EA6-DF929625EA0E}">
        <p15:presenceInfo xmlns:p15="http://schemas.microsoft.com/office/powerpoint/2012/main" userId="S::sarah.merrill_acf.hhs.gov#ext#@zerotothree.org::3e53af37-13da-40ef-af67-5944c6d404e8" providerId="AD"/>
      </p:ext>
    </p:extLst>
  </p:cmAuthor>
  <p:cmAuthor id="10" name="Jamie Sheehan" initials="JS" lastIdx="7" clrIdx="9">
    <p:extLst>
      <p:ext uri="{19B8F6BF-5375-455C-9EA6-DF929625EA0E}">
        <p15:presenceInfo xmlns:p15="http://schemas.microsoft.com/office/powerpoint/2012/main" userId="S::jamie.sheehan_acf.hhs.gov#ext#@zerotothree.org::bd765515-71f2-4358-b571-2b88845f95f5" providerId="AD"/>
      </p:ext>
    </p:extLst>
  </p:cmAuthor>
  <p:cmAuthor id="11" name="Rilee K Larsen" initials="RKL" lastIdx="51" clrIdx="10">
    <p:extLst>
      <p:ext uri="{19B8F6BF-5375-455C-9EA6-DF929625EA0E}">
        <p15:presenceInfo xmlns:p15="http://schemas.microsoft.com/office/powerpoint/2012/main" userId="S::rileek@uw.edu::75eaa654-326f-48ab-aa1e-e18e0dc7421a" providerId="AD"/>
      </p:ext>
    </p:extLst>
  </p:cmAuthor>
  <p:cmAuthor id="12" name="Tamarack O'Donnell" initials="TO" lastIdx="15" clrIdx="11">
    <p:extLst>
      <p:ext uri="{19B8F6BF-5375-455C-9EA6-DF929625EA0E}">
        <p15:presenceInfo xmlns:p15="http://schemas.microsoft.com/office/powerpoint/2012/main" userId="S::tamhull@uw.edu::5c0f5357-7a8f-4830-b9d9-cec28c424226" providerId="AD"/>
      </p:ext>
    </p:extLst>
  </p:cmAuthor>
  <p:cmAuthor id="13" name="Merrill, Sarah (ACF)" initials="MS(" lastIdx="19" clrIdx="12">
    <p:extLst>
      <p:ext uri="{19B8F6BF-5375-455C-9EA6-DF929625EA0E}">
        <p15:presenceInfo xmlns:p15="http://schemas.microsoft.com/office/powerpoint/2012/main" userId="S-1-5-21-1747495209-1248221918-2216747781-63300" providerId="AD"/>
      </p:ext>
    </p:extLst>
  </p:cmAuthor>
  <p:cmAuthor id="14" name="Sheehan, Jamie (ACF)" initials="SJ(" lastIdx="5" clrIdx="13">
    <p:extLst>
      <p:ext uri="{19B8F6BF-5375-455C-9EA6-DF929625EA0E}">
        <p15:presenceInfo xmlns:p15="http://schemas.microsoft.com/office/powerpoint/2012/main" userId="S-1-5-21-1747495209-1248221918-2216747781-57878" providerId="AD"/>
      </p:ext>
    </p:extLst>
  </p:cmAuthor>
  <p:cmAuthor id="15" name="Desi Cholakova" initials="DC" lastIdx="5" clrIdx="14">
    <p:extLst>
      <p:ext uri="{19B8F6BF-5375-455C-9EA6-DF929625EA0E}">
        <p15:presenceInfo xmlns:p15="http://schemas.microsoft.com/office/powerpoint/2012/main" userId="S::desic@uw.edu::82b1fc84-6cac-4a21-81f4-9c8a0693f02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22" autoAdjust="0"/>
    <p:restoredTop sz="72838" autoAdjust="0"/>
  </p:normalViewPr>
  <p:slideViewPr>
    <p:cSldViewPr snapToGrid="0">
      <p:cViewPr varScale="1">
        <p:scale>
          <a:sx n="81" d="100"/>
          <a:sy n="81" d="100"/>
        </p:scale>
        <p:origin x="1784" y="184"/>
      </p:cViewPr>
      <p:guideLst/>
    </p:cSldViewPr>
  </p:slideViewPr>
  <p:notesTextViewPr>
    <p:cViewPr>
      <p:scale>
        <a:sx n="75" d="100"/>
        <a:sy n="75" d="100"/>
      </p:scale>
      <p:origin x="0" y="0"/>
    </p:cViewPr>
  </p:notesTextViewPr>
  <p:sorterViewPr>
    <p:cViewPr varScale="1">
      <p:scale>
        <a:sx n="100" d="100"/>
        <a:sy n="100" d="100"/>
      </p:scale>
      <p:origin x="0" y="0"/>
    </p:cViewPr>
  </p:sorterViewPr>
  <p:notesViewPr>
    <p:cSldViewPr snapToGrid="0">
      <p:cViewPr>
        <p:scale>
          <a:sx n="1" d="2"/>
          <a:sy n="1" d="2"/>
        </p:scale>
        <p:origin x="5320" y="278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102" Type="http://schemas.openxmlformats.org/officeDocument/2006/relationships/presProps" Target="presProps.xml"/><Relationship Id="rId5" Type="http://schemas.openxmlformats.org/officeDocument/2006/relationships/slideMaster" Target="slideMasters/slideMaster2.xml"/><Relationship Id="rId90" Type="http://schemas.openxmlformats.org/officeDocument/2006/relationships/slide" Target="slides/slide83.xml"/><Relationship Id="rId95" Type="http://schemas.openxmlformats.org/officeDocument/2006/relationships/slide" Target="slides/slide88.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80" Type="http://schemas.openxmlformats.org/officeDocument/2006/relationships/slide" Target="slides/slide73.xml"/><Relationship Id="rId85" Type="http://schemas.openxmlformats.org/officeDocument/2006/relationships/slide" Target="slides/slide78.xml"/><Relationship Id="rId12" Type="http://schemas.openxmlformats.org/officeDocument/2006/relationships/slide" Target="slides/slide5.xml"/><Relationship Id="rId17" Type="http://schemas.openxmlformats.org/officeDocument/2006/relationships/slide" Target="slides/slide10.xml"/><Relationship Id="rId33" Type="http://schemas.openxmlformats.org/officeDocument/2006/relationships/slide" Target="slides/slide26.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viewProps" Target="viewProp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slide" Target="slides/slide81.xml"/><Relationship Id="rId91" Type="http://schemas.openxmlformats.org/officeDocument/2006/relationships/slide" Target="slides/slide84.xml"/><Relationship Id="rId96" Type="http://schemas.openxmlformats.org/officeDocument/2006/relationships/slide" Target="slides/slide89.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theme" Target="theme/theme1.xml"/><Relationship Id="rId7" Type="http://schemas.openxmlformats.org/officeDocument/2006/relationships/slideMaster" Target="slideMasters/slideMaster4.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notesMaster" Target="notesMasters/notesMaster1.xml"/><Relationship Id="rId105" Type="http://schemas.openxmlformats.org/officeDocument/2006/relationships/tableStyles" Target="tableStyle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3" Type="http://schemas.openxmlformats.org/officeDocument/2006/relationships/customXml" Target="../customXml/item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s>
</file>

<file path=ppt/comments/comment1.xml><?xml version="1.0" encoding="utf-8"?>
<p:cmLst xmlns:a="http://schemas.openxmlformats.org/drawingml/2006/main" xmlns:r="http://schemas.openxmlformats.org/officeDocument/2006/relationships" xmlns:p="http://schemas.openxmlformats.org/presentationml/2006/main">
  <p:cm authorId="13" dt="2019-08-22T13:10:45.801" idx="3">
    <p:pos x="10" y="10"/>
    <p:text>you may want to add dates to slides with data (so we cna ensure current stats)</p:text>
    <p:extLst>
      <p:ext uri="{C676402C-5697-4E1C-873F-D02D1690AC5C}">
        <p15:threadingInfo xmlns:p15="http://schemas.microsoft.com/office/powerpoint/2012/main" timeZoneBias="240"/>
      </p:ext>
    </p:extLst>
  </p:cm>
  <p:cm authorId="13" dt="2019-08-22T13:13:09.238" idx="7">
    <p:pos x="10" y="106"/>
    <p:text>please verify this stat</p:text>
    <p:extLst>
      <p:ext uri="{C676402C-5697-4E1C-873F-D02D1690AC5C}">
        <p15:threadingInfo xmlns:p15="http://schemas.microsoft.com/office/powerpoint/2012/main" timeZoneBias="240">
          <p15:parentCm authorId="13" idx="3"/>
        </p15:threadingInfo>
      </p:ext>
    </p:extLst>
  </p:cm>
  <p:cm authorId="11" dt="2019-08-27T12:53:31.483" idx="29">
    <p:pos x="10" y="202"/>
    <p:text>Done - verified, and stat changed from 1 in 4 to 1 in 5 (as of most recent 2017 data)</p:text>
    <p:extLst>
      <p:ext uri="{C676402C-5697-4E1C-873F-D02D1690AC5C}">
        <p15:threadingInfo xmlns:p15="http://schemas.microsoft.com/office/powerpoint/2012/main" timeZoneBias="420">
          <p15:parentCm authorId="13" idx="3"/>
        </p15:threadingInfo>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C3BF60A-DC48-8F4E-A34E-ADED86F10629}" type="doc">
      <dgm:prSet loTypeId="urn:microsoft.com/office/officeart/2005/8/layout/process1" loCatId="" qsTypeId="urn:microsoft.com/office/officeart/2005/8/quickstyle/simple4" qsCatId="simple" csTypeId="urn:microsoft.com/office/officeart/2005/8/colors/accent1_2" csCatId="accent1" phldr="1"/>
      <dgm:spPr/>
      <dgm:t>
        <a:bodyPr/>
        <a:lstStyle/>
        <a:p>
          <a:endParaRPr lang="en-US"/>
        </a:p>
      </dgm:t>
    </dgm:pt>
    <dgm:pt modelId="{2FB66BB1-3F93-704C-9F0B-10AB5E8C0283}">
      <dgm:prSet custT="1"/>
      <dgm:spPr>
        <a:solidFill>
          <a:schemeClr val="bg1"/>
        </a:solidFill>
        <a:ln w="57150" cmpd="sng">
          <a:solidFill>
            <a:schemeClr val="accent6"/>
          </a:solidFill>
        </a:ln>
      </dgm:spPr>
      <dgm:t>
        <a:bodyPr/>
        <a:lstStyle/>
        <a:p>
          <a:pPr rtl="0"/>
          <a:r>
            <a:rPr lang="en-US" sz="2600" b="1" dirty="0">
              <a:solidFill>
                <a:srgbClr val="008000"/>
              </a:solidFill>
              <a:latin typeface="Century Gothic"/>
              <a:cs typeface="Century Gothic"/>
            </a:rPr>
            <a:t>Devise</a:t>
          </a:r>
          <a:r>
            <a:rPr lang="en-US" sz="2600" dirty="0">
              <a:solidFill>
                <a:srgbClr val="008000"/>
              </a:solidFill>
              <a:latin typeface="Century Gothic"/>
              <a:cs typeface="Century Gothic"/>
            </a:rPr>
            <a:t> activities.</a:t>
          </a:r>
        </a:p>
      </dgm:t>
    </dgm:pt>
    <dgm:pt modelId="{EFCC1534-B3A1-BF4F-BE7F-CA353E981023}" type="parTrans" cxnId="{69132AC6-31B2-9540-AB0F-4F881C92927D}">
      <dgm:prSet/>
      <dgm:spPr/>
      <dgm:t>
        <a:bodyPr/>
        <a:lstStyle/>
        <a:p>
          <a:endParaRPr lang="en-US">
            <a:solidFill>
              <a:srgbClr val="008000"/>
            </a:solidFill>
          </a:endParaRPr>
        </a:p>
      </dgm:t>
    </dgm:pt>
    <dgm:pt modelId="{7773931D-402B-F24A-AA0D-5B959099B969}" type="sibTrans" cxnId="{69132AC6-31B2-9540-AB0F-4F881C92927D}">
      <dgm:prSet/>
      <dgm:spPr>
        <a:solidFill>
          <a:srgbClr val="FF6600"/>
        </a:solidFill>
        <a:ln>
          <a:noFill/>
        </a:ln>
      </dgm:spPr>
      <dgm:t>
        <a:bodyPr/>
        <a:lstStyle/>
        <a:p>
          <a:endParaRPr lang="en-US" dirty="0">
            <a:solidFill>
              <a:srgbClr val="008000"/>
            </a:solidFill>
          </a:endParaRPr>
        </a:p>
      </dgm:t>
    </dgm:pt>
    <dgm:pt modelId="{79E0C6EE-6824-F24F-81FC-28EFA72D91DF}">
      <dgm:prSet custT="1"/>
      <dgm:spPr>
        <a:solidFill>
          <a:schemeClr val="bg1"/>
        </a:solidFill>
        <a:ln w="57150" cmpd="sng">
          <a:solidFill>
            <a:schemeClr val="accent6"/>
          </a:solidFill>
        </a:ln>
      </dgm:spPr>
      <dgm:t>
        <a:bodyPr/>
        <a:lstStyle/>
        <a:p>
          <a:pPr rtl="0"/>
          <a:r>
            <a:rPr lang="en-US" sz="2600" b="1" dirty="0">
              <a:solidFill>
                <a:srgbClr val="008000"/>
              </a:solidFill>
              <a:latin typeface="Century Gothic"/>
              <a:cs typeface="Century Gothic"/>
            </a:rPr>
            <a:t>Support</a:t>
          </a:r>
          <a:r>
            <a:rPr lang="en-US" sz="2600" dirty="0">
              <a:solidFill>
                <a:srgbClr val="008000"/>
              </a:solidFill>
              <a:latin typeface="Century Gothic"/>
              <a:cs typeface="Century Gothic"/>
            </a:rPr>
            <a:t> family members.</a:t>
          </a:r>
        </a:p>
      </dgm:t>
    </dgm:pt>
    <dgm:pt modelId="{F3C37DE1-9C4D-AD46-8C3D-495C811BC012}" type="parTrans" cxnId="{A3379349-9FEE-B544-B39E-F34C6DD8A00F}">
      <dgm:prSet/>
      <dgm:spPr/>
      <dgm:t>
        <a:bodyPr/>
        <a:lstStyle/>
        <a:p>
          <a:endParaRPr lang="en-US">
            <a:solidFill>
              <a:srgbClr val="008000"/>
            </a:solidFill>
          </a:endParaRPr>
        </a:p>
      </dgm:t>
    </dgm:pt>
    <dgm:pt modelId="{3DD7B2C6-9394-264A-9CEF-209FFF0E93BC}" type="sibTrans" cxnId="{A3379349-9FEE-B544-B39E-F34C6DD8A00F}">
      <dgm:prSet/>
      <dgm:spPr>
        <a:solidFill>
          <a:srgbClr val="FF6600"/>
        </a:solidFill>
        <a:ln>
          <a:noFill/>
        </a:ln>
      </dgm:spPr>
      <dgm:t>
        <a:bodyPr/>
        <a:lstStyle/>
        <a:p>
          <a:endParaRPr lang="en-US" dirty="0">
            <a:solidFill>
              <a:srgbClr val="008000"/>
            </a:solidFill>
          </a:endParaRPr>
        </a:p>
      </dgm:t>
    </dgm:pt>
    <dgm:pt modelId="{A05A7F2E-7AE2-5F4C-87D1-6C31247114C6}">
      <dgm:prSet custT="1"/>
      <dgm:spPr>
        <a:solidFill>
          <a:schemeClr val="bg1"/>
        </a:solidFill>
        <a:ln w="57150" cmpd="sng">
          <a:solidFill>
            <a:schemeClr val="accent6"/>
          </a:solidFill>
        </a:ln>
      </dgm:spPr>
      <dgm:t>
        <a:bodyPr/>
        <a:lstStyle/>
        <a:p>
          <a:pPr rtl="0"/>
          <a:r>
            <a:rPr lang="en-US" sz="2600" b="1" dirty="0">
              <a:solidFill>
                <a:srgbClr val="008000"/>
              </a:solidFill>
              <a:latin typeface="Century Gothic"/>
              <a:cs typeface="Century Gothic"/>
            </a:rPr>
            <a:t>Facilitate</a:t>
          </a:r>
          <a:r>
            <a:rPr lang="en-US" sz="2600" dirty="0">
              <a:solidFill>
                <a:srgbClr val="008000"/>
              </a:solidFill>
              <a:latin typeface="Century Gothic"/>
              <a:cs typeface="Century Gothic"/>
            </a:rPr>
            <a:t> </a:t>
          </a:r>
        </a:p>
        <a:p>
          <a:pPr rtl="0"/>
          <a:r>
            <a:rPr lang="en-US" sz="2600" dirty="0">
              <a:solidFill>
                <a:srgbClr val="008000"/>
              </a:solidFill>
              <a:latin typeface="Century Gothic"/>
              <a:cs typeface="Century Gothic"/>
            </a:rPr>
            <a:t>the establishment of formal groups.</a:t>
          </a:r>
        </a:p>
      </dgm:t>
    </dgm:pt>
    <dgm:pt modelId="{2DF4693E-1864-154C-8321-F087AE8AE886}" type="parTrans" cxnId="{8BE6FCA1-A261-1449-9C58-810975931B31}">
      <dgm:prSet/>
      <dgm:spPr/>
      <dgm:t>
        <a:bodyPr/>
        <a:lstStyle/>
        <a:p>
          <a:endParaRPr lang="en-US">
            <a:solidFill>
              <a:srgbClr val="008000"/>
            </a:solidFill>
          </a:endParaRPr>
        </a:p>
      </dgm:t>
    </dgm:pt>
    <dgm:pt modelId="{1EF5037C-5427-AD40-BD05-FE53BB8B3EA1}" type="sibTrans" cxnId="{8BE6FCA1-A261-1449-9C58-810975931B31}">
      <dgm:prSet/>
      <dgm:spPr/>
      <dgm:t>
        <a:bodyPr/>
        <a:lstStyle/>
        <a:p>
          <a:endParaRPr lang="en-US">
            <a:solidFill>
              <a:srgbClr val="008000"/>
            </a:solidFill>
          </a:endParaRPr>
        </a:p>
      </dgm:t>
    </dgm:pt>
    <dgm:pt modelId="{49C14A11-7F19-1F42-AF71-9DB0D1C551CD}" type="pres">
      <dgm:prSet presAssocID="{EC3BF60A-DC48-8F4E-A34E-ADED86F10629}" presName="Name0" presStyleCnt="0">
        <dgm:presLayoutVars>
          <dgm:dir/>
          <dgm:resizeHandles val="exact"/>
        </dgm:presLayoutVars>
      </dgm:prSet>
      <dgm:spPr/>
    </dgm:pt>
    <dgm:pt modelId="{DD786703-8168-F74F-BCED-DB1F0EB275F0}" type="pres">
      <dgm:prSet presAssocID="{2FB66BB1-3F93-704C-9F0B-10AB5E8C0283}" presName="node" presStyleLbl="node1" presStyleIdx="0" presStyleCnt="3" custScaleY="232478" custLinFactNeighborX="22145">
        <dgm:presLayoutVars>
          <dgm:bulletEnabled val="1"/>
        </dgm:presLayoutVars>
      </dgm:prSet>
      <dgm:spPr/>
    </dgm:pt>
    <dgm:pt modelId="{C9D2A3DB-DB2A-5A48-B5A5-8F2D67120DF9}" type="pres">
      <dgm:prSet presAssocID="{7773931D-402B-F24A-AA0D-5B959099B969}" presName="sibTrans" presStyleLbl="sibTrans2D1" presStyleIdx="0" presStyleCnt="2"/>
      <dgm:spPr/>
    </dgm:pt>
    <dgm:pt modelId="{73839195-6065-EE45-B3B9-60914FF6EEB9}" type="pres">
      <dgm:prSet presAssocID="{7773931D-402B-F24A-AA0D-5B959099B969}" presName="connectorText" presStyleLbl="sibTrans2D1" presStyleIdx="0" presStyleCnt="2"/>
      <dgm:spPr/>
    </dgm:pt>
    <dgm:pt modelId="{C7671483-8709-D94F-AA7B-A41CC66C3487}" type="pres">
      <dgm:prSet presAssocID="{79E0C6EE-6824-F24F-81FC-28EFA72D91DF}" presName="node" presStyleLbl="node1" presStyleIdx="1" presStyleCnt="3" custScaleY="231073">
        <dgm:presLayoutVars>
          <dgm:bulletEnabled val="1"/>
        </dgm:presLayoutVars>
      </dgm:prSet>
      <dgm:spPr/>
    </dgm:pt>
    <dgm:pt modelId="{7B71C9EA-806E-0649-B87A-258C7CDE66AF}" type="pres">
      <dgm:prSet presAssocID="{3DD7B2C6-9394-264A-9CEF-209FFF0E93BC}" presName="sibTrans" presStyleLbl="sibTrans2D1" presStyleIdx="1" presStyleCnt="2"/>
      <dgm:spPr/>
    </dgm:pt>
    <dgm:pt modelId="{3AB8948D-0231-C94F-A987-A93B352744CC}" type="pres">
      <dgm:prSet presAssocID="{3DD7B2C6-9394-264A-9CEF-209FFF0E93BC}" presName="connectorText" presStyleLbl="sibTrans2D1" presStyleIdx="1" presStyleCnt="2"/>
      <dgm:spPr/>
    </dgm:pt>
    <dgm:pt modelId="{9E6FB7D7-EFEA-1F41-9E34-5E0C10A4ED15}" type="pres">
      <dgm:prSet presAssocID="{A05A7F2E-7AE2-5F4C-87D1-6C31247114C6}" presName="node" presStyleLbl="node1" presStyleIdx="2" presStyleCnt="3" custScaleX="121092" custScaleY="229338" custLinFactNeighborX="-22145">
        <dgm:presLayoutVars>
          <dgm:bulletEnabled val="1"/>
        </dgm:presLayoutVars>
      </dgm:prSet>
      <dgm:spPr/>
    </dgm:pt>
  </dgm:ptLst>
  <dgm:cxnLst>
    <dgm:cxn modelId="{1F68F107-EC82-FB4B-A977-C13EB357929D}" type="presOf" srcId="{A05A7F2E-7AE2-5F4C-87D1-6C31247114C6}" destId="{9E6FB7D7-EFEA-1F41-9E34-5E0C10A4ED15}" srcOrd="0" destOrd="0" presId="urn:microsoft.com/office/officeart/2005/8/layout/process1"/>
    <dgm:cxn modelId="{F2BF6516-4D6E-274E-87BD-0780641E0389}" type="presOf" srcId="{3DD7B2C6-9394-264A-9CEF-209FFF0E93BC}" destId="{3AB8948D-0231-C94F-A987-A93B352744CC}" srcOrd="1" destOrd="0" presId="urn:microsoft.com/office/officeart/2005/8/layout/process1"/>
    <dgm:cxn modelId="{ECD90E19-CC6A-4D4A-9741-B71FCF6584A2}" type="presOf" srcId="{79E0C6EE-6824-F24F-81FC-28EFA72D91DF}" destId="{C7671483-8709-D94F-AA7B-A41CC66C3487}" srcOrd="0" destOrd="0" presId="urn:microsoft.com/office/officeart/2005/8/layout/process1"/>
    <dgm:cxn modelId="{65868026-C9C4-F34E-AE58-CCBF29B7925D}" type="presOf" srcId="{7773931D-402B-F24A-AA0D-5B959099B969}" destId="{C9D2A3DB-DB2A-5A48-B5A5-8F2D67120DF9}" srcOrd="0" destOrd="0" presId="urn:microsoft.com/office/officeart/2005/8/layout/process1"/>
    <dgm:cxn modelId="{A3379349-9FEE-B544-B39E-F34C6DD8A00F}" srcId="{EC3BF60A-DC48-8F4E-A34E-ADED86F10629}" destId="{79E0C6EE-6824-F24F-81FC-28EFA72D91DF}" srcOrd="1" destOrd="0" parTransId="{F3C37DE1-9C4D-AD46-8C3D-495C811BC012}" sibTransId="{3DD7B2C6-9394-264A-9CEF-209FFF0E93BC}"/>
    <dgm:cxn modelId="{45637663-2B42-5A4E-BA35-77B4B5DDBE49}" type="presOf" srcId="{EC3BF60A-DC48-8F4E-A34E-ADED86F10629}" destId="{49C14A11-7F19-1F42-AF71-9DB0D1C551CD}" srcOrd="0" destOrd="0" presId="urn:microsoft.com/office/officeart/2005/8/layout/process1"/>
    <dgm:cxn modelId="{84A61D72-BE3B-2A40-9323-D6B6295F76ED}" type="presOf" srcId="{2FB66BB1-3F93-704C-9F0B-10AB5E8C0283}" destId="{DD786703-8168-F74F-BCED-DB1F0EB275F0}" srcOrd="0" destOrd="0" presId="urn:microsoft.com/office/officeart/2005/8/layout/process1"/>
    <dgm:cxn modelId="{BB77B094-E2B4-9748-B336-7CED6548856F}" type="presOf" srcId="{7773931D-402B-F24A-AA0D-5B959099B969}" destId="{73839195-6065-EE45-B3B9-60914FF6EEB9}" srcOrd="1" destOrd="0" presId="urn:microsoft.com/office/officeart/2005/8/layout/process1"/>
    <dgm:cxn modelId="{8BE6FCA1-A261-1449-9C58-810975931B31}" srcId="{EC3BF60A-DC48-8F4E-A34E-ADED86F10629}" destId="{A05A7F2E-7AE2-5F4C-87D1-6C31247114C6}" srcOrd="2" destOrd="0" parTransId="{2DF4693E-1864-154C-8321-F087AE8AE886}" sibTransId="{1EF5037C-5427-AD40-BD05-FE53BB8B3EA1}"/>
    <dgm:cxn modelId="{69132AC6-31B2-9540-AB0F-4F881C92927D}" srcId="{EC3BF60A-DC48-8F4E-A34E-ADED86F10629}" destId="{2FB66BB1-3F93-704C-9F0B-10AB5E8C0283}" srcOrd="0" destOrd="0" parTransId="{EFCC1534-B3A1-BF4F-BE7F-CA353E981023}" sibTransId="{7773931D-402B-F24A-AA0D-5B959099B969}"/>
    <dgm:cxn modelId="{843BDFC7-6B3A-B447-9FBC-85CD5FC145A6}" type="presOf" srcId="{3DD7B2C6-9394-264A-9CEF-209FFF0E93BC}" destId="{7B71C9EA-806E-0649-B87A-258C7CDE66AF}" srcOrd="0" destOrd="0" presId="urn:microsoft.com/office/officeart/2005/8/layout/process1"/>
    <dgm:cxn modelId="{522BDB2B-940F-2A49-9678-47BC385A5072}" type="presParOf" srcId="{49C14A11-7F19-1F42-AF71-9DB0D1C551CD}" destId="{DD786703-8168-F74F-BCED-DB1F0EB275F0}" srcOrd="0" destOrd="0" presId="urn:microsoft.com/office/officeart/2005/8/layout/process1"/>
    <dgm:cxn modelId="{67E81697-22C0-2E43-A887-895F3F24C2DA}" type="presParOf" srcId="{49C14A11-7F19-1F42-AF71-9DB0D1C551CD}" destId="{C9D2A3DB-DB2A-5A48-B5A5-8F2D67120DF9}" srcOrd="1" destOrd="0" presId="urn:microsoft.com/office/officeart/2005/8/layout/process1"/>
    <dgm:cxn modelId="{62909CA4-C1AD-6F4A-9399-B40A190718BE}" type="presParOf" srcId="{C9D2A3DB-DB2A-5A48-B5A5-8F2D67120DF9}" destId="{73839195-6065-EE45-B3B9-60914FF6EEB9}" srcOrd="0" destOrd="0" presId="urn:microsoft.com/office/officeart/2005/8/layout/process1"/>
    <dgm:cxn modelId="{E66C541C-94D0-3B49-8288-502747A9CC88}" type="presParOf" srcId="{49C14A11-7F19-1F42-AF71-9DB0D1C551CD}" destId="{C7671483-8709-D94F-AA7B-A41CC66C3487}" srcOrd="2" destOrd="0" presId="urn:microsoft.com/office/officeart/2005/8/layout/process1"/>
    <dgm:cxn modelId="{CD4831F1-4C64-3B46-A7F7-28E982F5E468}" type="presParOf" srcId="{49C14A11-7F19-1F42-AF71-9DB0D1C551CD}" destId="{7B71C9EA-806E-0649-B87A-258C7CDE66AF}" srcOrd="3" destOrd="0" presId="urn:microsoft.com/office/officeart/2005/8/layout/process1"/>
    <dgm:cxn modelId="{34C21BB7-BBC5-7F42-A2BC-FD2944F9C09B}" type="presParOf" srcId="{7B71C9EA-806E-0649-B87A-258C7CDE66AF}" destId="{3AB8948D-0231-C94F-A987-A93B352744CC}" srcOrd="0" destOrd="0" presId="urn:microsoft.com/office/officeart/2005/8/layout/process1"/>
    <dgm:cxn modelId="{F0E804A6-6C4F-2E4F-BFA5-130E13BE21F7}" type="presParOf" srcId="{49C14A11-7F19-1F42-AF71-9DB0D1C551CD}" destId="{9E6FB7D7-EFEA-1F41-9E34-5E0C10A4ED15}"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786703-8168-F74F-BCED-DB1F0EB275F0}">
      <dsp:nvSpPr>
        <dsp:cNvPr id="0" name=""/>
        <dsp:cNvSpPr/>
      </dsp:nvSpPr>
      <dsp:spPr>
        <a:xfrm>
          <a:off x="192014" y="-13011"/>
          <a:ext cx="2111039" cy="4305923"/>
        </a:xfrm>
        <a:prstGeom prst="roundRect">
          <a:avLst>
            <a:gd name="adj" fmla="val 10000"/>
          </a:avLst>
        </a:prstGeom>
        <a:solidFill>
          <a:schemeClr val="bg1"/>
        </a:solidFill>
        <a:ln w="57150" cmpd="sng">
          <a:solidFill>
            <a:schemeClr val="accent6"/>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rtl="0">
            <a:lnSpc>
              <a:spcPct val="90000"/>
            </a:lnSpc>
            <a:spcBef>
              <a:spcPct val="0"/>
            </a:spcBef>
            <a:spcAft>
              <a:spcPct val="35000"/>
            </a:spcAft>
            <a:buNone/>
          </a:pPr>
          <a:r>
            <a:rPr lang="en-US" sz="2600" b="1" kern="1200" dirty="0">
              <a:solidFill>
                <a:srgbClr val="008000"/>
              </a:solidFill>
              <a:latin typeface="Century Gothic"/>
              <a:cs typeface="Century Gothic"/>
            </a:rPr>
            <a:t>Devise</a:t>
          </a:r>
          <a:r>
            <a:rPr lang="en-US" sz="2600" kern="1200" dirty="0">
              <a:solidFill>
                <a:srgbClr val="008000"/>
              </a:solidFill>
              <a:latin typeface="Century Gothic"/>
              <a:cs typeface="Century Gothic"/>
            </a:rPr>
            <a:t> activities.</a:t>
          </a:r>
        </a:p>
      </dsp:txBody>
      <dsp:txXfrm>
        <a:off x="253844" y="48819"/>
        <a:ext cx="1987379" cy="4182263"/>
      </dsp:txXfrm>
    </dsp:sp>
    <dsp:sp modelId="{C9D2A3DB-DB2A-5A48-B5A5-8F2D67120DF9}">
      <dsp:nvSpPr>
        <dsp:cNvPr id="0" name=""/>
        <dsp:cNvSpPr/>
      </dsp:nvSpPr>
      <dsp:spPr>
        <a:xfrm>
          <a:off x="2467409" y="1878181"/>
          <a:ext cx="348432" cy="523537"/>
        </a:xfrm>
        <a:prstGeom prst="rightArrow">
          <a:avLst>
            <a:gd name="adj1" fmla="val 60000"/>
            <a:gd name="adj2" fmla="val 50000"/>
          </a:avLst>
        </a:prstGeom>
        <a:solidFill>
          <a:srgbClr val="FF66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kern="1200" dirty="0">
            <a:solidFill>
              <a:srgbClr val="008000"/>
            </a:solidFill>
          </a:endParaRPr>
        </a:p>
      </dsp:txBody>
      <dsp:txXfrm>
        <a:off x="2467409" y="1982888"/>
        <a:ext cx="243902" cy="314123"/>
      </dsp:txXfrm>
    </dsp:sp>
    <dsp:sp modelId="{C7671483-8709-D94F-AA7B-A41CC66C3487}">
      <dsp:nvSpPr>
        <dsp:cNvPr id="0" name=""/>
        <dsp:cNvSpPr/>
      </dsp:nvSpPr>
      <dsp:spPr>
        <a:xfrm>
          <a:off x="2960474" y="0"/>
          <a:ext cx="2111039" cy="4279900"/>
        </a:xfrm>
        <a:prstGeom prst="roundRect">
          <a:avLst>
            <a:gd name="adj" fmla="val 10000"/>
          </a:avLst>
        </a:prstGeom>
        <a:solidFill>
          <a:schemeClr val="bg1"/>
        </a:solidFill>
        <a:ln w="57150" cmpd="sng">
          <a:solidFill>
            <a:schemeClr val="accent6"/>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rtl="0">
            <a:lnSpc>
              <a:spcPct val="90000"/>
            </a:lnSpc>
            <a:spcBef>
              <a:spcPct val="0"/>
            </a:spcBef>
            <a:spcAft>
              <a:spcPct val="35000"/>
            </a:spcAft>
            <a:buNone/>
          </a:pPr>
          <a:r>
            <a:rPr lang="en-US" sz="2600" b="1" kern="1200" dirty="0">
              <a:solidFill>
                <a:srgbClr val="008000"/>
              </a:solidFill>
              <a:latin typeface="Century Gothic"/>
              <a:cs typeface="Century Gothic"/>
            </a:rPr>
            <a:t>Support</a:t>
          </a:r>
          <a:r>
            <a:rPr lang="en-US" sz="2600" kern="1200" dirty="0">
              <a:solidFill>
                <a:srgbClr val="008000"/>
              </a:solidFill>
              <a:latin typeface="Century Gothic"/>
              <a:cs typeface="Century Gothic"/>
            </a:rPr>
            <a:t> family members.</a:t>
          </a:r>
        </a:p>
      </dsp:txBody>
      <dsp:txXfrm>
        <a:off x="3022304" y="61830"/>
        <a:ext cx="1987379" cy="4156240"/>
      </dsp:txXfrm>
    </dsp:sp>
    <dsp:sp modelId="{7B71C9EA-806E-0649-B87A-258C7CDE66AF}">
      <dsp:nvSpPr>
        <dsp:cNvPr id="0" name=""/>
        <dsp:cNvSpPr/>
      </dsp:nvSpPr>
      <dsp:spPr>
        <a:xfrm>
          <a:off x="5235869" y="1878181"/>
          <a:ext cx="348432" cy="523537"/>
        </a:xfrm>
        <a:prstGeom prst="rightArrow">
          <a:avLst>
            <a:gd name="adj1" fmla="val 60000"/>
            <a:gd name="adj2" fmla="val 50000"/>
          </a:avLst>
        </a:prstGeom>
        <a:solidFill>
          <a:srgbClr val="FF66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kern="1200" dirty="0">
            <a:solidFill>
              <a:srgbClr val="008000"/>
            </a:solidFill>
          </a:endParaRPr>
        </a:p>
      </dsp:txBody>
      <dsp:txXfrm>
        <a:off x="5235869" y="1982888"/>
        <a:ext cx="243902" cy="314123"/>
      </dsp:txXfrm>
    </dsp:sp>
    <dsp:sp modelId="{9E6FB7D7-EFEA-1F41-9E34-5E0C10A4ED15}">
      <dsp:nvSpPr>
        <dsp:cNvPr id="0" name=""/>
        <dsp:cNvSpPr/>
      </dsp:nvSpPr>
      <dsp:spPr>
        <a:xfrm>
          <a:off x="5728934" y="16067"/>
          <a:ext cx="2556300" cy="4247764"/>
        </a:xfrm>
        <a:prstGeom prst="roundRect">
          <a:avLst>
            <a:gd name="adj" fmla="val 10000"/>
          </a:avLst>
        </a:prstGeom>
        <a:solidFill>
          <a:schemeClr val="bg1"/>
        </a:solidFill>
        <a:ln w="57150" cmpd="sng">
          <a:solidFill>
            <a:schemeClr val="accent6"/>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rtl="0">
            <a:lnSpc>
              <a:spcPct val="90000"/>
            </a:lnSpc>
            <a:spcBef>
              <a:spcPct val="0"/>
            </a:spcBef>
            <a:spcAft>
              <a:spcPct val="35000"/>
            </a:spcAft>
            <a:buNone/>
          </a:pPr>
          <a:r>
            <a:rPr lang="en-US" sz="2600" b="1" kern="1200" dirty="0">
              <a:solidFill>
                <a:srgbClr val="008000"/>
              </a:solidFill>
              <a:latin typeface="Century Gothic"/>
              <a:cs typeface="Century Gothic"/>
            </a:rPr>
            <a:t>Facilitate</a:t>
          </a:r>
          <a:r>
            <a:rPr lang="en-US" sz="2600" kern="1200" dirty="0">
              <a:solidFill>
                <a:srgbClr val="008000"/>
              </a:solidFill>
              <a:latin typeface="Century Gothic"/>
              <a:cs typeface="Century Gothic"/>
            </a:rPr>
            <a:t> </a:t>
          </a:r>
        </a:p>
        <a:p>
          <a:pPr marL="0" lvl="0" indent="0" algn="ctr" defTabSz="1155700" rtl="0">
            <a:lnSpc>
              <a:spcPct val="90000"/>
            </a:lnSpc>
            <a:spcBef>
              <a:spcPct val="0"/>
            </a:spcBef>
            <a:spcAft>
              <a:spcPct val="35000"/>
            </a:spcAft>
            <a:buNone/>
          </a:pPr>
          <a:r>
            <a:rPr lang="en-US" sz="2600" kern="1200" dirty="0">
              <a:solidFill>
                <a:srgbClr val="008000"/>
              </a:solidFill>
              <a:latin typeface="Century Gothic"/>
              <a:cs typeface="Century Gothic"/>
            </a:rPr>
            <a:t>the establishment of formal groups.</a:t>
          </a:r>
        </a:p>
      </dsp:txBody>
      <dsp:txXfrm>
        <a:off x="5803805" y="90938"/>
        <a:ext cx="2406558" cy="4098022"/>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65AD5E-A7D4-4104-BDC5-E9CD09112721}" type="datetimeFigureOut">
              <a:rPr lang="en-US" smtClean="0"/>
              <a:t>1/30/20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186EB9-EE0C-43F0-B544-3445B0717697}" type="slidenum">
              <a:rPr lang="en-US" smtClean="0"/>
              <a:t>‹#›</a:t>
            </a:fld>
            <a:endParaRPr lang="en-US"/>
          </a:p>
        </p:txBody>
      </p:sp>
    </p:spTree>
    <p:extLst>
      <p:ext uri="{BB962C8B-B14F-4D97-AF65-F5344CB8AC3E}">
        <p14:creationId xmlns:p14="http://schemas.microsoft.com/office/powerpoint/2010/main" val="266985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Intro session and speakers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CB37D7-DB7C-6B48-800C-3D92EA0584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78904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20875" y="346075"/>
            <a:ext cx="3175000" cy="1787525"/>
          </a:xfrm>
        </p:spPr>
      </p:sp>
      <p:sp>
        <p:nvSpPr>
          <p:cNvPr id="3" name="Notes Placeholder 2"/>
          <p:cNvSpPr>
            <a:spLocks noGrp="1"/>
          </p:cNvSpPr>
          <p:nvPr>
            <p:ph type="body" idx="1"/>
          </p:nvPr>
        </p:nvSpPr>
        <p:spPr>
          <a:xfrm>
            <a:off x="378941" y="2213202"/>
            <a:ext cx="6200844" cy="7870429"/>
          </a:xfrm>
        </p:spPr>
        <p:txBody>
          <a:bodyPr/>
          <a:lstStyle/>
          <a:p>
            <a:r>
              <a:rPr lang="en-US" sz="1100" b="1" dirty="0"/>
              <a:t>Objective</a:t>
            </a:r>
          </a:p>
          <a:p>
            <a:r>
              <a:rPr lang="en-US" sz="1100" dirty="0"/>
              <a:t>To present information on the state of at-risk children’s educational performance and possible implications of that performance later in life</a:t>
            </a:r>
          </a:p>
          <a:p>
            <a:endParaRPr lang="en-US" sz="1100" b="1" dirty="0"/>
          </a:p>
          <a:p>
            <a:r>
              <a:rPr lang="en-US" sz="1100" b="1" dirty="0"/>
              <a:t>What to say</a:t>
            </a:r>
          </a:p>
          <a:p>
            <a:r>
              <a:rPr lang="en-US" sz="1100" dirty="0"/>
              <a:t>The disparities in development between children living in  low-income and more affluent </a:t>
            </a:r>
            <a:r>
              <a:rPr lang="en-US" sz="1100" dirty="0" err="1"/>
              <a:t>houesholds</a:t>
            </a:r>
            <a:r>
              <a:rPr lang="en-US" sz="1100" dirty="0"/>
              <a:t> are not only apparent when looking at academic skills such as language development and letter knowledge, but also when looking at social and emotional competencies.</a:t>
            </a:r>
          </a:p>
          <a:p>
            <a:endParaRPr lang="en-US" sz="1100" dirty="0"/>
          </a:p>
          <a:p>
            <a:r>
              <a:rPr lang="en-US" sz="1100" dirty="0"/>
              <a:t>Perhaps the most challenging part of this situation is that it perpetuates itself in several ways:  </a:t>
            </a:r>
          </a:p>
          <a:p>
            <a:pPr marL="171972" indent="-171972">
              <a:buFont typeface="Arial"/>
              <a:buChar char="•"/>
            </a:pPr>
            <a:r>
              <a:rPr lang="en-US" sz="1100" dirty="0"/>
              <a:t>Children living in low-income households, who may enter school behind their similarly-aged peers, are also more likely to attend lower-quality schools, which leads to fewer opportunities to catch up.</a:t>
            </a:r>
          </a:p>
          <a:p>
            <a:pPr marL="171972" indent="-171972">
              <a:buFont typeface="Arial"/>
              <a:buChar char="•"/>
            </a:pPr>
            <a:r>
              <a:rPr lang="en-US" sz="1100" dirty="0"/>
              <a:t>Children who begin school behind are unlikely to catch up. There is a sort of snowball effect where children who are behind don’t understand new material and therefore keep falling further behind.</a:t>
            </a:r>
          </a:p>
          <a:p>
            <a:pPr marL="171972" indent="-171972">
              <a:buFont typeface="Arial"/>
              <a:buChar char="•"/>
            </a:pPr>
            <a:r>
              <a:rPr lang="en-US" sz="1100" dirty="0"/>
              <a:t>And in turn, these children who are behind and fall further behind are at an increased risk for dropping out of school.</a:t>
            </a:r>
          </a:p>
          <a:p>
            <a:endParaRPr lang="en-US" sz="1100" dirty="0"/>
          </a:p>
          <a:p>
            <a:endParaRPr lang="en-US" sz="1100" dirty="0"/>
          </a:p>
          <a:p>
            <a:pPr marL="758605" lvl="2" indent="-174689"/>
            <a:endParaRPr lang="en-US" sz="1100" dirty="0"/>
          </a:p>
          <a:p>
            <a:endParaRPr lang="en-US" sz="1100" dirty="0"/>
          </a:p>
        </p:txBody>
      </p:sp>
      <p:sp>
        <p:nvSpPr>
          <p:cNvPr id="4" name="Slide Number Placeholder 3"/>
          <p:cNvSpPr>
            <a:spLocks noGrp="1"/>
          </p:cNvSpPr>
          <p:nvPr>
            <p:ph type="sldNum" sz="quarter" idx="10"/>
          </p:nvPr>
        </p:nvSpPr>
        <p:spPr/>
        <p:txBody>
          <a:bodyPr/>
          <a:lstStyle/>
          <a:p>
            <a:pPr>
              <a:defRPr/>
            </a:pPr>
            <a:fld id="{029EB1A5-BF7E-224F-8043-C504B8AF34AC}" type="slidenum">
              <a:rPr lang="en-US" smtClean="0">
                <a:solidFill>
                  <a:prstClr val="black"/>
                </a:solidFill>
              </a:rPr>
              <a:pPr>
                <a:defRPr/>
              </a:pPr>
              <a:t>10</a:t>
            </a:fld>
            <a:endParaRPr lang="en-US" dirty="0">
              <a:solidFill>
                <a:prstClr val="black"/>
              </a:solidFill>
            </a:endParaRPr>
          </a:p>
        </p:txBody>
      </p:sp>
    </p:spTree>
    <p:extLst>
      <p:ext uri="{BB962C8B-B14F-4D97-AF65-F5344CB8AC3E}">
        <p14:creationId xmlns:p14="http://schemas.microsoft.com/office/powerpoint/2010/main" val="7045959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Not</a:t>
            </a:r>
            <a:r>
              <a:rPr lang="en-US" b="1" baseline="0" dirty="0"/>
              <a:t>e to Presenter: </a:t>
            </a:r>
          </a:p>
          <a:p>
            <a:r>
              <a:rPr lang="en-US" b="0" baseline="0" dirty="0"/>
              <a:t>Citations for the data on these slides are below: </a:t>
            </a:r>
          </a:p>
          <a:p>
            <a:r>
              <a:rPr lang="en-US" dirty="0"/>
              <a:t>70% fail to read on grade level at 3rd grade</a:t>
            </a:r>
            <a:r>
              <a:rPr lang="en-US" b="0" baseline="0" dirty="0"/>
              <a:t>: National Center for Children in Poverty (2007) http://www.nccp.org/media/releases/release_35.html</a:t>
            </a:r>
          </a:p>
          <a:p>
            <a:endParaRPr lang="en-US" b="0" baseline="0" dirty="0"/>
          </a:p>
          <a:p>
            <a:r>
              <a:rPr lang="en-US" dirty="0"/>
              <a:t>73% will not catch up in later grades</a:t>
            </a:r>
            <a:r>
              <a:rPr lang="en-US" b="0" baseline="0" dirty="0"/>
              <a:t>: The Children's Reading Foundation </a:t>
            </a:r>
            <a:r>
              <a:rPr lang="en-US" dirty="0"/>
              <a:t>https://www.readingfoundation.org/school-readiness</a:t>
            </a:r>
          </a:p>
          <a:p>
            <a:endParaRPr lang="en-US" b="0" dirty="0"/>
          </a:p>
          <a:p>
            <a:r>
              <a:rPr lang="en-US" b="1" dirty="0"/>
              <a:t>What to say</a:t>
            </a:r>
          </a:p>
          <a:p>
            <a:r>
              <a:rPr lang="en-US" dirty="0"/>
              <a:t>These disparities affect children’s lives through adulthood</a:t>
            </a:r>
            <a:r>
              <a:rPr lang="en-US" baseline="0" dirty="0"/>
              <a:t>: graduation rates, risk of incarceration, and likelihood of adult unemployment. </a:t>
            </a:r>
          </a:p>
          <a:p>
            <a:endParaRPr lang="en-US" baseline="0" dirty="0"/>
          </a:p>
          <a:p>
            <a:pPr defTabSz="917185">
              <a:defRPr/>
            </a:pPr>
            <a:r>
              <a:rPr lang="en-US" dirty="0"/>
              <a:t>It is VERY important to note that this does NOT mean children living in poverty are destined to follow these trends. This is simply data based on averages, and individuals CAN overcome these odds.</a:t>
            </a:r>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pPr>
              <a:defRPr/>
            </a:pPr>
            <a:fld id="{029EB1A5-BF7E-224F-8043-C504B8AF34AC}" type="slidenum">
              <a:rPr lang="en-US" smtClean="0">
                <a:solidFill>
                  <a:prstClr val="black"/>
                </a:solidFill>
              </a:rPr>
              <a:pPr>
                <a:defRPr/>
              </a:pPr>
              <a:t>11</a:t>
            </a:fld>
            <a:endParaRPr lang="en-US" dirty="0">
              <a:solidFill>
                <a:prstClr val="black"/>
              </a:solidFill>
            </a:endParaRPr>
          </a:p>
        </p:txBody>
      </p:sp>
    </p:spTree>
    <p:extLst>
      <p:ext uri="{BB962C8B-B14F-4D97-AF65-F5344CB8AC3E}">
        <p14:creationId xmlns:p14="http://schemas.microsoft.com/office/powerpoint/2010/main" val="6312423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D72C56A-724A-4FEA-939C-BCBECFFB618F}" type="slidenum">
              <a:rPr lang="en-US">
                <a:solidFill>
                  <a:srgbClr val="000000"/>
                </a:solidFill>
              </a:rPr>
              <a:pPr/>
              <a:t>12</a:t>
            </a:fld>
            <a:endParaRPr lang="en-US" dirty="0">
              <a:solidFill>
                <a:srgbClr val="000000"/>
              </a:solidFill>
            </a:endParaRPr>
          </a:p>
        </p:txBody>
      </p:sp>
      <p:sp>
        <p:nvSpPr>
          <p:cNvPr id="18434" name="Rectangle 2"/>
          <p:cNvSpPr>
            <a:spLocks noGrp="1" noRot="1" noChangeAspect="1" noChangeArrowheads="1" noTextEdit="1"/>
          </p:cNvSpPr>
          <p:nvPr>
            <p:ph type="sldImg"/>
          </p:nvPr>
        </p:nvSpPr>
        <p:spPr bwMode="auto">
          <a:xfrm>
            <a:off x="1765300" y="371475"/>
            <a:ext cx="3636963" cy="2046288"/>
          </a:xfrm>
          <a:prstGeom prst="rect">
            <a:avLst/>
          </a:prstGeom>
          <a:solidFill>
            <a:srgbClr val="FFFFFF"/>
          </a:solidFill>
          <a:ln>
            <a:solidFill>
              <a:srgbClr val="000000"/>
            </a:solidFill>
            <a:miter lim="800000"/>
            <a:headEnd/>
            <a:tailEnd/>
          </a:ln>
        </p:spPr>
      </p:sp>
      <p:sp>
        <p:nvSpPr>
          <p:cNvPr id="18435" name="Rectangle 3"/>
          <p:cNvSpPr>
            <a:spLocks noGrp="1" noChangeArrowheads="1"/>
          </p:cNvSpPr>
          <p:nvPr>
            <p:ph type="body" idx="1"/>
          </p:nvPr>
        </p:nvSpPr>
        <p:spPr bwMode="auto">
          <a:xfrm>
            <a:off x="413391" y="2669432"/>
            <a:ext cx="6063048" cy="6398967"/>
          </a:xfrm>
          <a:prstGeom prst="rect">
            <a:avLst/>
          </a:prstGeom>
          <a:solidFill>
            <a:srgbClr val="FFFFFF"/>
          </a:solidFill>
          <a:ln>
            <a:noFill/>
            <a:miter lim="800000"/>
            <a:headEnd/>
            <a:tailEnd/>
          </a:ln>
        </p:spPr>
        <p:txBody>
          <a:bodyPr lIns="93155" tIns="46577" rIns="93155" bIns="46577"/>
          <a:lstStyle/>
          <a:p>
            <a:r>
              <a:rPr lang="en-US" b="1" dirty="0">
                <a:latin typeface="Times New Roman" pitchFamily="18" charset="0"/>
              </a:rPr>
              <a:t>Objective</a:t>
            </a:r>
          </a:p>
          <a:p>
            <a:r>
              <a:rPr lang="en-US" dirty="0">
                <a:latin typeface="Times New Roman" pitchFamily="18" charset="0"/>
              </a:rPr>
              <a:t>To demonstrate how early discrepancies are</a:t>
            </a:r>
            <a:r>
              <a:rPr lang="en-US" baseline="0" dirty="0">
                <a:latin typeface="Times New Roman" pitchFamily="18" charset="0"/>
              </a:rPr>
              <a:t> seen between children living in low-income households and their more affluent peers</a:t>
            </a:r>
            <a:endParaRPr lang="en-US" dirty="0">
              <a:latin typeface="Times New Roman" pitchFamily="18" charset="0"/>
            </a:endParaRPr>
          </a:p>
          <a:p>
            <a:endParaRPr lang="en-US" b="1" dirty="0">
              <a:latin typeface="Times New Roman" pitchFamily="18" charset="0"/>
            </a:endParaRPr>
          </a:p>
          <a:p>
            <a:r>
              <a:rPr lang="en-US" b="1" dirty="0">
                <a:latin typeface="Times New Roman" pitchFamily="18" charset="0"/>
              </a:rPr>
              <a:t>What to say</a:t>
            </a:r>
          </a:p>
          <a:p>
            <a:pPr defTabSz="917235">
              <a:defRPr/>
            </a:pPr>
            <a:r>
              <a:rPr lang="en-US" dirty="0">
                <a:latin typeface="Times New Roman" pitchFamily="18" charset="0"/>
              </a:rPr>
              <a:t>The </a:t>
            </a:r>
            <a:r>
              <a:rPr lang="en-US" baseline="0" dirty="0">
                <a:latin typeface="Times New Roman" pitchFamily="18" charset="0"/>
              </a:rPr>
              <a:t>discrepancies between children living in low-income households and their more affluent peers are evident early in life, as seen here in this graph illustrating language development from infancy.</a:t>
            </a:r>
            <a:endParaRPr lang="en-US" dirty="0">
              <a:latin typeface="Times New Roman" pitchFamily="18" charset="0"/>
            </a:endParaRPr>
          </a:p>
          <a:p>
            <a:endParaRPr lang="en-US" dirty="0">
              <a:latin typeface="Times New Roman" pitchFamily="18" charset="0"/>
            </a:endParaRPr>
          </a:p>
          <a:p>
            <a:r>
              <a:rPr lang="en-US" dirty="0">
                <a:latin typeface="Times New Roman" pitchFamily="18" charset="0"/>
              </a:rPr>
              <a:t>As you can see, children living in low-income households tend to develop significantly less vocabulary than children from more affluent households very</a:t>
            </a:r>
            <a:r>
              <a:rPr lang="en-US" baseline="0" dirty="0">
                <a:latin typeface="Times New Roman" pitchFamily="18" charset="0"/>
              </a:rPr>
              <a:t> early on. The prevailing and evidence-based theory about this trend is that children in poverty</a:t>
            </a:r>
            <a:r>
              <a:rPr lang="en-US" dirty="0">
                <a:latin typeface="Times New Roman" pitchFamily="18" charset="0"/>
              </a:rPr>
              <a:t> are exposed to more limited vocabulary, and have less access to enrichment opportunities.  </a:t>
            </a:r>
          </a:p>
          <a:p>
            <a:endParaRPr lang="en-US" dirty="0">
              <a:latin typeface="Times New Roman" pitchFamily="18" charset="0"/>
            </a:endParaRPr>
          </a:p>
          <a:p>
            <a:r>
              <a:rPr lang="en-US" dirty="0">
                <a:latin typeface="Times New Roman" pitchFamily="18" charset="0"/>
              </a:rPr>
              <a:t>This is not because their parents don’t care about them but that their exposure to some aspects of what is considered to be standard language may be more limited</a:t>
            </a:r>
            <a:r>
              <a:rPr lang="en-US" baseline="0" dirty="0">
                <a:latin typeface="Times New Roman" pitchFamily="18" charset="0"/>
              </a:rPr>
              <a:t>. L</a:t>
            </a:r>
            <a:r>
              <a:rPr lang="en-US" dirty="0">
                <a:latin typeface="Times New Roman" pitchFamily="18" charset="0"/>
              </a:rPr>
              <a:t>et’s think about what it means to be in poverty. Parents and other caregivers are often stressed,</a:t>
            </a:r>
            <a:r>
              <a:rPr lang="en-US" baseline="0" dirty="0">
                <a:latin typeface="Times New Roman" pitchFamily="18" charset="0"/>
              </a:rPr>
              <a:t> preoccupied by the need to provide for their children’s basic needs, and lack the funds other families may have to buy books or involve their children in enrichment opportunities. Furthermore, many parents who live in poverty have a low level of education and do not often use language vocabularies which are currently standard in academic settings, which means that children have limited exposure to this language. </a:t>
            </a:r>
          </a:p>
          <a:p>
            <a:endParaRPr lang="en-US" dirty="0">
              <a:latin typeface="Times New Roman" pitchFamily="18" charset="0"/>
            </a:endParaRPr>
          </a:p>
          <a:p>
            <a:pPr eaLnBrk="1" hangingPunct="1"/>
            <a:r>
              <a:rPr lang="en-US" dirty="0">
                <a:latin typeface="Arial" charset="0"/>
                <a:ea typeface="ＭＳ Ｐゴシック" charset="0"/>
                <a:cs typeface="ＭＳ Ｐゴシック" charset="0"/>
              </a:rPr>
              <a:t>Here are two more statistics</a:t>
            </a:r>
            <a:r>
              <a:rPr lang="en-US" baseline="0" dirty="0">
                <a:latin typeface="Arial" charset="0"/>
                <a:ea typeface="ＭＳ Ｐゴシック" charset="0"/>
                <a:cs typeface="ＭＳ Ｐゴシック" charset="0"/>
              </a:rPr>
              <a:t> along this line:</a:t>
            </a:r>
            <a:endParaRPr lang="en-US" dirty="0">
              <a:latin typeface="Arial" charset="0"/>
              <a:ea typeface="ＭＳ Ｐゴシック" charset="0"/>
              <a:cs typeface="ＭＳ Ｐゴシック" charset="0"/>
            </a:endParaRPr>
          </a:p>
          <a:p>
            <a:pPr marL="171981" indent="-171981" eaLnBrk="1" hangingPunct="1">
              <a:buFont typeface="Arial"/>
              <a:buChar char="•"/>
            </a:pPr>
            <a:r>
              <a:rPr lang="en-US" sz="1200" dirty="0">
                <a:latin typeface="Arial" charset="0"/>
                <a:ea typeface="ＭＳ Ｐゴシック" charset="0"/>
                <a:cs typeface="ＭＳ Ｐゴシック" charset="0"/>
              </a:rPr>
              <a:t>Children living in the lowest socio-economic status</a:t>
            </a:r>
            <a:r>
              <a:rPr lang="en-US" sz="1200" baseline="0" dirty="0">
                <a:latin typeface="Arial" charset="0"/>
                <a:ea typeface="ＭＳ Ｐゴシック" charset="0"/>
                <a:cs typeface="ＭＳ Ｐゴシック" charset="0"/>
              </a:rPr>
              <a:t> (</a:t>
            </a:r>
            <a:r>
              <a:rPr lang="en-US" sz="1200" dirty="0">
                <a:latin typeface="Arial" charset="0"/>
                <a:ea typeface="ＭＳ Ｐゴシック" charset="0"/>
                <a:cs typeface="ＭＳ Ｐゴシック" charset="0"/>
              </a:rPr>
              <a:t>SES) group are read to about 25 hours before entering kindergarten, compared with 1,000 hours for the highest SES group of children.</a:t>
            </a:r>
            <a:endParaRPr lang="en-US" sz="1200" dirty="0">
              <a:latin typeface="Times New Roman" pitchFamily="18" charset="0"/>
            </a:endParaRPr>
          </a:p>
          <a:p>
            <a:pPr marL="171981" indent="-171981" eaLnBrk="1" hangingPunct="1">
              <a:buFont typeface="Arial"/>
              <a:buChar char="•"/>
            </a:pPr>
            <a:r>
              <a:rPr lang="en-US" dirty="0">
                <a:latin typeface="Arial" charset="0"/>
                <a:ea typeface="ＭＳ Ｐゴシック" charset="0"/>
                <a:cs typeface="ＭＳ Ｐゴシック" charset="0"/>
              </a:rPr>
              <a:t>Children in the lowest SES group hear a total of 13 million words prior to kindergarten, compared with 45 million for children in the highest SES group.</a:t>
            </a:r>
          </a:p>
          <a:p>
            <a:pPr marL="0" indent="0" eaLnBrk="1" hangingPunct="1">
              <a:buFont typeface="Arial"/>
              <a:buNone/>
            </a:pPr>
            <a:endParaRPr lang="en-US" sz="1600" dirty="0">
              <a:latin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837" eaLnBrk="0" hangingPunct="0">
              <a:defRPr sz="1600">
                <a:solidFill>
                  <a:schemeClr val="tx1"/>
                </a:solidFill>
                <a:latin typeface="Arial" charset="0"/>
                <a:ea typeface="ＭＳ Ｐゴシック" charset="0"/>
                <a:cs typeface="ＭＳ Ｐゴシック" charset="0"/>
              </a:defRPr>
            </a:lvl1pPr>
            <a:lvl2pPr marL="38043680" indent="-37585131" defTabSz="929837" eaLnBrk="0" hangingPunct="0">
              <a:defRPr sz="1600">
                <a:solidFill>
                  <a:schemeClr val="tx1"/>
                </a:solidFill>
                <a:latin typeface="Arial" charset="0"/>
                <a:ea typeface="ＭＳ Ｐゴシック" charset="0"/>
              </a:defRPr>
            </a:lvl2pPr>
            <a:lvl3pPr eaLnBrk="0" hangingPunct="0">
              <a:defRPr sz="1600">
                <a:solidFill>
                  <a:schemeClr val="tx1"/>
                </a:solidFill>
                <a:latin typeface="Arial" charset="0"/>
                <a:ea typeface="ＭＳ Ｐゴシック" charset="0"/>
              </a:defRPr>
            </a:lvl3pPr>
            <a:lvl4pPr eaLnBrk="0" hangingPunct="0">
              <a:defRPr sz="1600">
                <a:solidFill>
                  <a:schemeClr val="tx1"/>
                </a:solidFill>
                <a:latin typeface="Arial" charset="0"/>
                <a:ea typeface="ＭＳ Ｐゴシック" charset="0"/>
              </a:defRPr>
            </a:lvl4pPr>
            <a:lvl5pPr eaLnBrk="0" hangingPunct="0">
              <a:defRPr sz="1600">
                <a:solidFill>
                  <a:schemeClr val="tx1"/>
                </a:solidFill>
                <a:latin typeface="Arial" charset="0"/>
                <a:ea typeface="ＭＳ Ｐゴシック" charset="0"/>
              </a:defRPr>
            </a:lvl5pPr>
            <a:lvl6pPr marL="458549" eaLnBrk="0" fontAlgn="base" hangingPunct="0">
              <a:spcBef>
                <a:spcPct val="0"/>
              </a:spcBef>
              <a:spcAft>
                <a:spcPct val="0"/>
              </a:spcAft>
              <a:defRPr sz="1600">
                <a:solidFill>
                  <a:schemeClr val="tx1"/>
                </a:solidFill>
                <a:latin typeface="Arial" charset="0"/>
                <a:ea typeface="ＭＳ Ｐゴシック" charset="0"/>
              </a:defRPr>
            </a:lvl6pPr>
            <a:lvl7pPr marL="917099" eaLnBrk="0" fontAlgn="base" hangingPunct="0">
              <a:spcBef>
                <a:spcPct val="0"/>
              </a:spcBef>
              <a:spcAft>
                <a:spcPct val="0"/>
              </a:spcAft>
              <a:defRPr sz="1600">
                <a:solidFill>
                  <a:schemeClr val="tx1"/>
                </a:solidFill>
                <a:latin typeface="Arial" charset="0"/>
                <a:ea typeface="ＭＳ Ｐゴシック" charset="0"/>
              </a:defRPr>
            </a:lvl7pPr>
            <a:lvl8pPr marL="1375648" eaLnBrk="0" fontAlgn="base" hangingPunct="0">
              <a:spcBef>
                <a:spcPct val="0"/>
              </a:spcBef>
              <a:spcAft>
                <a:spcPct val="0"/>
              </a:spcAft>
              <a:defRPr sz="1600">
                <a:solidFill>
                  <a:schemeClr val="tx1"/>
                </a:solidFill>
                <a:latin typeface="Arial" charset="0"/>
                <a:ea typeface="ＭＳ Ｐゴシック" charset="0"/>
              </a:defRPr>
            </a:lvl8pPr>
            <a:lvl9pPr marL="1834197" eaLnBrk="0" fontAlgn="base" hangingPunct="0">
              <a:spcBef>
                <a:spcPct val="0"/>
              </a:spcBef>
              <a:spcAft>
                <a:spcPct val="0"/>
              </a:spcAft>
              <a:defRPr sz="1600">
                <a:solidFill>
                  <a:schemeClr val="tx1"/>
                </a:solidFill>
                <a:latin typeface="Arial" charset="0"/>
                <a:ea typeface="ＭＳ Ｐゴシック" charset="0"/>
              </a:defRPr>
            </a:lvl9pPr>
          </a:lstStyle>
          <a:p>
            <a:pPr eaLnBrk="1" hangingPunct="1"/>
            <a:fld id="{043EEF5F-D951-DC41-820C-AB92CC1F9464}" type="slidenum">
              <a:rPr lang="en-US" sz="1200"/>
              <a:pPr eaLnBrk="1" hangingPunct="1"/>
              <a:t>13</a:t>
            </a:fld>
            <a:endParaRPr lang="en-US" sz="1200" dirty="0"/>
          </a:p>
        </p:txBody>
      </p:sp>
      <p:sp>
        <p:nvSpPr>
          <p:cNvPr id="80899" name="Rectangle 2"/>
          <p:cNvSpPr>
            <a:spLocks noGrp="1" noRot="1" noChangeAspect="1" noChangeArrowheads="1" noTextEdit="1"/>
          </p:cNvSpPr>
          <p:nvPr>
            <p:ph type="sldImg"/>
          </p:nvPr>
        </p:nvSpPr>
        <p:spPr>
          <a:xfrm>
            <a:off x="406400" y="696913"/>
            <a:ext cx="6199188" cy="3487737"/>
          </a:xfrm>
          <a:ln/>
        </p:spPr>
      </p:sp>
      <p:sp>
        <p:nvSpPr>
          <p:cNvPr id="809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100" b="1" dirty="0">
                <a:latin typeface="Arial" charset="0"/>
                <a:ea typeface="ＭＳ Ｐゴシック" charset="0"/>
                <a:cs typeface="ＭＳ Ｐゴシック" charset="0"/>
              </a:rPr>
              <a:t>Objective</a:t>
            </a:r>
          </a:p>
          <a:p>
            <a:pPr eaLnBrk="1" hangingPunct="1"/>
            <a:r>
              <a:rPr lang="en-US" sz="1100" dirty="0">
                <a:latin typeface="Arial" charset="0"/>
                <a:ea typeface="ＭＳ Ｐゴシック" charset="0"/>
                <a:cs typeface="ＭＳ Ｐゴシック" charset="0"/>
              </a:rPr>
              <a:t>To illustrate how disparities in early childhood tend to follow children into school, therefore putting them behind right from the start</a:t>
            </a:r>
          </a:p>
          <a:p>
            <a:pPr eaLnBrk="1" hangingPunct="1"/>
            <a:endParaRPr lang="en-US" sz="1100" b="1" dirty="0">
              <a:latin typeface="Arial" charset="0"/>
              <a:ea typeface="ＭＳ Ｐゴシック" charset="0"/>
              <a:cs typeface="ＭＳ Ｐゴシック" charset="0"/>
            </a:endParaRPr>
          </a:p>
          <a:p>
            <a:pPr eaLnBrk="1" hangingPunct="1"/>
            <a:r>
              <a:rPr lang="en-US" sz="1100" b="1" dirty="0">
                <a:latin typeface="Arial" charset="0"/>
                <a:ea typeface="ＭＳ Ｐゴシック" charset="0"/>
                <a:cs typeface="ＭＳ Ｐゴシック" charset="0"/>
              </a:rPr>
              <a:t>What to say</a:t>
            </a:r>
          </a:p>
          <a:p>
            <a:pPr eaLnBrk="1" hangingPunct="1"/>
            <a:r>
              <a:rPr lang="en-US" sz="1100" dirty="0">
                <a:latin typeface="Arial" charset="0"/>
                <a:ea typeface="ＭＳ Ｐゴシック" charset="0"/>
                <a:cs typeface="ＭＳ Ｐゴシック" charset="0"/>
              </a:rPr>
              <a:t>Here’s another look at some school readiness comparisons between children from low- and high-income households entering kindergarten that illustrates the challenges that children from low-income households may be facing as they enter school. </a:t>
            </a:r>
          </a:p>
          <a:p>
            <a:pPr eaLnBrk="1" hangingPunct="1"/>
            <a:endParaRPr lang="en-US" sz="1100" dirty="0">
              <a:latin typeface="Arial"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1" dirty="0">
                <a:latin typeface="Arial" charset="0"/>
                <a:ea typeface="ＭＳ Ｐゴシック" charset="0"/>
                <a:cs typeface="ＭＳ Ｐゴシック" charset="0"/>
              </a:rPr>
              <a:t>Objective</a:t>
            </a:r>
          </a:p>
          <a:p>
            <a:pPr eaLnBrk="1" hangingPunct="1"/>
            <a:r>
              <a:rPr lang="en-US" dirty="0">
                <a:latin typeface="Arial" charset="0"/>
                <a:ea typeface="ＭＳ Ｐゴシック" charset="0"/>
                <a:cs typeface="ＭＳ Ｐゴシック" charset="0"/>
              </a:rPr>
              <a:t>To understand how children are transitioning to kindergarten, it is useful to look at some data on the topic.</a:t>
            </a:r>
          </a:p>
          <a:p>
            <a:pPr eaLnBrk="1" hangingPunct="1"/>
            <a:endParaRPr lang="en-US" dirty="0">
              <a:latin typeface="Arial" charset="0"/>
              <a:ea typeface="ＭＳ Ｐゴシック" charset="0"/>
              <a:cs typeface="ＭＳ Ｐゴシック" charset="0"/>
            </a:endParaRPr>
          </a:p>
          <a:p>
            <a:pPr eaLnBrk="1" hangingPunct="1"/>
            <a:r>
              <a:rPr lang="en-US" b="1" dirty="0">
                <a:latin typeface="Arial" charset="0"/>
                <a:ea typeface="ＭＳ Ｐゴシック" charset="0"/>
                <a:cs typeface="ＭＳ Ｐゴシック" charset="0"/>
              </a:rPr>
              <a:t>What to Say</a:t>
            </a:r>
          </a:p>
          <a:p>
            <a:pPr eaLnBrk="1" hangingPunct="1"/>
            <a:r>
              <a:rPr lang="en-US" dirty="0">
                <a:latin typeface="Arial" charset="0"/>
                <a:ea typeface="ＭＳ Ｐゴシック" charset="0"/>
                <a:cs typeface="ＭＳ Ｐゴシック" charset="0"/>
              </a:rPr>
              <a:t>Unfortunately, about half of the children from this study were perceived as experiencing some sort of adjustment problems. </a:t>
            </a:r>
          </a:p>
          <a:p>
            <a:pPr eaLnBrk="1" hangingPunct="1"/>
            <a:endParaRPr lang="en-US"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Additionally, higher degrees of difficulty were found in groups of children who are considered to be at-risk, with up to 25% of children rated as having “difficult” transitions.</a:t>
            </a:r>
          </a:p>
          <a:p>
            <a:pPr eaLnBrk="1" hangingPunct="1"/>
            <a:endParaRPr lang="en-US"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Children from disadvantaged families and minority children are overrepresented in the groups that had difficulty with adjustment, which highlights the need for additional supports for these children and their families. </a:t>
            </a:r>
          </a:p>
          <a:p>
            <a:pPr eaLnBrk="1" hangingPunct="1"/>
            <a:endParaRPr lang="en-US"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It</a:t>
            </a:r>
            <a:r>
              <a:rPr lang="en-US" baseline="0" dirty="0">
                <a:latin typeface="Arial" charset="0"/>
                <a:ea typeface="ＭＳ Ｐゴシック" charset="0"/>
                <a:cs typeface="ＭＳ Ｐゴシック" charset="0"/>
              </a:rPr>
              <a:t> is important to remember that vulnerable children mean vulnerable families.</a:t>
            </a:r>
          </a:p>
          <a:p>
            <a:pPr eaLnBrk="1" hangingPunct="1"/>
            <a:endParaRPr lang="en-US" baseline="0" dirty="0">
              <a:latin typeface="Arial" charset="0"/>
              <a:ea typeface="ＭＳ Ｐゴシック" charset="0"/>
              <a:cs typeface="ＭＳ Ｐゴシック" charset="0"/>
            </a:endParaRPr>
          </a:p>
          <a:p>
            <a:pPr eaLnBrk="1" hangingPunct="1"/>
            <a:r>
              <a:rPr lang="en-US" baseline="0" dirty="0">
                <a:latin typeface="Arial" charset="0"/>
                <a:ea typeface="ＭＳ Ｐゴシック" charset="0"/>
                <a:cs typeface="ＭＳ Ｐゴシック" charset="0"/>
              </a:rPr>
              <a:t>Transition seems to be a stressful experience for children.</a:t>
            </a:r>
            <a:endParaRPr lang="en-US" dirty="0">
              <a:latin typeface="Arial" charset="0"/>
              <a:ea typeface="ＭＳ Ｐゴシック" charset="0"/>
              <a:cs typeface="ＭＳ Ｐゴシック" charset="0"/>
            </a:endParaRPr>
          </a:p>
          <a:p>
            <a:pPr eaLnBrk="1" hangingPunct="1"/>
            <a:endParaRPr lang="en-US"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It all comes down to adjustment: WHEN</a:t>
            </a:r>
            <a:r>
              <a:rPr lang="en-US" baseline="0" dirty="0">
                <a:latin typeface="Arial" charset="0"/>
                <a:ea typeface="ＭＳ Ｐゴシック" charset="0"/>
                <a:cs typeface="ＭＳ Ｐゴシック" charset="0"/>
              </a:rPr>
              <a:t> KIDS ARE STRESSED, THAT’S WHEN PROBLEMS SHOW UP.</a:t>
            </a:r>
            <a:endParaRPr lang="en-US" altLang="ja-JP" dirty="0">
              <a:latin typeface="Arial" charset="0"/>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fld id="{7BE35E5C-CC40-3B43-9B22-AA556674ACE8}" type="slidenum">
              <a:rPr lang="en-US" smtClean="0"/>
              <a:t>14</a:t>
            </a:fld>
            <a:endParaRPr lang="en-US"/>
          </a:p>
        </p:txBody>
      </p:sp>
    </p:spTree>
    <p:extLst>
      <p:ext uri="{BB962C8B-B14F-4D97-AF65-F5344CB8AC3E}">
        <p14:creationId xmlns:p14="http://schemas.microsoft.com/office/powerpoint/2010/main" val="29972981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567" eaLnBrk="0" hangingPunct="0">
              <a:defRPr sz="1600">
                <a:solidFill>
                  <a:schemeClr val="tx1"/>
                </a:solidFill>
                <a:latin typeface="Arial" charset="0"/>
                <a:ea typeface="ＭＳ Ｐゴシック" charset="0"/>
                <a:cs typeface="ＭＳ Ｐゴシック" charset="0"/>
              </a:defRPr>
            </a:lvl1pPr>
            <a:lvl2pPr marL="745253" indent="-286636" defTabSz="931567" eaLnBrk="0" hangingPunct="0">
              <a:defRPr sz="1600">
                <a:solidFill>
                  <a:schemeClr val="tx1"/>
                </a:solidFill>
                <a:latin typeface="Arial" charset="0"/>
                <a:ea typeface="ＭＳ Ｐゴシック" charset="0"/>
              </a:defRPr>
            </a:lvl2pPr>
            <a:lvl3pPr marL="1146543" indent="-229309" defTabSz="931567" eaLnBrk="0" hangingPunct="0">
              <a:defRPr sz="1600">
                <a:solidFill>
                  <a:schemeClr val="tx1"/>
                </a:solidFill>
                <a:latin typeface="Arial" charset="0"/>
                <a:ea typeface="ＭＳ Ｐゴシック" charset="0"/>
              </a:defRPr>
            </a:lvl3pPr>
            <a:lvl4pPr marL="1605161" indent="-229309" defTabSz="931567" eaLnBrk="0" hangingPunct="0">
              <a:defRPr sz="1600">
                <a:solidFill>
                  <a:schemeClr val="tx1"/>
                </a:solidFill>
                <a:latin typeface="Arial" charset="0"/>
                <a:ea typeface="ＭＳ Ｐゴシック" charset="0"/>
              </a:defRPr>
            </a:lvl4pPr>
            <a:lvl5pPr marL="2063778" indent="-229309" defTabSz="931567" eaLnBrk="0" hangingPunct="0">
              <a:defRPr sz="1600">
                <a:solidFill>
                  <a:schemeClr val="tx1"/>
                </a:solidFill>
                <a:latin typeface="Arial" charset="0"/>
                <a:ea typeface="ＭＳ Ｐゴシック" charset="0"/>
              </a:defRPr>
            </a:lvl5pPr>
            <a:lvl6pPr marL="2522395" indent="-229309" defTabSz="931567" eaLnBrk="0" fontAlgn="base" hangingPunct="0">
              <a:spcBef>
                <a:spcPct val="0"/>
              </a:spcBef>
              <a:spcAft>
                <a:spcPct val="0"/>
              </a:spcAft>
              <a:defRPr sz="1600">
                <a:solidFill>
                  <a:schemeClr val="tx1"/>
                </a:solidFill>
                <a:latin typeface="Arial" charset="0"/>
                <a:ea typeface="ＭＳ Ｐゴシック" charset="0"/>
              </a:defRPr>
            </a:lvl6pPr>
            <a:lvl7pPr marL="2981013" indent="-229309" defTabSz="931567" eaLnBrk="0" fontAlgn="base" hangingPunct="0">
              <a:spcBef>
                <a:spcPct val="0"/>
              </a:spcBef>
              <a:spcAft>
                <a:spcPct val="0"/>
              </a:spcAft>
              <a:defRPr sz="1600">
                <a:solidFill>
                  <a:schemeClr val="tx1"/>
                </a:solidFill>
                <a:latin typeface="Arial" charset="0"/>
                <a:ea typeface="ＭＳ Ｐゴシック" charset="0"/>
              </a:defRPr>
            </a:lvl7pPr>
            <a:lvl8pPr marL="3439630" indent="-229309" defTabSz="931567" eaLnBrk="0" fontAlgn="base" hangingPunct="0">
              <a:spcBef>
                <a:spcPct val="0"/>
              </a:spcBef>
              <a:spcAft>
                <a:spcPct val="0"/>
              </a:spcAft>
              <a:defRPr sz="1600">
                <a:solidFill>
                  <a:schemeClr val="tx1"/>
                </a:solidFill>
                <a:latin typeface="Arial" charset="0"/>
                <a:ea typeface="ＭＳ Ｐゴシック" charset="0"/>
              </a:defRPr>
            </a:lvl8pPr>
            <a:lvl9pPr marL="3898247" indent="-229309" defTabSz="931567" eaLnBrk="0" fontAlgn="base" hangingPunct="0">
              <a:spcBef>
                <a:spcPct val="0"/>
              </a:spcBef>
              <a:spcAft>
                <a:spcPct val="0"/>
              </a:spcAft>
              <a:defRPr sz="1600">
                <a:solidFill>
                  <a:schemeClr val="tx1"/>
                </a:solidFill>
                <a:latin typeface="Arial" charset="0"/>
                <a:ea typeface="ＭＳ Ｐゴシック" charset="0"/>
              </a:defRPr>
            </a:lvl9pPr>
          </a:lstStyle>
          <a:p>
            <a:pPr eaLnBrk="1" hangingPunct="1"/>
            <a:fld id="{6D495C64-3629-5F4A-8D99-8C2A2A977781}" type="slidenum">
              <a:rPr lang="en-US" sz="1200"/>
              <a:pPr eaLnBrk="1" hangingPunct="1"/>
              <a:t>15</a:t>
            </a:fld>
            <a:endParaRPr lang="en-US" sz="1200" dirty="0"/>
          </a:p>
        </p:txBody>
      </p:sp>
      <p:sp>
        <p:nvSpPr>
          <p:cNvPr id="58370" name="Rectangle 2"/>
          <p:cNvSpPr>
            <a:spLocks noGrp="1" noRot="1" noChangeAspect="1" noChangeArrowheads="1" noTextEdit="1"/>
          </p:cNvSpPr>
          <p:nvPr>
            <p:ph type="sldImg"/>
          </p:nvPr>
        </p:nvSpPr>
        <p:spPr>
          <a:xfrm>
            <a:off x="1466850" y="336550"/>
            <a:ext cx="4076700" cy="2293938"/>
          </a:xfrm>
          <a:ln/>
        </p:spPr>
      </p:sp>
      <p:sp>
        <p:nvSpPr>
          <p:cNvPr id="58371" name="Rectangle 3"/>
          <p:cNvSpPr>
            <a:spLocks noGrp="1" noChangeArrowheads="1"/>
          </p:cNvSpPr>
          <p:nvPr>
            <p:ph type="body" idx="1"/>
          </p:nvPr>
        </p:nvSpPr>
        <p:spPr>
          <a:xfrm>
            <a:off x="701040" y="2995860"/>
            <a:ext cx="5608320" cy="418338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dirty="0">
                <a:latin typeface="Arial" charset="0"/>
                <a:ea typeface="ＭＳ Ｐゴシック" charset="0"/>
                <a:cs typeface="ＭＳ Ｐゴシック" charset="0"/>
              </a:rPr>
              <a:t>Objective</a:t>
            </a:r>
          </a:p>
          <a:p>
            <a:pPr eaLnBrk="1" hangingPunct="1"/>
            <a:r>
              <a:rPr lang="en-US" dirty="0">
                <a:latin typeface="Arial" charset="0"/>
                <a:ea typeface="ＭＳ Ｐゴシック" charset="0"/>
                <a:cs typeface="ＭＳ Ｐゴシック" charset="0"/>
              </a:rPr>
              <a:t>To show where problem areas are occurring—not just in academics</a:t>
            </a:r>
          </a:p>
          <a:p>
            <a:pPr eaLnBrk="1" hangingPunct="1"/>
            <a:endParaRPr lang="en-US"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(These data are from the same national survey of 3,500 teachers as the previous slide.)</a:t>
            </a:r>
          </a:p>
          <a:p>
            <a:pPr eaLnBrk="1" hangingPunct="1"/>
            <a:endParaRPr lang="en-US" b="1" dirty="0">
              <a:latin typeface="Arial" charset="0"/>
              <a:ea typeface="ＭＳ Ｐゴシック" charset="0"/>
              <a:cs typeface="ＭＳ Ｐゴシック" charset="0"/>
            </a:endParaRPr>
          </a:p>
          <a:p>
            <a:pPr eaLnBrk="1" hangingPunct="1"/>
            <a:r>
              <a:rPr lang="en-US" b="1" dirty="0">
                <a:latin typeface="Arial" charset="0"/>
                <a:ea typeface="ＭＳ Ｐゴシック" charset="0"/>
                <a:cs typeface="ＭＳ Ｐゴシック" charset="0"/>
              </a:rPr>
              <a:t>What to say</a:t>
            </a:r>
          </a:p>
          <a:p>
            <a:pPr eaLnBrk="1" hangingPunct="1"/>
            <a:r>
              <a:rPr lang="en-US" dirty="0">
                <a:latin typeface="Arial" charset="0"/>
                <a:ea typeface="ＭＳ Ｐゴシック" charset="0"/>
                <a:cs typeface="ＭＳ Ｐゴシック" charset="0"/>
              </a:rPr>
              <a:t>Here</a:t>
            </a:r>
            <a:r>
              <a:rPr lang="ja-JP" altLang="en-US"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s what teachers see as problem areas in their classrooms.</a:t>
            </a:r>
          </a:p>
          <a:p>
            <a:pPr eaLnBrk="1" hangingPunct="1"/>
            <a:endParaRPr lang="en-US"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Notice that academic skills are on this list, but they are only one issue concerning teachers. The majority of their concerns are more about things that require skills such as self-control, self-regulation, and the use of social skills.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lide Image Placeholder 1"/>
          <p:cNvSpPr>
            <a:spLocks noGrp="1" noRot="1" noChangeAspect="1"/>
          </p:cNvSpPr>
          <p:nvPr>
            <p:ph type="sldImg"/>
          </p:nvPr>
        </p:nvSpPr>
        <p:spPr>
          <a:ln/>
        </p:spPr>
      </p:sp>
      <p:sp>
        <p:nvSpPr>
          <p:cNvPr id="8397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b="1" dirty="0">
                <a:latin typeface="Arial" charset="0"/>
                <a:ea typeface="ＭＳ Ｐゴシック" charset="0"/>
                <a:cs typeface="ＭＳ Ｐゴシック" charset="0"/>
              </a:rPr>
              <a:t>Objective</a:t>
            </a:r>
          </a:p>
          <a:p>
            <a:r>
              <a:rPr lang="en-US" dirty="0">
                <a:latin typeface="Arial" charset="0"/>
                <a:ea typeface="ＭＳ Ｐゴシック" charset="0"/>
                <a:cs typeface="ＭＳ Ｐゴシック" charset="0"/>
              </a:rPr>
              <a:t>To</a:t>
            </a:r>
            <a:r>
              <a:rPr lang="en-US" baseline="0" dirty="0">
                <a:latin typeface="Arial" charset="0"/>
                <a:ea typeface="ＭＳ Ｐゴシック" charset="0"/>
                <a:cs typeface="ＭＳ Ｐゴシック" charset="0"/>
              </a:rPr>
              <a:t> o</a:t>
            </a:r>
            <a:r>
              <a:rPr lang="en-US" dirty="0">
                <a:latin typeface="Arial" charset="0"/>
                <a:ea typeface="ＭＳ Ｐゴシック" charset="0"/>
                <a:cs typeface="ＭＳ Ｐゴシック" charset="0"/>
              </a:rPr>
              <a:t>rient</a:t>
            </a:r>
            <a:r>
              <a:rPr lang="en-US" baseline="0" dirty="0">
                <a:latin typeface="Arial" charset="0"/>
                <a:ea typeface="ＭＳ Ｐゴシック" charset="0"/>
                <a:cs typeface="ＭＳ Ｐゴシック" charset="0"/>
              </a:rPr>
              <a:t> participants to the focus of this section</a:t>
            </a:r>
          </a:p>
          <a:p>
            <a:endParaRPr lang="en-US" b="1" baseline="0" dirty="0">
              <a:latin typeface="Arial" charset="0"/>
              <a:ea typeface="ＭＳ Ｐゴシック" charset="0"/>
              <a:cs typeface="ＭＳ Ｐゴシック" charset="0"/>
            </a:endParaRPr>
          </a:p>
          <a:p>
            <a:r>
              <a:rPr lang="en-US" b="1" baseline="0" dirty="0">
                <a:latin typeface="Arial" charset="0"/>
                <a:ea typeface="ＭＳ Ｐゴシック" charset="0"/>
                <a:cs typeface="ＭＳ Ｐゴシック" charset="0"/>
              </a:rPr>
              <a:t>What to say</a:t>
            </a:r>
          </a:p>
          <a:p>
            <a:r>
              <a:rPr lang="en-US" b="0" baseline="0" dirty="0">
                <a:latin typeface="Arial" charset="0"/>
                <a:ea typeface="ＭＳ Ｐゴシック" charset="0"/>
                <a:cs typeface="ＭＳ Ｐゴシック" charset="0"/>
              </a:rPr>
              <a:t>Now let’s discuss why we care about early transition experiences.</a:t>
            </a:r>
            <a:endParaRPr lang="en-US" b="0" dirty="0">
              <a:latin typeface="Arial" charset="0"/>
              <a:ea typeface="ＭＳ Ｐゴシック" charset="0"/>
              <a:cs typeface="ＭＳ Ｐゴシック" charset="0"/>
            </a:endParaRPr>
          </a:p>
          <a:p>
            <a:endParaRPr lang="en-US" dirty="0">
              <a:latin typeface="Arial" charset="0"/>
              <a:ea typeface="ＭＳ Ｐゴシック" charset="0"/>
              <a:cs typeface="ＭＳ Ｐゴシック" charset="0"/>
            </a:endParaRPr>
          </a:p>
          <a:p>
            <a:endParaRPr lang="en-US" dirty="0">
              <a:latin typeface="Arial" charset="0"/>
              <a:ea typeface="ＭＳ Ｐゴシック" charset="0"/>
              <a:cs typeface="ＭＳ Ｐゴシック" charset="0"/>
            </a:endParaRPr>
          </a:p>
        </p:txBody>
      </p:sp>
      <p:sp>
        <p:nvSpPr>
          <p:cNvPr id="8397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567" eaLnBrk="0" hangingPunct="0">
              <a:defRPr sz="1600">
                <a:solidFill>
                  <a:schemeClr val="tx1"/>
                </a:solidFill>
                <a:latin typeface="Arial" charset="0"/>
                <a:ea typeface="ＭＳ Ｐゴシック" charset="0"/>
                <a:cs typeface="ＭＳ Ｐゴシック" charset="0"/>
              </a:defRPr>
            </a:lvl1pPr>
            <a:lvl2pPr marL="745253" indent="-286636" defTabSz="931567" eaLnBrk="0" hangingPunct="0">
              <a:defRPr sz="1600">
                <a:solidFill>
                  <a:schemeClr val="tx1"/>
                </a:solidFill>
                <a:latin typeface="Arial" charset="0"/>
                <a:ea typeface="ＭＳ Ｐゴシック" charset="0"/>
              </a:defRPr>
            </a:lvl2pPr>
            <a:lvl3pPr marL="1146543" indent="-229309" defTabSz="931567" eaLnBrk="0" hangingPunct="0">
              <a:defRPr sz="1600">
                <a:solidFill>
                  <a:schemeClr val="tx1"/>
                </a:solidFill>
                <a:latin typeface="Arial" charset="0"/>
                <a:ea typeface="ＭＳ Ｐゴシック" charset="0"/>
              </a:defRPr>
            </a:lvl3pPr>
            <a:lvl4pPr marL="1605161" indent="-229309" defTabSz="931567" eaLnBrk="0" hangingPunct="0">
              <a:defRPr sz="1600">
                <a:solidFill>
                  <a:schemeClr val="tx1"/>
                </a:solidFill>
                <a:latin typeface="Arial" charset="0"/>
                <a:ea typeface="ＭＳ Ｐゴシック" charset="0"/>
              </a:defRPr>
            </a:lvl4pPr>
            <a:lvl5pPr marL="2063778" indent="-229309" defTabSz="931567" eaLnBrk="0" hangingPunct="0">
              <a:defRPr sz="1600">
                <a:solidFill>
                  <a:schemeClr val="tx1"/>
                </a:solidFill>
                <a:latin typeface="Arial" charset="0"/>
                <a:ea typeface="ＭＳ Ｐゴシック" charset="0"/>
              </a:defRPr>
            </a:lvl5pPr>
            <a:lvl6pPr marL="2522395" indent="-229309" defTabSz="931567" eaLnBrk="0" fontAlgn="base" hangingPunct="0">
              <a:spcBef>
                <a:spcPct val="0"/>
              </a:spcBef>
              <a:spcAft>
                <a:spcPct val="0"/>
              </a:spcAft>
              <a:defRPr sz="1600">
                <a:solidFill>
                  <a:schemeClr val="tx1"/>
                </a:solidFill>
                <a:latin typeface="Arial" charset="0"/>
                <a:ea typeface="ＭＳ Ｐゴシック" charset="0"/>
              </a:defRPr>
            </a:lvl6pPr>
            <a:lvl7pPr marL="2981013" indent="-229309" defTabSz="931567" eaLnBrk="0" fontAlgn="base" hangingPunct="0">
              <a:spcBef>
                <a:spcPct val="0"/>
              </a:spcBef>
              <a:spcAft>
                <a:spcPct val="0"/>
              </a:spcAft>
              <a:defRPr sz="1600">
                <a:solidFill>
                  <a:schemeClr val="tx1"/>
                </a:solidFill>
                <a:latin typeface="Arial" charset="0"/>
                <a:ea typeface="ＭＳ Ｐゴシック" charset="0"/>
              </a:defRPr>
            </a:lvl7pPr>
            <a:lvl8pPr marL="3439630" indent="-229309" defTabSz="931567" eaLnBrk="0" fontAlgn="base" hangingPunct="0">
              <a:spcBef>
                <a:spcPct val="0"/>
              </a:spcBef>
              <a:spcAft>
                <a:spcPct val="0"/>
              </a:spcAft>
              <a:defRPr sz="1600">
                <a:solidFill>
                  <a:schemeClr val="tx1"/>
                </a:solidFill>
                <a:latin typeface="Arial" charset="0"/>
                <a:ea typeface="ＭＳ Ｐゴシック" charset="0"/>
              </a:defRPr>
            </a:lvl8pPr>
            <a:lvl9pPr marL="3898247" indent="-229309" defTabSz="931567" eaLnBrk="0" fontAlgn="base" hangingPunct="0">
              <a:spcBef>
                <a:spcPct val="0"/>
              </a:spcBef>
              <a:spcAft>
                <a:spcPct val="0"/>
              </a:spcAft>
              <a:defRPr sz="1600">
                <a:solidFill>
                  <a:schemeClr val="tx1"/>
                </a:solidFill>
                <a:latin typeface="Arial" charset="0"/>
                <a:ea typeface="ＭＳ Ｐゴシック" charset="0"/>
              </a:defRPr>
            </a:lvl9pPr>
          </a:lstStyle>
          <a:p>
            <a:pPr eaLnBrk="1" hangingPunct="1"/>
            <a:fld id="{E50FFC0C-39A4-F74F-9AA0-68AE90FB0865}" type="slidenum">
              <a:rPr lang="en-US" sz="1200"/>
              <a:pPr eaLnBrk="1" hangingPunct="1"/>
              <a:t>16</a:t>
            </a:fld>
            <a:endParaRPr lang="en-US" sz="1200"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5475" y="593725"/>
            <a:ext cx="5751513" cy="3235325"/>
          </a:xfrm>
        </p:spPr>
      </p:sp>
      <p:sp>
        <p:nvSpPr>
          <p:cNvPr id="3" name="Notes Placeholder 2"/>
          <p:cNvSpPr>
            <a:spLocks noGrp="1"/>
          </p:cNvSpPr>
          <p:nvPr>
            <p:ph type="body" idx="1"/>
          </p:nvPr>
        </p:nvSpPr>
        <p:spPr>
          <a:xfrm>
            <a:off x="701040" y="3951182"/>
            <a:ext cx="5608320" cy="4962345"/>
          </a:xfrm>
        </p:spPr>
        <p:txBody>
          <a:bodyPr/>
          <a:lstStyle/>
          <a:p>
            <a:r>
              <a:rPr lang="en-US" b="1" dirty="0"/>
              <a:t>Objective:</a:t>
            </a:r>
          </a:p>
          <a:p>
            <a:r>
              <a:rPr lang="en-US" dirty="0"/>
              <a:t>To illustrate that early education experiences</a:t>
            </a:r>
            <a:r>
              <a:rPr lang="en-US" baseline="0" dirty="0"/>
              <a:t> are important to children’s school success</a:t>
            </a:r>
            <a:endParaRPr lang="en-US" dirty="0"/>
          </a:p>
          <a:p>
            <a:endParaRPr lang="en-US" dirty="0"/>
          </a:p>
          <a:p>
            <a:r>
              <a:rPr lang="en-US" b="1" dirty="0"/>
              <a:t>What to say:</a:t>
            </a:r>
          </a:p>
          <a:p>
            <a:r>
              <a:rPr lang="en-US" dirty="0"/>
              <a:t>So now that we know stressful experiences are detrimental</a:t>
            </a:r>
            <a:r>
              <a:rPr lang="en-US" baseline="0" dirty="0"/>
              <a:t> to children, how does education fit into it?</a:t>
            </a:r>
          </a:p>
          <a:p>
            <a:endParaRPr lang="en-US" baseline="0" dirty="0"/>
          </a:p>
          <a:p>
            <a:r>
              <a:rPr lang="en-US" baseline="0" dirty="0"/>
              <a:t>The answer is that early school experiences matter for children.</a:t>
            </a:r>
          </a:p>
          <a:p>
            <a:endParaRPr lang="en-US" baseline="0" dirty="0"/>
          </a:p>
          <a:p>
            <a:r>
              <a:rPr lang="en-US" baseline="0" dirty="0"/>
              <a:t>The slides we saw in the first section of this presentation showed some distressing trends, but the good news is that </a:t>
            </a:r>
            <a:r>
              <a:rPr lang="en-US" dirty="0">
                <a:latin typeface="Arial" charset="0"/>
                <a:ea typeface="ＭＳ Ｐゴシック" charset="0"/>
                <a:cs typeface="ＭＳ Ｐゴシック" charset="0"/>
              </a:rPr>
              <a:t>QUALITY EARLY CHILDHOOD EDUCATION CAN HELP TO CLOSE THESE GAPS, improve school readiness, and help children maintain and increase skills.</a:t>
            </a:r>
          </a:p>
          <a:p>
            <a:pPr eaLnBrk="1" hangingPunct="1"/>
            <a:endParaRPr lang="en-US"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Stability and consistency between settings is one crucial component for early childhood success.</a:t>
            </a:r>
            <a:r>
              <a:rPr lang="en-US" baseline="0" dirty="0">
                <a:latin typeface="Arial" charset="0"/>
                <a:ea typeface="ＭＳ Ｐゴシック" charset="0"/>
                <a:cs typeface="ＭＳ Ｐゴシック" charset="0"/>
              </a:rPr>
              <a:t> </a:t>
            </a:r>
            <a:r>
              <a:rPr lang="en-US" dirty="0">
                <a:latin typeface="Arial" charset="0"/>
                <a:ea typeface="ＭＳ Ｐゴシック" charset="0"/>
                <a:cs typeface="ＭＳ Ｐゴシック" charset="0"/>
              </a:rPr>
              <a:t>This is one of the areas where transition experiences can really make a difference—by helping to bridge disconnects between pre-k and kindergarten, successful transitions can help to promote consistency between settings. Teachers’ emotional support and consistency predict children’s social and academic skills.</a:t>
            </a:r>
          </a:p>
          <a:p>
            <a:pPr eaLnBrk="1" hangingPunct="1"/>
            <a:endParaRPr lang="en-US" dirty="0">
              <a:latin typeface="Arial" charset="0"/>
              <a:ea typeface="ＭＳ Ｐゴシック" charset="0"/>
              <a:cs typeface="ＭＳ Ｐゴシック" charset="0"/>
            </a:endParaRPr>
          </a:p>
          <a:p>
            <a:pPr marL="0" lvl="1" defTabSz="917235" eaLnBrk="1" hangingPunct="1">
              <a:defRPr/>
            </a:pPr>
            <a:r>
              <a:rPr lang="en-US" dirty="0">
                <a:latin typeface="Arial" charset="0"/>
                <a:ea typeface="ＭＳ Ｐゴシック" charset="0"/>
                <a:cs typeface="ＭＳ Ｐゴシック" charset="0"/>
              </a:rPr>
              <a:t>Sources on school readiness: </a:t>
            </a:r>
            <a:r>
              <a:rPr lang="en-US" altLang="ja-JP" sz="1800" dirty="0"/>
              <a:t>NICHD, multiple years; Gormley, et al., 2008; and </a:t>
            </a:r>
            <a:r>
              <a:rPr lang="en-US" sz="1800" dirty="0"/>
              <a:t>Ou and Reynold, 2006</a:t>
            </a:r>
          </a:p>
          <a:p>
            <a:pPr marL="0" lvl="1" defTabSz="917235" eaLnBrk="1" hangingPunct="1">
              <a:defRPr/>
            </a:pPr>
            <a:r>
              <a:rPr lang="en-US" dirty="0">
                <a:latin typeface="Arial" charset="0"/>
                <a:ea typeface="ＭＳ Ｐゴシック" charset="0"/>
                <a:cs typeface="ＭＳ Ｐゴシック" charset="0"/>
              </a:rPr>
              <a:t>Sources on changes in teachers association with school readiness: </a:t>
            </a:r>
            <a:r>
              <a:rPr lang="en-US" sz="1800" dirty="0"/>
              <a:t>Tran and Winsler, 2011</a:t>
            </a:r>
          </a:p>
          <a:p>
            <a:pPr marL="0" lvl="1" defTabSz="917235" eaLnBrk="1" hangingPunct="1">
              <a:defRPr/>
            </a:pPr>
            <a:r>
              <a:rPr lang="en-US" dirty="0">
                <a:latin typeface="Arial" charset="0"/>
                <a:ea typeface="ＭＳ Ｐゴシック" charset="0"/>
                <a:cs typeface="ＭＳ Ｐゴシック" charset="0"/>
              </a:rPr>
              <a:t>Sources on teachers’ emotional support:</a:t>
            </a:r>
            <a:r>
              <a:rPr lang="en-US" sz="1800" dirty="0"/>
              <a:t> Curby, et al., 2012; LoCasale-Crouch, et al., 2012</a:t>
            </a:r>
          </a:p>
          <a:p>
            <a:pPr marL="0" lvl="1" defTabSz="917235" eaLnBrk="1" hangingPunct="1">
              <a:defRPr/>
            </a:pPr>
            <a:endParaRPr lang="en-US" sz="1800" dirty="0"/>
          </a:p>
          <a:p>
            <a:pPr eaLnBrk="1" hangingPunct="1"/>
            <a:endParaRPr lang="en-US" dirty="0">
              <a:latin typeface="Arial" charset="0"/>
              <a:ea typeface="ＭＳ Ｐゴシック" charset="0"/>
              <a:cs typeface="ＭＳ Ｐゴシック" charset="0"/>
            </a:endParaRPr>
          </a:p>
          <a:p>
            <a:pPr eaLnBrk="1" hangingPunct="1"/>
            <a:endParaRPr lang="en-US" dirty="0">
              <a:latin typeface="Arial" charset="0"/>
              <a:ea typeface="ＭＳ Ｐゴシック" charset="0"/>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pPr>
              <a:defRPr/>
            </a:pPr>
            <a:fld id="{029EB1A5-BF7E-224F-8043-C504B8AF34AC}" type="slidenum">
              <a:rPr lang="en-US" smtClean="0"/>
              <a:pPr>
                <a:defRPr/>
              </a:pPr>
              <a:t>17</a:t>
            </a:fld>
            <a:endParaRPr lang="en-US" dirty="0"/>
          </a:p>
        </p:txBody>
      </p:sp>
    </p:spTree>
    <p:extLst>
      <p:ext uri="{BB962C8B-B14F-4D97-AF65-F5344CB8AC3E}">
        <p14:creationId xmlns:p14="http://schemas.microsoft.com/office/powerpoint/2010/main" val="3157941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1" dirty="0">
                <a:latin typeface="Arial" charset="0"/>
                <a:ea typeface="ＭＳ Ｐゴシック" charset="0"/>
                <a:cs typeface="ＭＳ Ｐゴシック" charset="0"/>
              </a:rPr>
              <a:t>Objective</a:t>
            </a:r>
          </a:p>
          <a:p>
            <a:pPr eaLnBrk="1" hangingPunct="1"/>
            <a:r>
              <a:rPr lang="en-US" dirty="0">
                <a:latin typeface="Arial" charset="0"/>
                <a:ea typeface="ＭＳ Ｐゴシック" charset="0"/>
                <a:cs typeface="ＭＳ Ｐゴシック" charset="0"/>
              </a:rPr>
              <a:t>To further illustrate how early education experiences, including family involvement, matter for children</a:t>
            </a:r>
          </a:p>
          <a:p>
            <a:pPr eaLnBrk="1" hangingPunct="1"/>
            <a:endParaRPr lang="en-US" b="1" dirty="0">
              <a:latin typeface="Arial" charset="0"/>
              <a:ea typeface="ＭＳ Ｐゴシック" charset="0"/>
              <a:cs typeface="ＭＳ Ｐゴシック" charset="0"/>
            </a:endParaRPr>
          </a:p>
          <a:p>
            <a:pPr eaLnBrk="1" hangingPunct="1"/>
            <a:r>
              <a:rPr lang="en-US" b="1" dirty="0">
                <a:latin typeface="Arial" charset="0"/>
                <a:ea typeface="ＭＳ Ｐゴシック" charset="0"/>
                <a:cs typeface="ＭＳ Ｐゴシック" charset="0"/>
              </a:rPr>
              <a:t>What to say</a:t>
            </a:r>
          </a:p>
          <a:p>
            <a:pPr eaLnBrk="1" hangingPunct="1"/>
            <a:r>
              <a:rPr lang="en-US" dirty="0">
                <a:latin typeface="Arial" charset="0"/>
                <a:ea typeface="ＭＳ Ｐゴシック" charset="0"/>
                <a:cs typeface="ＭＳ Ｐゴシック" charset="0"/>
              </a:rPr>
              <a:t>Successful transition practices also promote early child–teacher and family–school connections, which benefit children.</a:t>
            </a:r>
          </a:p>
          <a:p>
            <a:pPr eaLnBrk="1" hangingPunct="1"/>
            <a:endParaRPr lang="en-US"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Sources: </a:t>
            </a:r>
            <a:r>
              <a:rPr lang="en-US" dirty="0"/>
              <a:t>Hamre and Pianta, 2001 and Jerome, et al., 2009</a:t>
            </a:r>
          </a:p>
          <a:p>
            <a:pPr eaLnBrk="1" hangingPunct="1"/>
            <a:endParaRPr lang="en-US" dirty="0">
              <a:latin typeface="Arial" charset="0"/>
              <a:ea typeface="ＭＳ Ｐゴシック" charset="0"/>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pPr>
              <a:defRPr/>
            </a:pPr>
            <a:fld id="{029EB1A5-BF7E-224F-8043-C504B8AF34AC}" type="slidenum">
              <a:rPr lang="en-US" smtClean="0"/>
              <a:pPr>
                <a:defRPr/>
              </a:pPr>
              <a:t>18</a:t>
            </a:fld>
            <a:endParaRPr lang="en-US" dirty="0"/>
          </a:p>
        </p:txBody>
      </p:sp>
    </p:spTree>
    <p:extLst>
      <p:ext uri="{BB962C8B-B14F-4D97-AF65-F5344CB8AC3E}">
        <p14:creationId xmlns:p14="http://schemas.microsoft.com/office/powerpoint/2010/main" val="3157941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Objective</a:t>
            </a:r>
          </a:p>
          <a:p>
            <a:r>
              <a:rPr lang="en-US" dirty="0"/>
              <a:t>To show the connections between kindergarten engagement and children’s success in school and life</a:t>
            </a:r>
          </a:p>
          <a:p>
            <a:endParaRPr lang="en-US" dirty="0"/>
          </a:p>
          <a:p>
            <a:pPr marL="0" lvl="1" defTabSz="917235">
              <a:defRPr/>
            </a:pPr>
            <a:r>
              <a:rPr lang="en-US" dirty="0"/>
              <a:t> </a:t>
            </a:r>
          </a:p>
        </p:txBody>
      </p:sp>
      <p:sp>
        <p:nvSpPr>
          <p:cNvPr id="4" name="Slide Number Placeholder 3"/>
          <p:cNvSpPr>
            <a:spLocks noGrp="1"/>
          </p:cNvSpPr>
          <p:nvPr>
            <p:ph type="sldNum" sz="quarter" idx="10"/>
          </p:nvPr>
        </p:nvSpPr>
        <p:spPr/>
        <p:txBody>
          <a:bodyPr/>
          <a:lstStyle/>
          <a:p>
            <a:pPr>
              <a:defRPr/>
            </a:pPr>
            <a:fld id="{029EB1A5-BF7E-224F-8043-C504B8AF34AC}" type="slidenum">
              <a:rPr lang="en-US" smtClean="0"/>
              <a:pPr>
                <a:defRPr/>
              </a:pPr>
              <a:t>19</a:t>
            </a:fld>
            <a:endParaRPr lang="en-US" dirty="0"/>
          </a:p>
        </p:txBody>
      </p:sp>
    </p:spTree>
    <p:extLst>
      <p:ext uri="{BB962C8B-B14F-4D97-AF65-F5344CB8AC3E}">
        <p14:creationId xmlns:p14="http://schemas.microsoft.com/office/powerpoint/2010/main" val="22228936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2" indent="0"/>
            <a:r>
              <a:rPr lang="en-US" sz="1000" b="1" dirty="0"/>
              <a:t>Objective</a:t>
            </a:r>
          </a:p>
          <a:p>
            <a:pPr marL="0" lvl="2" indent="0"/>
            <a:r>
              <a:rPr lang="en-US" sz="1000" dirty="0"/>
              <a:t>To have participants become familiar and comfortable with one another</a:t>
            </a:r>
          </a:p>
          <a:p>
            <a:pPr marL="0" lvl="2" indent="0"/>
            <a:endParaRPr lang="en-US" sz="1000" b="1" dirty="0"/>
          </a:p>
          <a:p>
            <a:pPr marL="0" lvl="2" indent="0"/>
            <a:r>
              <a:rPr lang="en-US" sz="1000" b="1" dirty="0"/>
              <a:t>What to do</a:t>
            </a:r>
          </a:p>
          <a:p>
            <a:pPr marL="0" lvl="2" indent="0"/>
            <a:r>
              <a:rPr lang="en-US" sz="1000" dirty="0"/>
              <a:t>Introduce yourself and describe the role you play in transition work. Next, give instructions on the slide and allow participants about five to ten minutes to get to know one another.</a:t>
            </a:r>
          </a:p>
          <a:p>
            <a:pPr marL="0" lvl="2" indent="0"/>
            <a:endParaRPr lang="en-US" sz="1000" dirty="0"/>
          </a:p>
          <a:p>
            <a:pPr marL="0" lvl="2" indent="0"/>
            <a:r>
              <a:rPr lang="en-US" sz="1000" dirty="0"/>
              <a:t>Examples of recent transitions that participants may have experienced: </a:t>
            </a:r>
          </a:p>
          <a:p>
            <a:pPr marL="0" lvl="2" indent="0">
              <a:spcAft>
                <a:spcPts val="401"/>
              </a:spcAft>
            </a:pPr>
            <a:r>
              <a:rPr lang="en-US" sz="1800" dirty="0"/>
              <a:t>Marriage</a:t>
            </a:r>
          </a:p>
          <a:p>
            <a:pPr marL="0" lvl="2" indent="0">
              <a:spcAft>
                <a:spcPts val="401"/>
              </a:spcAft>
            </a:pPr>
            <a:r>
              <a:rPr lang="en-US" sz="1800" dirty="0"/>
              <a:t>A new job</a:t>
            </a:r>
          </a:p>
          <a:p>
            <a:pPr marL="0" lvl="2" indent="0">
              <a:spcAft>
                <a:spcPts val="401"/>
              </a:spcAft>
            </a:pPr>
            <a:r>
              <a:rPr lang="en-US" sz="1800" dirty="0"/>
              <a:t>Moving </a:t>
            </a:r>
          </a:p>
          <a:p>
            <a:pPr marL="0" lvl="2">
              <a:spcAft>
                <a:spcPts val="401"/>
              </a:spcAft>
            </a:pPr>
            <a:r>
              <a:rPr lang="en-US" sz="1800" dirty="0"/>
              <a:t>An empty nest</a:t>
            </a:r>
          </a:p>
          <a:p>
            <a:pPr marL="0" lvl="2">
              <a:spcAft>
                <a:spcPts val="401"/>
              </a:spcAft>
            </a:pPr>
            <a:endParaRPr lang="en-US" sz="1000" dirty="0"/>
          </a:p>
          <a:p>
            <a:pPr marL="758647" lvl="2" indent="-174699"/>
            <a:endParaRPr lang="en-US" sz="1000" dirty="0"/>
          </a:p>
          <a:p>
            <a:pPr marL="758647" lvl="2" indent="-174699"/>
            <a:endParaRPr lang="en-US" sz="1000" dirty="0"/>
          </a:p>
        </p:txBody>
      </p:sp>
      <p:sp>
        <p:nvSpPr>
          <p:cNvPr id="6" name="Slide Number Placeholder 5"/>
          <p:cNvSpPr>
            <a:spLocks noGrp="1"/>
          </p:cNvSpPr>
          <p:nvPr>
            <p:ph type="sldNum" sz="quarter" idx="12"/>
          </p:nvPr>
        </p:nvSpPr>
        <p:spPr/>
        <p:txBody>
          <a:bodyPr/>
          <a:lstStyle/>
          <a:p>
            <a:fld id="{548B68F5-C012-4983-9D41-569CC1EE93A7}" type="slidenum">
              <a:rPr lang="en-US" smtClean="0"/>
              <a:pPr/>
              <a:t>2</a:t>
            </a:fld>
            <a:endParaRPr lang="en-US" dirty="0"/>
          </a:p>
        </p:txBody>
      </p:sp>
    </p:spTree>
    <p:extLst>
      <p:ext uri="{BB962C8B-B14F-4D97-AF65-F5344CB8AC3E}">
        <p14:creationId xmlns:p14="http://schemas.microsoft.com/office/powerpoint/2010/main" val="7734964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Objective</a:t>
            </a:r>
          </a:p>
          <a:p>
            <a:r>
              <a:rPr lang="en-US" dirty="0"/>
              <a:t>To demonstrate that more transition</a:t>
            </a:r>
            <a:r>
              <a:rPr lang="en-US" baseline="0" dirty="0"/>
              <a:t> practices result in better outcomes for children</a:t>
            </a:r>
          </a:p>
          <a:p>
            <a:endParaRPr lang="en-US" b="1" dirty="0"/>
          </a:p>
          <a:p>
            <a:r>
              <a:rPr lang="en-US" b="1" dirty="0"/>
              <a:t>What</a:t>
            </a:r>
            <a:r>
              <a:rPr lang="en-US" b="1" baseline="0" dirty="0"/>
              <a:t> to say</a:t>
            </a:r>
            <a:endParaRPr lang="en-US" b="1" dirty="0"/>
          </a:p>
          <a:p>
            <a:r>
              <a:rPr lang="en-US" dirty="0"/>
              <a:t>More</a:t>
            </a:r>
            <a:r>
              <a:rPr lang="en-US" baseline="0" dirty="0"/>
              <a:t> transition practices equal better outcomes for children.</a:t>
            </a:r>
          </a:p>
          <a:p>
            <a:endParaRPr lang="en-US" baseline="0" dirty="0"/>
          </a:p>
          <a:p>
            <a:r>
              <a:rPr lang="en-US" baseline="0" dirty="0"/>
              <a:t>Successful transition practices mean a less stressful transition and better adjustment to the new environment, which translates into children being more ready to learn instead of being distracted by adjustment problems.</a:t>
            </a:r>
          </a:p>
          <a:p>
            <a:endParaRPr lang="en-US" baseline="0" dirty="0"/>
          </a:p>
          <a:p>
            <a:r>
              <a:rPr lang="en-US" baseline="0" dirty="0"/>
              <a:t>The slide shows some examples of positive social emotional outcomes and general adjustment. </a:t>
            </a:r>
            <a:endParaRPr lang="en-US" dirty="0"/>
          </a:p>
          <a:p>
            <a:endParaRPr lang="en-US" dirty="0"/>
          </a:p>
        </p:txBody>
      </p:sp>
      <p:sp>
        <p:nvSpPr>
          <p:cNvPr id="4" name="Slide Number Placeholder 3"/>
          <p:cNvSpPr>
            <a:spLocks noGrp="1"/>
          </p:cNvSpPr>
          <p:nvPr>
            <p:ph type="sldNum" sz="quarter" idx="10"/>
          </p:nvPr>
        </p:nvSpPr>
        <p:spPr/>
        <p:txBody>
          <a:bodyPr/>
          <a:lstStyle/>
          <a:p>
            <a:fld id="{7BE35E5C-CC40-3B43-9B22-AA556674ACE8}" type="slidenum">
              <a:rPr lang="en-US" smtClean="0"/>
              <a:t>20</a:t>
            </a:fld>
            <a:endParaRPr lang="en-US"/>
          </a:p>
        </p:txBody>
      </p:sp>
    </p:spTree>
    <p:extLst>
      <p:ext uri="{BB962C8B-B14F-4D97-AF65-F5344CB8AC3E}">
        <p14:creationId xmlns:p14="http://schemas.microsoft.com/office/powerpoint/2010/main" val="1906494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1" dirty="0">
                <a:latin typeface="Times New Roman" charset="0"/>
                <a:ea typeface="ＭＳ Ｐゴシック" charset="0"/>
                <a:cs typeface="Times New Roman" charset="0"/>
              </a:rPr>
              <a:t>Objective</a:t>
            </a:r>
          </a:p>
          <a:p>
            <a:pPr eaLnBrk="1" hangingPunct="1"/>
            <a:r>
              <a:rPr lang="en-US" dirty="0">
                <a:latin typeface="Times New Roman" charset="0"/>
                <a:ea typeface="ＭＳ Ｐゴシック" charset="0"/>
                <a:cs typeface="Times New Roman" charset="0"/>
              </a:rPr>
              <a:t>To</a:t>
            </a:r>
            <a:r>
              <a:rPr lang="en-US" baseline="0" dirty="0">
                <a:latin typeface="Times New Roman" charset="0"/>
                <a:ea typeface="ＭＳ Ｐゴシック" charset="0"/>
                <a:cs typeface="Times New Roman" charset="0"/>
              </a:rPr>
              <a:t> convey that more transition practices also improve children’s success academically</a:t>
            </a:r>
            <a:endParaRPr lang="en-US" dirty="0">
              <a:latin typeface="Times New Roman" charset="0"/>
              <a:ea typeface="ＭＳ Ｐゴシック" charset="0"/>
              <a:cs typeface="Times New Roman" charset="0"/>
            </a:endParaRPr>
          </a:p>
          <a:p>
            <a:pPr eaLnBrk="1" hangingPunct="1"/>
            <a:endParaRPr lang="en-US" b="1" dirty="0">
              <a:latin typeface="Times New Roman" charset="0"/>
              <a:ea typeface="ＭＳ Ｐゴシック" charset="0"/>
              <a:cs typeface="Times New Roman" charset="0"/>
            </a:endParaRPr>
          </a:p>
          <a:p>
            <a:pPr eaLnBrk="1" hangingPunct="1"/>
            <a:r>
              <a:rPr lang="en-US" b="1" dirty="0">
                <a:latin typeface="Times New Roman" charset="0"/>
                <a:ea typeface="ＭＳ Ｐゴシック" charset="0"/>
                <a:cs typeface="Times New Roman" charset="0"/>
              </a:rPr>
              <a:t>What to say</a:t>
            </a:r>
          </a:p>
          <a:p>
            <a:pPr eaLnBrk="1" hangingPunct="1"/>
            <a:r>
              <a:rPr lang="en-US" dirty="0">
                <a:latin typeface="Times New Roman" charset="0"/>
                <a:ea typeface="ＭＳ Ｐゴシック" charset="0"/>
                <a:cs typeface="Times New Roman" charset="0"/>
              </a:rPr>
              <a:t>As</a:t>
            </a:r>
            <a:r>
              <a:rPr lang="en-US" baseline="0" dirty="0">
                <a:latin typeface="Times New Roman" charset="0"/>
                <a:ea typeface="ＭＳ Ｐゴシック" charset="0"/>
                <a:cs typeface="Times New Roman" charset="0"/>
              </a:rPr>
              <a:t> we see from a different study, t</a:t>
            </a:r>
            <a:r>
              <a:rPr lang="en-US" dirty="0">
                <a:latin typeface="Times New Roman" charset="0"/>
                <a:ea typeface="ＭＳ Ｐゴシック" charset="0"/>
                <a:cs typeface="Times New Roman" charset="0"/>
              </a:rPr>
              <a:t>ransition activities also affect academic skills.</a:t>
            </a:r>
          </a:p>
          <a:p>
            <a:pPr eaLnBrk="1" hangingPunct="1"/>
            <a:endParaRPr lang="en-US" dirty="0">
              <a:latin typeface="Times New Roman" charset="0"/>
              <a:ea typeface="ＭＳ Ｐゴシック" charset="0"/>
              <a:cs typeface="Times New Roman" charset="0"/>
            </a:endParaRPr>
          </a:p>
          <a:p>
            <a:pPr eaLnBrk="1" hangingPunct="1"/>
            <a:r>
              <a:rPr lang="en-US" dirty="0">
                <a:latin typeface="Times New Roman" charset="0"/>
                <a:ea typeface="ＭＳ Ｐゴシック" charset="0"/>
                <a:cs typeface="Times New Roman" charset="0"/>
              </a:rPr>
              <a:t>This study found that more transition activities in the fall translated into higher academic performance in the spring.</a:t>
            </a:r>
          </a:p>
          <a:p>
            <a:pPr eaLnBrk="1" hangingPunct="1"/>
            <a:endParaRPr lang="en-US" dirty="0">
              <a:latin typeface="Times New Roman" charset="0"/>
              <a:ea typeface="ＭＳ Ｐゴシック" charset="0"/>
              <a:cs typeface="Times New Roman" charset="0"/>
            </a:endParaRPr>
          </a:p>
          <a:p>
            <a:pPr eaLnBrk="1" hangingPunct="1"/>
            <a:endParaRPr lang="en-US" dirty="0">
              <a:latin typeface="Times New Roman" charset="0"/>
              <a:ea typeface="ＭＳ Ｐゴシック" charset="0"/>
              <a:cs typeface="Times New Roman" charset="0"/>
            </a:endParaRPr>
          </a:p>
        </p:txBody>
      </p:sp>
      <p:sp>
        <p:nvSpPr>
          <p:cNvPr id="4" name="Slide Number Placeholder 3"/>
          <p:cNvSpPr>
            <a:spLocks noGrp="1"/>
          </p:cNvSpPr>
          <p:nvPr>
            <p:ph type="sldNum" sz="quarter" idx="10"/>
          </p:nvPr>
        </p:nvSpPr>
        <p:spPr/>
        <p:txBody>
          <a:bodyPr/>
          <a:lstStyle/>
          <a:p>
            <a:fld id="{7BE35E5C-CC40-3B43-9B22-AA556674ACE8}" type="slidenum">
              <a:rPr lang="en-US" smtClean="0"/>
              <a:t>21</a:t>
            </a:fld>
            <a:endParaRPr lang="en-US"/>
          </a:p>
        </p:txBody>
      </p:sp>
    </p:spTree>
    <p:extLst>
      <p:ext uri="{BB962C8B-B14F-4D97-AF65-F5344CB8AC3E}">
        <p14:creationId xmlns:p14="http://schemas.microsoft.com/office/powerpoint/2010/main" val="14501023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lide Image Placeholder 1"/>
          <p:cNvSpPr>
            <a:spLocks noGrp="1" noRot="1" noChangeAspect="1"/>
          </p:cNvSpPr>
          <p:nvPr>
            <p:ph type="sldImg"/>
          </p:nvPr>
        </p:nvSpPr>
        <p:spPr>
          <a:ln/>
        </p:spPr>
      </p:sp>
      <p:sp>
        <p:nvSpPr>
          <p:cNvPr id="8397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b="1" dirty="0">
                <a:latin typeface="Arial" charset="0"/>
                <a:ea typeface="ＭＳ Ｐゴシック" charset="0"/>
                <a:cs typeface="ＭＳ Ｐゴシック" charset="0"/>
              </a:rPr>
              <a:t>Objective</a:t>
            </a:r>
          </a:p>
          <a:p>
            <a:r>
              <a:rPr lang="en-US" dirty="0">
                <a:latin typeface="Arial" charset="0"/>
                <a:ea typeface="ＭＳ Ｐゴシック" charset="0"/>
                <a:cs typeface="ＭＳ Ｐゴシック" charset="0"/>
              </a:rPr>
              <a:t>To</a:t>
            </a:r>
            <a:r>
              <a:rPr lang="en-US" baseline="0" dirty="0">
                <a:latin typeface="Arial" charset="0"/>
                <a:ea typeface="ＭＳ Ｐゴシック" charset="0"/>
                <a:cs typeface="ＭＳ Ｐゴシック" charset="0"/>
              </a:rPr>
              <a:t> o</a:t>
            </a:r>
            <a:r>
              <a:rPr lang="en-US" dirty="0">
                <a:latin typeface="Arial" charset="0"/>
                <a:ea typeface="ＭＳ Ｐゴシック" charset="0"/>
                <a:cs typeface="ＭＳ Ｐゴシック" charset="0"/>
              </a:rPr>
              <a:t>rient</a:t>
            </a:r>
            <a:r>
              <a:rPr lang="en-US" baseline="0" dirty="0">
                <a:latin typeface="Arial" charset="0"/>
                <a:ea typeface="ＭＳ Ｐゴシック" charset="0"/>
                <a:cs typeface="ＭＳ Ｐゴシック" charset="0"/>
              </a:rPr>
              <a:t> participants to the focus of this section</a:t>
            </a:r>
          </a:p>
          <a:p>
            <a:endParaRPr lang="en-US" b="1" baseline="0" dirty="0">
              <a:latin typeface="Arial" charset="0"/>
              <a:ea typeface="ＭＳ Ｐゴシック" charset="0"/>
              <a:cs typeface="ＭＳ Ｐゴシック" charset="0"/>
            </a:endParaRPr>
          </a:p>
          <a:p>
            <a:r>
              <a:rPr lang="en-US" b="1" baseline="0" dirty="0">
                <a:latin typeface="Arial" charset="0"/>
                <a:ea typeface="ＭＳ Ｐゴシック" charset="0"/>
                <a:cs typeface="ＭＳ Ｐゴシック" charset="0"/>
              </a:rPr>
              <a:t>What to say</a:t>
            </a:r>
          </a:p>
          <a:p>
            <a:r>
              <a:rPr lang="en-US" b="0" baseline="0" dirty="0">
                <a:latin typeface="Arial" charset="0"/>
                <a:ea typeface="ＭＳ Ｐゴシック" charset="0"/>
                <a:cs typeface="ＭＳ Ｐゴシック" charset="0"/>
              </a:rPr>
              <a:t>So what is the nature of the transition to kindergarten? That’s what we will talk about now.</a:t>
            </a:r>
            <a:endParaRPr lang="en-US" b="0" dirty="0">
              <a:latin typeface="Arial" charset="0"/>
              <a:ea typeface="ＭＳ Ｐゴシック" charset="0"/>
              <a:cs typeface="ＭＳ Ｐゴシック" charset="0"/>
            </a:endParaRPr>
          </a:p>
          <a:p>
            <a:endParaRPr lang="en-US" dirty="0">
              <a:latin typeface="Arial" charset="0"/>
              <a:ea typeface="ＭＳ Ｐゴシック" charset="0"/>
              <a:cs typeface="ＭＳ Ｐゴシック" charset="0"/>
            </a:endParaRPr>
          </a:p>
          <a:p>
            <a:endParaRPr lang="en-US" dirty="0">
              <a:latin typeface="Arial" charset="0"/>
              <a:ea typeface="ＭＳ Ｐゴシック" charset="0"/>
              <a:cs typeface="ＭＳ Ｐゴシック" charset="0"/>
            </a:endParaRPr>
          </a:p>
          <a:p>
            <a:endParaRPr lang="en-US" dirty="0">
              <a:latin typeface="Arial" charset="0"/>
              <a:ea typeface="ＭＳ Ｐゴシック" charset="0"/>
              <a:cs typeface="ＭＳ Ｐゴシック" charset="0"/>
            </a:endParaRPr>
          </a:p>
        </p:txBody>
      </p:sp>
      <p:sp>
        <p:nvSpPr>
          <p:cNvPr id="8397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567" eaLnBrk="0" hangingPunct="0">
              <a:defRPr sz="1600">
                <a:solidFill>
                  <a:schemeClr val="tx1"/>
                </a:solidFill>
                <a:latin typeface="Arial" charset="0"/>
                <a:ea typeface="ＭＳ Ｐゴシック" charset="0"/>
                <a:cs typeface="ＭＳ Ｐゴシック" charset="0"/>
              </a:defRPr>
            </a:lvl1pPr>
            <a:lvl2pPr marL="745253" indent="-286636" defTabSz="931567" eaLnBrk="0" hangingPunct="0">
              <a:defRPr sz="1600">
                <a:solidFill>
                  <a:schemeClr val="tx1"/>
                </a:solidFill>
                <a:latin typeface="Arial" charset="0"/>
                <a:ea typeface="ＭＳ Ｐゴシック" charset="0"/>
              </a:defRPr>
            </a:lvl2pPr>
            <a:lvl3pPr marL="1146543" indent="-229309" defTabSz="931567" eaLnBrk="0" hangingPunct="0">
              <a:defRPr sz="1600">
                <a:solidFill>
                  <a:schemeClr val="tx1"/>
                </a:solidFill>
                <a:latin typeface="Arial" charset="0"/>
                <a:ea typeface="ＭＳ Ｐゴシック" charset="0"/>
              </a:defRPr>
            </a:lvl3pPr>
            <a:lvl4pPr marL="1605161" indent="-229309" defTabSz="931567" eaLnBrk="0" hangingPunct="0">
              <a:defRPr sz="1600">
                <a:solidFill>
                  <a:schemeClr val="tx1"/>
                </a:solidFill>
                <a:latin typeface="Arial" charset="0"/>
                <a:ea typeface="ＭＳ Ｐゴシック" charset="0"/>
              </a:defRPr>
            </a:lvl4pPr>
            <a:lvl5pPr marL="2063778" indent="-229309" defTabSz="931567" eaLnBrk="0" hangingPunct="0">
              <a:defRPr sz="1600">
                <a:solidFill>
                  <a:schemeClr val="tx1"/>
                </a:solidFill>
                <a:latin typeface="Arial" charset="0"/>
                <a:ea typeface="ＭＳ Ｐゴシック" charset="0"/>
              </a:defRPr>
            </a:lvl5pPr>
            <a:lvl6pPr marL="2522395" indent="-229309" defTabSz="931567" eaLnBrk="0" fontAlgn="base" hangingPunct="0">
              <a:spcBef>
                <a:spcPct val="0"/>
              </a:spcBef>
              <a:spcAft>
                <a:spcPct val="0"/>
              </a:spcAft>
              <a:defRPr sz="1600">
                <a:solidFill>
                  <a:schemeClr val="tx1"/>
                </a:solidFill>
                <a:latin typeface="Arial" charset="0"/>
                <a:ea typeface="ＭＳ Ｐゴシック" charset="0"/>
              </a:defRPr>
            </a:lvl6pPr>
            <a:lvl7pPr marL="2981013" indent="-229309" defTabSz="931567" eaLnBrk="0" fontAlgn="base" hangingPunct="0">
              <a:spcBef>
                <a:spcPct val="0"/>
              </a:spcBef>
              <a:spcAft>
                <a:spcPct val="0"/>
              </a:spcAft>
              <a:defRPr sz="1600">
                <a:solidFill>
                  <a:schemeClr val="tx1"/>
                </a:solidFill>
                <a:latin typeface="Arial" charset="0"/>
                <a:ea typeface="ＭＳ Ｐゴシック" charset="0"/>
              </a:defRPr>
            </a:lvl7pPr>
            <a:lvl8pPr marL="3439630" indent="-229309" defTabSz="931567" eaLnBrk="0" fontAlgn="base" hangingPunct="0">
              <a:spcBef>
                <a:spcPct val="0"/>
              </a:spcBef>
              <a:spcAft>
                <a:spcPct val="0"/>
              </a:spcAft>
              <a:defRPr sz="1600">
                <a:solidFill>
                  <a:schemeClr val="tx1"/>
                </a:solidFill>
                <a:latin typeface="Arial" charset="0"/>
                <a:ea typeface="ＭＳ Ｐゴシック" charset="0"/>
              </a:defRPr>
            </a:lvl8pPr>
            <a:lvl9pPr marL="3898247" indent="-229309" defTabSz="931567" eaLnBrk="0" fontAlgn="base" hangingPunct="0">
              <a:spcBef>
                <a:spcPct val="0"/>
              </a:spcBef>
              <a:spcAft>
                <a:spcPct val="0"/>
              </a:spcAft>
              <a:defRPr sz="1600">
                <a:solidFill>
                  <a:schemeClr val="tx1"/>
                </a:solidFill>
                <a:latin typeface="Arial" charset="0"/>
                <a:ea typeface="ＭＳ Ｐゴシック" charset="0"/>
              </a:defRPr>
            </a:lvl9pPr>
          </a:lstStyle>
          <a:p>
            <a:pPr eaLnBrk="1" hangingPunct="1"/>
            <a:fld id="{E50FFC0C-39A4-F74F-9AA0-68AE90FB0865}" type="slidenum">
              <a:rPr lang="en-US" sz="1200"/>
              <a:pPr eaLnBrk="1" hangingPunct="1"/>
              <a:t>22</a:t>
            </a:fld>
            <a:endParaRPr lang="en-US" sz="1200"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charset="0"/>
              <a:ea typeface="ＭＳ Ｐゴシック" charset="0"/>
              <a:cs typeface="ＭＳ Ｐゴシック" charset="0"/>
            </a:endParaRPr>
          </a:p>
          <a:p>
            <a:r>
              <a:rPr lang="en-US" dirty="0">
                <a:latin typeface="Arial" charset="0"/>
                <a:ea typeface="ＭＳ Ｐゴシック" charset="0"/>
                <a:cs typeface="ＭＳ Ｐゴシック" charset="0"/>
              </a:rPr>
              <a:t>Why are children having problems adjusting to kindergarten?</a:t>
            </a:r>
          </a:p>
          <a:p>
            <a:endParaRPr lang="en-US" dirty="0">
              <a:latin typeface="Arial" charset="0"/>
              <a:ea typeface="ＭＳ Ｐゴシック" charset="0"/>
              <a:cs typeface="ＭＳ Ｐゴシック" charset="0"/>
            </a:endParaRPr>
          </a:p>
          <a:p>
            <a:r>
              <a:rPr lang="en-US" dirty="0">
                <a:latin typeface="Arial" charset="0"/>
                <a:ea typeface="ＭＳ Ｐゴシック" charset="0"/>
                <a:cs typeface="ＭＳ Ｐゴシック" charset="0"/>
              </a:rPr>
              <a:t>The simple answer is that the kindergarten setting is much different than the preschool setting. Children are having trouble adjusting for good reasons.</a:t>
            </a:r>
          </a:p>
          <a:p>
            <a:endParaRPr lang="en-US" dirty="0">
              <a:latin typeface="Arial" charset="0"/>
              <a:ea typeface="ＭＳ Ｐゴシック" charset="0"/>
              <a:cs typeface="ＭＳ Ｐゴシック" charset="0"/>
            </a:endParaRPr>
          </a:p>
          <a:p>
            <a:r>
              <a:rPr lang="en-US" dirty="0">
                <a:latin typeface="Arial" charset="0"/>
                <a:ea typeface="ＭＳ Ｐゴシック" charset="0"/>
                <a:cs typeface="ＭＳ Ｐゴシック" charset="0"/>
              </a:rPr>
              <a:t>Children are coming from an environment where they are allowed a lot of developmentally appropriate free choice time and small amounts of time when they are required to work individually, to a setting where they have very little or no free choice time and a relatively large portion of time when they are asked to work individually.  </a:t>
            </a:r>
          </a:p>
          <a:p>
            <a:endParaRPr lang="en-US" dirty="0">
              <a:latin typeface="Arial" charset="0"/>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charset="0"/>
                <a:ea typeface="ＭＳ Ｐゴシック" charset="0"/>
                <a:cs typeface="ＭＳ Ｐゴシック" charset="0"/>
              </a:rPr>
              <a:t>Additionally, children in kindergarten are getting less individualized attention because they are spending more time in large groups.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charset="0"/>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charset="0"/>
                <a:ea typeface="ＭＳ Ｐゴシック" charset="0"/>
                <a:cs typeface="ＭＳ Ｐゴシック" charset="0"/>
              </a:rPr>
              <a:t>It is important to note that the high amounts of free choice time in early learning settings are developmentally appropriate for young children.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Arial" charset="0"/>
                <a:ea typeface="ＭＳ Ｐゴシック" charset="0"/>
                <a:cs typeface="ＭＳ Ｐゴシック" charset="0"/>
              </a:rPr>
              <a:t>portant</a:t>
            </a:r>
            <a:r>
              <a:rPr lang="en-US" dirty="0">
                <a:latin typeface="Arial" charset="0"/>
                <a:ea typeface="ＭＳ Ｐゴシック" charset="0"/>
                <a:cs typeface="ＭＳ Ｐゴシック" charset="0"/>
              </a:rPr>
              <a:t> to note that the high amounts of free choice time in early learning settings are developmentally appropriate for young children.</a:t>
            </a:r>
          </a:p>
          <a:p>
            <a:endParaRPr lang="en-US" dirty="0">
              <a:latin typeface="Arial" charset="0"/>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fld id="{7BE35E5C-CC40-3B43-9B22-AA556674ACE8}" type="slidenum">
              <a:rPr lang="en-US" smtClean="0"/>
              <a:t>23</a:t>
            </a:fld>
            <a:endParaRPr lang="en-US"/>
          </a:p>
        </p:txBody>
      </p:sp>
    </p:spTree>
    <p:extLst>
      <p:ext uri="{BB962C8B-B14F-4D97-AF65-F5344CB8AC3E}">
        <p14:creationId xmlns:p14="http://schemas.microsoft.com/office/powerpoint/2010/main" val="30403650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567" eaLnBrk="0" hangingPunct="0">
              <a:defRPr sz="1600">
                <a:solidFill>
                  <a:schemeClr val="tx1"/>
                </a:solidFill>
                <a:latin typeface="Arial" charset="0"/>
                <a:ea typeface="ＭＳ Ｐゴシック" charset="0"/>
                <a:cs typeface="ＭＳ Ｐゴシック" charset="0"/>
              </a:defRPr>
            </a:lvl1pPr>
            <a:lvl2pPr marL="38049313" indent="-37590696" defTabSz="931567" eaLnBrk="0" hangingPunct="0">
              <a:defRPr sz="1600">
                <a:solidFill>
                  <a:schemeClr val="tx1"/>
                </a:solidFill>
                <a:latin typeface="Arial" charset="0"/>
                <a:ea typeface="ＭＳ Ｐゴシック" charset="0"/>
              </a:defRPr>
            </a:lvl2pPr>
            <a:lvl3pPr eaLnBrk="0" hangingPunct="0">
              <a:defRPr sz="1600">
                <a:solidFill>
                  <a:schemeClr val="tx1"/>
                </a:solidFill>
                <a:latin typeface="Arial" charset="0"/>
                <a:ea typeface="ＭＳ Ｐゴシック" charset="0"/>
              </a:defRPr>
            </a:lvl3pPr>
            <a:lvl4pPr eaLnBrk="0" hangingPunct="0">
              <a:defRPr sz="1600">
                <a:solidFill>
                  <a:schemeClr val="tx1"/>
                </a:solidFill>
                <a:latin typeface="Arial" charset="0"/>
                <a:ea typeface="ＭＳ Ｐゴシック" charset="0"/>
              </a:defRPr>
            </a:lvl4pPr>
            <a:lvl5pPr eaLnBrk="0" hangingPunct="0">
              <a:defRPr sz="1600">
                <a:solidFill>
                  <a:schemeClr val="tx1"/>
                </a:solidFill>
                <a:latin typeface="Arial" charset="0"/>
                <a:ea typeface="ＭＳ Ｐゴシック" charset="0"/>
              </a:defRPr>
            </a:lvl5pPr>
            <a:lvl6pPr marL="458617" eaLnBrk="0" fontAlgn="base" hangingPunct="0">
              <a:spcBef>
                <a:spcPct val="0"/>
              </a:spcBef>
              <a:spcAft>
                <a:spcPct val="0"/>
              </a:spcAft>
              <a:defRPr sz="1600">
                <a:solidFill>
                  <a:schemeClr val="tx1"/>
                </a:solidFill>
                <a:latin typeface="Arial" charset="0"/>
                <a:ea typeface="ＭＳ Ｐゴシック" charset="0"/>
              </a:defRPr>
            </a:lvl6pPr>
            <a:lvl7pPr marL="917235" eaLnBrk="0" fontAlgn="base" hangingPunct="0">
              <a:spcBef>
                <a:spcPct val="0"/>
              </a:spcBef>
              <a:spcAft>
                <a:spcPct val="0"/>
              </a:spcAft>
              <a:defRPr sz="1600">
                <a:solidFill>
                  <a:schemeClr val="tx1"/>
                </a:solidFill>
                <a:latin typeface="Arial" charset="0"/>
                <a:ea typeface="ＭＳ Ｐゴシック" charset="0"/>
              </a:defRPr>
            </a:lvl7pPr>
            <a:lvl8pPr marL="1375852" eaLnBrk="0" fontAlgn="base" hangingPunct="0">
              <a:spcBef>
                <a:spcPct val="0"/>
              </a:spcBef>
              <a:spcAft>
                <a:spcPct val="0"/>
              </a:spcAft>
              <a:defRPr sz="1600">
                <a:solidFill>
                  <a:schemeClr val="tx1"/>
                </a:solidFill>
                <a:latin typeface="Arial" charset="0"/>
                <a:ea typeface="ＭＳ Ｐゴシック" charset="0"/>
              </a:defRPr>
            </a:lvl8pPr>
            <a:lvl9pPr marL="1834469" eaLnBrk="0" fontAlgn="base" hangingPunct="0">
              <a:spcBef>
                <a:spcPct val="0"/>
              </a:spcBef>
              <a:spcAft>
                <a:spcPct val="0"/>
              </a:spcAft>
              <a:defRPr sz="1600">
                <a:solidFill>
                  <a:schemeClr val="tx1"/>
                </a:solidFill>
                <a:latin typeface="Arial" charset="0"/>
                <a:ea typeface="ＭＳ Ｐゴシック" charset="0"/>
              </a:defRPr>
            </a:lvl9pPr>
          </a:lstStyle>
          <a:p>
            <a:pPr eaLnBrk="1" hangingPunct="1"/>
            <a:fld id="{EB4E222D-C76F-5340-8607-57912EF91438}" type="slidenum">
              <a:rPr lang="en-US" sz="1200"/>
              <a:pPr eaLnBrk="1" hangingPunct="1"/>
              <a:t>24</a:t>
            </a:fld>
            <a:endParaRPr lang="en-US" sz="1200" dirty="0"/>
          </a:p>
        </p:txBody>
      </p:sp>
      <p:sp>
        <p:nvSpPr>
          <p:cNvPr id="113667" name="Rectangle 2"/>
          <p:cNvSpPr>
            <a:spLocks noGrp="1" noRot="1" noChangeAspect="1" noChangeArrowheads="1" noTextEdit="1"/>
          </p:cNvSpPr>
          <p:nvPr>
            <p:ph type="sldImg"/>
          </p:nvPr>
        </p:nvSpPr>
        <p:spPr>
          <a:xfrm>
            <a:off x="1462088" y="336550"/>
            <a:ext cx="4067175" cy="2289175"/>
          </a:xfrm>
          <a:ln/>
        </p:spPr>
      </p:sp>
      <p:sp>
        <p:nvSpPr>
          <p:cNvPr id="113668" name="Rectangle 3"/>
          <p:cNvSpPr>
            <a:spLocks noGrp="1" noChangeArrowheads="1"/>
          </p:cNvSpPr>
          <p:nvPr>
            <p:ph type="body" idx="1"/>
          </p:nvPr>
        </p:nvSpPr>
        <p:spPr>
          <a:xfrm>
            <a:off x="935252" y="2868513"/>
            <a:ext cx="5139898" cy="580706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dirty="0">
                <a:latin typeface="Arial" charset="0"/>
                <a:ea typeface="ＭＳ Ｐゴシック" charset="0"/>
                <a:cs typeface="ＭＳ Ｐゴシック" charset="0"/>
              </a:rPr>
              <a:t>Objective</a:t>
            </a:r>
          </a:p>
          <a:p>
            <a:pPr eaLnBrk="1" hangingPunct="1"/>
            <a:r>
              <a:rPr lang="en-US" dirty="0">
                <a:latin typeface="Arial" charset="0"/>
                <a:ea typeface="ＭＳ Ｐゴシック" charset="0"/>
                <a:cs typeface="ＭＳ Ｐゴシック" charset="0"/>
              </a:rPr>
              <a:t>To point out the many changes occurring at this stage in children</a:t>
            </a:r>
            <a:r>
              <a:rPr lang="ja-JP" altLang="en-US"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s lives, all of which can make adjustment difficult</a:t>
            </a:r>
          </a:p>
          <a:p>
            <a:pPr eaLnBrk="1" hangingPunct="1"/>
            <a:endParaRPr lang="en-US" b="1" dirty="0">
              <a:latin typeface="Arial" charset="0"/>
              <a:ea typeface="ＭＳ Ｐゴシック" charset="0"/>
              <a:cs typeface="ＭＳ Ｐゴシック" charset="0"/>
            </a:endParaRPr>
          </a:p>
          <a:p>
            <a:pPr eaLnBrk="1" hangingPunct="1"/>
            <a:r>
              <a:rPr lang="en-US" b="1" dirty="0">
                <a:latin typeface="Arial" charset="0"/>
                <a:ea typeface="ＭＳ Ｐゴシック" charset="0"/>
                <a:cs typeface="ＭＳ Ｐゴシック" charset="0"/>
              </a:rPr>
              <a:t>What to say</a:t>
            </a:r>
            <a:endParaRPr lang="en-US"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The problem is that this developmental period is rife with change in context and experiences, creating disconnects and misalignment.</a:t>
            </a:r>
          </a:p>
          <a:p>
            <a:pPr eaLnBrk="1" hangingPunct="1"/>
            <a:endParaRPr lang="en-US"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Kindergarten entry marks the transition from a less-structured preschool environment to a formal school setting with different demands and increased expectations </a:t>
            </a:r>
            <a:r>
              <a:rPr lang="en-US" i="0" dirty="0">
                <a:latin typeface="Arial" charset="0"/>
                <a:ea typeface="ＭＳ Ｐゴシック" charset="0"/>
                <a:cs typeface="ＭＳ Ｐゴシック" charset="0"/>
              </a:rPr>
              <a:t>(Rimm-Kaufman and Pianta, 2000).</a:t>
            </a:r>
          </a:p>
          <a:p>
            <a:pPr eaLnBrk="1" hangingPunct="1"/>
            <a:endParaRPr lang="en-US" i="1"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These include:</a:t>
            </a:r>
          </a:p>
          <a:p>
            <a:pPr eaLnBrk="1" hangingPunct="1">
              <a:buFontTx/>
              <a:buChar char="•"/>
            </a:pPr>
            <a:r>
              <a:rPr lang="en-US" dirty="0">
                <a:latin typeface="Arial" charset="0"/>
                <a:ea typeface="ＭＳ Ｐゴシック" charset="0"/>
                <a:cs typeface="ＭＳ Ｐゴシック" charset="0"/>
              </a:rPr>
              <a:t>  Changes in academic demands</a:t>
            </a:r>
          </a:p>
          <a:p>
            <a:pPr eaLnBrk="1" hangingPunct="1">
              <a:buFontTx/>
              <a:buChar char="•"/>
            </a:pPr>
            <a:r>
              <a:rPr lang="en-US" dirty="0">
                <a:latin typeface="Arial" charset="0"/>
                <a:ea typeface="ＭＳ Ｐゴシック" charset="0"/>
                <a:cs typeface="ＭＳ Ｐゴシック" charset="0"/>
              </a:rPr>
              <a:t>  Less family engagement with school</a:t>
            </a:r>
          </a:p>
          <a:p>
            <a:pPr eaLnBrk="1" hangingPunct="1">
              <a:buFontTx/>
              <a:buChar char="•"/>
            </a:pPr>
            <a:r>
              <a:rPr lang="en-US" dirty="0">
                <a:latin typeface="Arial" charset="0"/>
                <a:ea typeface="ＭＳ Ｐゴシック" charset="0"/>
                <a:cs typeface="ＭＳ Ｐゴシック" charset="0"/>
              </a:rPr>
              <a:t>  More complex social environments</a:t>
            </a:r>
          </a:p>
          <a:p>
            <a:pPr eaLnBrk="1" hangingPunct="1">
              <a:buFontTx/>
              <a:buChar char="•"/>
            </a:pPr>
            <a:r>
              <a:rPr lang="en-US" dirty="0">
                <a:latin typeface="Arial" charset="0"/>
                <a:ea typeface="ＭＳ Ｐゴシック" charset="0"/>
                <a:cs typeface="ＭＳ Ｐゴシック" charset="0"/>
              </a:rPr>
              <a:t>  Less one-on-one time with teachers</a:t>
            </a:r>
          </a:p>
          <a:p>
            <a:pPr eaLnBrk="1" hangingPunct="1">
              <a:buFontTx/>
              <a:buChar char="•"/>
            </a:pPr>
            <a:endParaRPr lang="en-US"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These changes can lead to misalignment between preschool and kindergarten and put successful adjustment at risk.</a:t>
            </a:r>
          </a:p>
          <a:p>
            <a:pPr eaLnBrk="1" hangingPunct="1"/>
            <a:endParaRPr lang="en-US" dirty="0">
              <a:latin typeface="Arial" charset="0"/>
              <a:ea typeface="ＭＳ Ｐゴシック" charset="0"/>
              <a:cs typeface="ＭＳ Ｐゴシック" charset="0"/>
            </a:endParaRPr>
          </a:p>
          <a:p>
            <a:pPr eaLnBrk="1" hangingPunct="1"/>
            <a:endParaRPr lang="en-US" dirty="0">
              <a:latin typeface="Arial" charset="0"/>
              <a:ea typeface="ＭＳ Ｐゴシック" charset="0"/>
              <a:cs typeface="ＭＳ Ｐゴシック" charset="0"/>
            </a:endParaRPr>
          </a:p>
          <a:p>
            <a:pPr eaLnBrk="1" hangingPunct="1"/>
            <a:endParaRPr lang="en-US" i="1" dirty="0">
              <a:latin typeface="Arial" charset="0"/>
              <a:ea typeface="ＭＳ Ｐゴシック" charset="0"/>
              <a:cs typeface="ＭＳ Ｐゴシック" charset="0"/>
            </a:endParaRPr>
          </a:p>
          <a:p>
            <a:pPr eaLnBrk="1" hangingPunct="1"/>
            <a:endParaRPr lang="en-US" i="1" dirty="0">
              <a:latin typeface="Arial" charset="0"/>
              <a:ea typeface="ＭＳ Ｐゴシック" charset="0"/>
              <a:cs typeface="ＭＳ Ｐゴシック" charset="0"/>
            </a:endParaRP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p:cNvSpPr>
          <p:nvPr>
            <p:ph type="sldImg"/>
          </p:nvPr>
        </p:nvSpPr>
        <p:spPr>
          <a:xfrm>
            <a:off x="1479550" y="341313"/>
            <a:ext cx="4064000" cy="2287587"/>
          </a:xfrm>
          <a:ln/>
        </p:spPr>
      </p:sp>
      <p:sp>
        <p:nvSpPr>
          <p:cNvPr id="66562" name="Notes Placeholder 2"/>
          <p:cNvSpPr>
            <a:spLocks noGrp="1"/>
          </p:cNvSpPr>
          <p:nvPr>
            <p:ph type="body" idx="1"/>
          </p:nvPr>
        </p:nvSpPr>
        <p:spPr>
          <a:xfrm>
            <a:off x="702310" y="3256592"/>
            <a:ext cx="5618480" cy="418909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latin typeface="Arial" charset="0"/>
                <a:ea typeface="ＭＳ Ｐゴシック" charset="0"/>
                <a:cs typeface="ＭＳ Ｐゴシック" charset="0"/>
              </a:rPr>
              <a:t>Allow participants to read the testimonials on the slide.</a:t>
            </a:r>
          </a:p>
          <a:p>
            <a:endParaRPr lang="en-US" dirty="0">
              <a:latin typeface="Arial" charset="0"/>
              <a:ea typeface="ＭＳ Ｐゴシック" charset="0"/>
              <a:cs typeface="ＭＳ Ｐゴシック" charset="0"/>
            </a:endParaRPr>
          </a:p>
          <a:p>
            <a:r>
              <a:rPr lang="en-US" b="1" dirty="0">
                <a:latin typeface="Arial" charset="0"/>
                <a:ea typeface="ＭＳ Ｐゴシック" charset="0"/>
                <a:cs typeface="ＭＳ Ｐゴシック" charset="0"/>
              </a:rPr>
              <a:t>What to say</a:t>
            </a:r>
          </a:p>
          <a:p>
            <a:r>
              <a:rPr lang="en-US" dirty="0">
                <a:latin typeface="Arial" charset="0"/>
                <a:ea typeface="ＭＳ Ｐゴシック" charset="0"/>
                <a:cs typeface="ＭＳ Ｐゴシック" charset="0"/>
              </a:rPr>
              <a:t>Here are some examples of good experiences parents and children have had with this transition.</a:t>
            </a:r>
          </a:p>
        </p:txBody>
      </p:sp>
      <p:sp>
        <p:nvSpPr>
          <p:cNvPr id="6656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2964" eaLnBrk="0" hangingPunct="0">
              <a:defRPr sz="1600">
                <a:solidFill>
                  <a:schemeClr val="tx1"/>
                </a:solidFill>
                <a:latin typeface="Arial" charset="0"/>
                <a:ea typeface="ＭＳ Ｐゴシック" charset="0"/>
                <a:cs typeface="ＭＳ Ｐゴシック" charset="0"/>
              </a:defRPr>
            </a:lvl1pPr>
            <a:lvl2pPr marL="746371" indent="-287066" defTabSz="932964" eaLnBrk="0" hangingPunct="0">
              <a:defRPr sz="1600">
                <a:solidFill>
                  <a:schemeClr val="tx1"/>
                </a:solidFill>
                <a:latin typeface="Arial" charset="0"/>
                <a:ea typeface="ＭＳ Ｐゴシック" charset="0"/>
              </a:defRPr>
            </a:lvl2pPr>
            <a:lvl3pPr marL="1148263" indent="-229653" defTabSz="932964" eaLnBrk="0" hangingPunct="0">
              <a:defRPr sz="1600">
                <a:solidFill>
                  <a:schemeClr val="tx1"/>
                </a:solidFill>
                <a:latin typeface="Arial" charset="0"/>
                <a:ea typeface="ＭＳ Ｐゴシック" charset="0"/>
              </a:defRPr>
            </a:lvl3pPr>
            <a:lvl4pPr marL="1607569" indent="-229653" defTabSz="932964" eaLnBrk="0" hangingPunct="0">
              <a:defRPr sz="1600">
                <a:solidFill>
                  <a:schemeClr val="tx1"/>
                </a:solidFill>
                <a:latin typeface="Arial" charset="0"/>
                <a:ea typeface="ＭＳ Ｐゴシック" charset="0"/>
              </a:defRPr>
            </a:lvl4pPr>
            <a:lvl5pPr marL="2066874" indent="-229653" defTabSz="932964" eaLnBrk="0" hangingPunct="0">
              <a:defRPr sz="1600">
                <a:solidFill>
                  <a:schemeClr val="tx1"/>
                </a:solidFill>
                <a:latin typeface="Arial" charset="0"/>
                <a:ea typeface="ＭＳ Ｐゴシック" charset="0"/>
              </a:defRPr>
            </a:lvl5pPr>
            <a:lvl6pPr marL="2526179" indent="-229653" defTabSz="932964" eaLnBrk="0" fontAlgn="base" hangingPunct="0">
              <a:spcBef>
                <a:spcPct val="0"/>
              </a:spcBef>
              <a:spcAft>
                <a:spcPct val="0"/>
              </a:spcAft>
              <a:defRPr sz="1600">
                <a:solidFill>
                  <a:schemeClr val="tx1"/>
                </a:solidFill>
                <a:latin typeface="Arial" charset="0"/>
                <a:ea typeface="ＭＳ Ｐゴシック" charset="0"/>
              </a:defRPr>
            </a:lvl6pPr>
            <a:lvl7pPr marL="2985485" indent="-229653" defTabSz="932964" eaLnBrk="0" fontAlgn="base" hangingPunct="0">
              <a:spcBef>
                <a:spcPct val="0"/>
              </a:spcBef>
              <a:spcAft>
                <a:spcPct val="0"/>
              </a:spcAft>
              <a:defRPr sz="1600">
                <a:solidFill>
                  <a:schemeClr val="tx1"/>
                </a:solidFill>
                <a:latin typeface="Arial" charset="0"/>
                <a:ea typeface="ＭＳ Ｐゴシック" charset="0"/>
              </a:defRPr>
            </a:lvl7pPr>
            <a:lvl8pPr marL="3444789" indent="-229653" defTabSz="932964" eaLnBrk="0" fontAlgn="base" hangingPunct="0">
              <a:spcBef>
                <a:spcPct val="0"/>
              </a:spcBef>
              <a:spcAft>
                <a:spcPct val="0"/>
              </a:spcAft>
              <a:defRPr sz="1600">
                <a:solidFill>
                  <a:schemeClr val="tx1"/>
                </a:solidFill>
                <a:latin typeface="Arial" charset="0"/>
                <a:ea typeface="ＭＳ Ｐゴシック" charset="0"/>
              </a:defRPr>
            </a:lvl8pPr>
            <a:lvl9pPr marL="3904094" indent="-229653" defTabSz="932964" eaLnBrk="0" fontAlgn="base" hangingPunct="0">
              <a:spcBef>
                <a:spcPct val="0"/>
              </a:spcBef>
              <a:spcAft>
                <a:spcPct val="0"/>
              </a:spcAft>
              <a:defRPr sz="1600">
                <a:solidFill>
                  <a:schemeClr val="tx1"/>
                </a:solidFill>
                <a:latin typeface="Arial" charset="0"/>
                <a:ea typeface="ＭＳ Ｐゴシック" charset="0"/>
              </a:defRPr>
            </a:lvl9pPr>
          </a:lstStyle>
          <a:p>
            <a:pPr eaLnBrk="1" hangingPunct="1"/>
            <a:fld id="{407C4B27-8EC3-1C4A-8EA7-C90308453C5B}" type="slidenum">
              <a:rPr lang="en-US" sz="1200"/>
              <a:pPr eaLnBrk="1" hangingPunct="1"/>
              <a:t>25</a:t>
            </a:fld>
            <a:endParaRPr lang="en-US" sz="1200" dirty="0"/>
          </a:p>
        </p:txBody>
      </p:sp>
    </p:spTree>
    <p:extLst>
      <p:ext uri="{BB962C8B-B14F-4D97-AF65-F5344CB8AC3E}">
        <p14:creationId xmlns:p14="http://schemas.microsoft.com/office/powerpoint/2010/main" val="19290647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p:cNvSpPr>
          <p:nvPr>
            <p:ph type="sldImg"/>
          </p:nvPr>
        </p:nvSpPr>
        <p:spPr>
          <a:xfrm>
            <a:off x="1479550" y="341313"/>
            <a:ext cx="4064000" cy="2287587"/>
          </a:xfrm>
          <a:ln/>
        </p:spPr>
      </p:sp>
      <p:sp>
        <p:nvSpPr>
          <p:cNvPr id="66562" name="Notes Placeholder 2"/>
          <p:cNvSpPr>
            <a:spLocks noGrp="1"/>
          </p:cNvSpPr>
          <p:nvPr>
            <p:ph type="body" idx="1"/>
          </p:nvPr>
        </p:nvSpPr>
        <p:spPr>
          <a:xfrm>
            <a:off x="702310" y="3256592"/>
            <a:ext cx="5618480" cy="418909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latin typeface="Arial" charset="0"/>
                <a:ea typeface="ＭＳ Ｐゴシック" charset="0"/>
                <a:cs typeface="ＭＳ Ｐゴシック" charset="0"/>
              </a:rPr>
              <a:t>Allow participants to read the testimonials on the slide.</a:t>
            </a:r>
          </a:p>
          <a:p>
            <a:endParaRPr lang="en-US" dirty="0">
              <a:latin typeface="Arial" charset="0"/>
              <a:ea typeface="ＭＳ Ｐゴシック" charset="0"/>
              <a:cs typeface="ＭＳ Ｐゴシック" charset="0"/>
            </a:endParaRPr>
          </a:p>
          <a:p>
            <a:r>
              <a:rPr lang="en-US" b="1" dirty="0">
                <a:latin typeface="Arial" charset="0"/>
                <a:ea typeface="ＭＳ Ｐゴシック" charset="0"/>
                <a:cs typeface="ＭＳ Ｐゴシック" charset="0"/>
              </a:rPr>
              <a:t>What to say</a:t>
            </a:r>
          </a:p>
          <a:p>
            <a:r>
              <a:rPr lang="en-US" dirty="0">
                <a:latin typeface="Arial" charset="0"/>
                <a:ea typeface="ＭＳ Ｐゴシック" charset="0"/>
                <a:cs typeface="ＭＳ Ｐゴシック" charset="0"/>
              </a:rPr>
              <a:t>Here are some examples of good experiences parents and children have had with this transition.</a:t>
            </a:r>
          </a:p>
        </p:txBody>
      </p:sp>
      <p:sp>
        <p:nvSpPr>
          <p:cNvPr id="6656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2964" eaLnBrk="0" hangingPunct="0">
              <a:defRPr sz="1600">
                <a:solidFill>
                  <a:schemeClr val="tx1"/>
                </a:solidFill>
                <a:latin typeface="Arial" charset="0"/>
                <a:ea typeface="ＭＳ Ｐゴシック" charset="0"/>
                <a:cs typeface="ＭＳ Ｐゴシック" charset="0"/>
              </a:defRPr>
            </a:lvl1pPr>
            <a:lvl2pPr marL="746371" indent="-287066" defTabSz="932964" eaLnBrk="0" hangingPunct="0">
              <a:defRPr sz="1600">
                <a:solidFill>
                  <a:schemeClr val="tx1"/>
                </a:solidFill>
                <a:latin typeface="Arial" charset="0"/>
                <a:ea typeface="ＭＳ Ｐゴシック" charset="0"/>
              </a:defRPr>
            </a:lvl2pPr>
            <a:lvl3pPr marL="1148263" indent="-229653" defTabSz="932964" eaLnBrk="0" hangingPunct="0">
              <a:defRPr sz="1600">
                <a:solidFill>
                  <a:schemeClr val="tx1"/>
                </a:solidFill>
                <a:latin typeface="Arial" charset="0"/>
                <a:ea typeface="ＭＳ Ｐゴシック" charset="0"/>
              </a:defRPr>
            </a:lvl3pPr>
            <a:lvl4pPr marL="1607569" indent="-229653" defTabSz="932964" eaLnBrk="0" hangingPunct="0">
              <a:defRPr sz="1600">
                <a:solidFill>
                  <a:schemeClr val="tx1"/>
                </a:solidFill>
                <a:latin typeface="Arial" charset="0"/>
                <a:ea typeface="ＭＳ Ｐゴシック" charset="0"/>
              </a:defRPr>
            </a:lvl4pPr>
            <a:lvl5pPr marL="2066874" indent="-229653" defTabSz="932964" eaLnBrk="0" hangingPunct="0">
              <a:defRPr sz="1600">
                <a:solidFill>
                  <a:schemeClr val="tx1"/>
                </a:solidFill>
                <a:latin typeface="Arial" charset="0"/>
                <a:ea typeface="ＭＳ Ｐゴシック" charset="0"/>
              </a:defRPr>
            </a:lvl5pPr>
            <a:lvl6pPr marL="2526179" indent="-229653" defTabSz="932964" eaLnBrk="0" fontAlgn="base" hangingPunct="0">
              <a:spcBef>
                <a:spcPct val="0"/>
              </a:spcBef>
              <a:spcAft>
                <a:spcPct val="0"/>
              </a:spcAft>
              <a:defRPr sz="1600">
                <a:solidFill>
                  <a:schemeClr val="tx1"/>
                </a:solidFill>
                <a:latin typeface="Arial" charset="0"/>
                <a:ea typeface="ＭＳ Ｐゴシック" charset="0"/>
              </a:defRPr>
            </a:lvl6pPr>
            <a:lvl7pPr marL="2985485" indent="-229653" defTabSz="932964" eaLnBrk="0" fontAlgn="base" hangingPunct="0">
              <a:spcBef>
                <a:spcPct val="0"/>
              </a:spcBef>
              <a:spcAft>
                <a:spcPct val="0"/>
              </a:spcAft>
              <a:defRPr sz="1600">
                <a:solidFill>
                  <a:schemeClr val="tx1"/>
                </a:solidFill>
                <a:latin typeface="Arial" charset="0"/>
                <a:ea typeface="ＭＳ Ｐゴシック" charset="0"/>
              </a:defRPr>
            </a:lvl7pPr>
            <a:lvl8pPr marL="3444789" indent="-229653" defTabSz="932964" eaLnBrk="0" fontAlgn="base" hangingPunct="0">
              <a:spcBef>
                <a:spcPct val="0"/>
              </a:spcBef>
              <a:spcAft>
                <a:spcPct val="0"/>
              </a:spcAft>
              <a:defRPr sz="1600">
                <a:solidFill>
                  <a:schemeClr val="tx1"/>
                </a:solidFill>
                <a:latin typeface="Arial" charset="0"/>
                <a:ea typeface="ＭＳ Ｐゴシック" charset="0"/>
              </a:defRPr>
            </a:lvl8pPr>
            <a:lvl9pPr marL="3904094" indent="-229653" defTabSz="932964" eaLnBrk="0" fontAlgn="base" hangingPunct="0">
              <a:spcBef>
                <a:spcPct val="0"/>
              </a:spcBef>
              <a:spcAft>
                <a:spcPct val="0"/>
              </a:spcAft>
              <a:defRPr sz="1600">
                <a:solidFill>
                  <a:schemeClr val="tx1"/>
                </a:solidFill>
                <a:latin typeface="Arial" charset="0"/>
                <a:ea typeface="ＭＳ Ｐゴシック" charset="0"/>
              </a:defRPr>
            </a:lvl9pPr>
          </a:lstStyle>
          <a:p>
            <a:pPr eaLnBrk="1" hangingPunct="1"/>
            <a:fld id="{407C4B27-8EC3-1C4A-8EA7-C90308453C5B}" type="slidenum">
              <a:rPr lang="en-US" sz="1200"/>
              <a:pPr eaLnBrk="1" hangingPunct="1"/>
              <a:t>26</a:t>
            </a:fld>
            <a:endParaRPr lang="en-US" sz="1200" dirty="0"/>
          </a:p>
        </p:txBody>
      </p:sp>
    </p:spTree>
    <p:extLst>
      <p:ext uri="{BB962C8B-B14F-4D97-AF65-F5344CB8AC3E}">
        <p14:creationId xmlns:p14="http://schemas.microsoft.com/office/powerpoint/2010/main" val="7052477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p:cNvSpPr>
          <p:nvPr>
            <p:ph type="sldImg"/>
          </p:nvPr>
        </p:nvSpPr>
        <p:spPr>
          <a:xfrm>
            <a:off x="1479550" y="341313"/>
            <a:ext cx="4064000" cy="2287587"/>
          </a:xfrm>
          <a:ln/>
        </p:spPr>
      </p:sp>
      <p:sp>
        <p:nvSpPr>
          <p:cNvPr id="66562" name="Notes Placeholder 2"/>
          <p:cNvSpPr>
            <a:spLocks noGrp="1"/>
          </p:cNvSpPr>
          <p:nvPr>
            <p:ph type="body" idx="1"/>
          </p:nvPr>
        </p:nvSpPr>
        <p:spPr>
          <a:xfrm>
            <a:off x="702310" y="3256592"/>
            <a:ext cx="5618480" cy="418909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latin typeface="Arial" charset="0"/>
                <a:ea typeface="ＭＳ Ｐゴシック" charset="0"/>
                <a:cs typeface="ＭＳ Ｐゴシック" charset="0"/>
              </a:rPr>
              <a:t>Allow participants to read the testimonials on the slide.</a:t>
            </a:r>
          </a:p>
          <a:p>
            <a:endParaRPr lang="en-US" dirty="0">
              <a:latin typeface="Arial" charset="0"/>
              <a:ea typeface="ＭＳ Ｐゴシック" charset="0"/>
              <a:cs typeface="ＭＳ Ｐゴシック" charset="0"/>
            </a:endParaRPr>
          </a:p>
          <a:p>
            <a:r>
              <a:rPr lang="en-US" b="1" dirty="0">
                <a:latin typeface="Arial" charset="0"/>
                <a:ea typeface="ＭＳ Ｐゴシック" charset="0"/>
                <a:cs typeface="ＭＳ Ｐゴシック" charset="0"/>
              </a:rPr>
              <a:t>What to say</a:t>
            </a:r>
          </a:p>
          <a:p>
            <a:r>
              <a:rPr lang="en-US" dirty="0">
                <a:latin typeface="Arial" charset="0"/>
                <a:ea typeface="ＭＳ Ｐゴシック" charset="0"/>
                <a:cs typeface="ＭＳ Ｐゴシック" charset="0"/>
              </a:rPr>
              <a:t>Here are some examples of negative experiences parents and children have had with the kindergarten transition.</a:t>
            </a:r>
          </a:p>
        </p:txBody>
      </p:sp>
      <p:sp>
        <p:nvSpPr>
          <p:cNvPr id="6656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2964" eaLnBrk="0" hangingPunct="0">
              <a:defRPr sz="1600">
                <a:solidFill>
                  <a:schemeClr val="tx1"/>
                </a:solidFill>
                <a:latin typeface="Arial" charset="0"/>
                <a:ea typeface="ＭＳ Ｐゴシック" charset="0"/>
                <a:cs typeface="ＭＳ Ｐゴシック" charset="0"/>
              </a:defRPr>
            </a:lvl1pPr>
            <a:lvl2pPr marL="746371" indent="-287066" defTabSz="932964" eaLnBrk="0" hangingPunct="0">
              <a:defRPr sz="1600">
                <a:solidFill>
                  <a:schemeClr val="tx1"/>
                </a:solidFill>
                <a:latin typeface="Arial" charset="0"/>
                <a:ea typeface="ＭＳ Ｐゴシック" charset="0"/>
              </a:defRPr>
            </a:lvl2pPr>
            <a:lvl3pPr marL="1148263" indent="-229653" defTabSz="932964" eaLnBrk="0" hangingPunct="0">
              <a:defRPr sz="1600">
                <a:solidFill>
                  <a:schemeClr val="tx1"/>
                </a:solidFill>
                <a:latin typeface="Arial" charset="0"/>
                <a:ea typeface="ＭＳ Ｐゴシック" charset="0"/>
              </a:defRPr>
            </a:lvl3pPr>
            <a:lvl4pPr marL="1607569" indent="-229653" defTabSz="932964" eaLnBrk="0" hangingPunct="0">
              <a:defRPr sz="1600">
                <a:solidFill>
                  <a:schemeClr val="tx1"/>
                </a:solidFill>
                <a:latin typeface="Arial" charset="0"/>
                <a:ea typeface="ＭＳ Ｐゴシック" charset="0"/>
              </a:defRPr>
            </a:lvl4pPr>
            <a:lvl5pPr marL="2066874" indent="-229653" defTabSz="932964" eaLnBrk="0" hangingPunct="0">
              <a:defRPr sz="1600">
                <a:solidFill>
                  <a:schemeClr val="tx1"/>
                </a:solidFill>
                <a:latin typeface="Arial" charset="0"/>
                <a:ea typeface="ＭＳ Ｐゴシック" charset="0"/>
              </a:defRPr>
            </a:lvl5pPr>
            <a:lvl6pPr marL="2526179" indent="-229653" defTabSz="932964" eaLnBrk="0" fontAlgn="base" hangingPunct="0">
              <a:spcBef>
                <a:spcPct val="0"/>
              </a:spcBef>
              <a:spcAft>
                <a:spcPct val="0"/>
              </a:spcAft>
              <a:defRPr sz="1600">
                <a:solidFill>
                  <a:schemeClr val="tx1"/>
                </a:solidFill>
                <a:latin typeface="Arial" charset="0"/>
                <a:ea typeface="ＭＳ Ｐゴシック" charset="0"/>
              </a:defRPr>
            </a:lvl6pPr>
            <a:lvl7pPr marL="2985485" indent="-229653" defTabSz="932964" eaLnBrk="0" fontAlgn="base" hangingPunct="0">
              <a:spcBef>
                <a:spcPct val="0"/>
              </a:spcBef>
              <a:spcAft>
                <a:spcPct val="0"/>
              </a:spcAft>
              <a:defRPr sz="1600">
                <a:solidFill>
                  <a:schemeClr val="tx1"/>
                </a:solidFill>
                <a:latin typeface="Arial" charset="0"/>
                <a:ea typeface="ＭＳ Ｐゴシック" charset="0"/>
              </a:defRPr>
            </a:lvl7pPr>
            <a:lvl8pPr marL="3444789" indent="-229653" defTabSz="932964" eaLnBrk="0" fontAlgn="base" hangingPunct="0">
              <a:spcBef>
                <a:spcPct val="0"/>
              </a:spcBef>
              <a:spcAft>
                <a:spcPct val="0"/>
              </a:spcAft>
              <a:defRPr sz="1600">
                <a:solidFill>
                  <a:schemeClr val="tx1"/>
                </a:solidFill>
                <a:latin typeface="Arial" charset="0"/>
                <a:ea typeface="ＭＳ Ｐゴシック" charset="0"/>
              </a:defRPr>
            </a:lvl8pPr>
            <a:lvl9pPr marL="3904094" indent="-229653" defTabSz="932964" eaLnBrk="0" fontAlgn="base" hangingPunct="0">
              <a:spcBef>
                <a:spcPct val="0"/>
              </a:spcBef>
              <a:spcAft>
                <a:spcPct val="0"/>
              </a:spcAft>
              <a:defRPr sz="1600">
                <a:solidFill>
                  <a:schemeClr val="tx1"/>
                </a:solidFill>
                <a:latin typeface="Arial" charset="0"/>
                <a:ea typeface="ＭＳ Ｐゴシック" charset="0"/>
              </a:defRPr>
            </a:lvl9pPr>
          </a:lstStyle>
          <a:p>
            <a:pPr eaLnBrk="1" hangingPunct="1"/>
            <a:fld id="{407C4B27-8EC3-1C4A-8EA7-C90308453C5B}" type="slidenum">
              <a:rPr lang="en-US" sz="1200"/>
              <a:pPr eaLnBrk="1" hangingPunct="1"/>
              <a:t>27</a:t>
            </a:fld>
            <a:endParaRPr lang="en-US" sz="1200" dirty="0"/>
          </a:p>
        </p:txBody>
      </p:sp>
    </p:spTree>
    <p:extLst>
      <p:ext uri="{BB962C8B-B14F-4D97-AF65-F5344CB8AC3E}">
        <p14:creationId xmlns:p14="http://schemas.microsoft.com/office/powerpoint/2010/main" val="31389751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p:cNvSpPr>
            <a:spLocks noGrp="1" noRot="1" noChangeAspect="1"/>
          </p:cNvSpPr>
          <p:nvPr>
            <p:ph type="sldImg"/>
          </p:nvPr>
        </p:nvSpPr>
        <p:spPr>
          <a:ln/>
        </p:spPr>
      </p:sp>
      <p:sp>
        <p:nvSpPr>
          <p:cNvPr id="6553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b="1" dirty="0">
                <a:latin typeface="Arial" charset="0"/>
                <a:ea typeface="ＭＳ Ｐゴシック" charset="0"/>
                <a:cs typeface="ＭＳ Ｐゴシック" charset="0"/>
              </a:rPr>
              <a:t>Objective</a:t>
            </a:r>
          </a:p>
          <a:p>
            <a:r>
              <a:rPr lang="en-US" dirty="0">
                <a:latin typeface="Arial" charset="0"/>
                <a:ea typeface="ＭＳ Ｐゴシック" charset="0"/>
                <a:cs typeface="ＭＳ Ｐゴシック" charset="0"/>
              </a:rPr>
              <a:t>To show different perspectives</a:t>
            </a:r>
            <a:r>
              <a:rPr lang="en-US" baseline="0" dirty="0">
                <a:latin typeface="Arial" charset="0"/>
                <a:ea typeface="ＭＳ Ｐゴシック" charset="0"/>
                <a:cs typeface="ＭＳ Ｐゴシック" charset="0"/>
              </a:rPr>
              <a:t> on the transition to kindergarten</a:t>
            </a:r>
          </a:p>
          <a:p>
            <a:endParaRPr lang="en-US" baseline="0" dirty="0">
              <a:latin typeface="Arial" charset="0"/>
              <a:ea typeface="ＭＳ Ｐゴシック" charset="0"/>
              <a:cs typeface="ＭＳ Ｐゴシック" charset="0"/>
            </a:endParaRPr>
          </a:p>
          <a:p>
            <a:r>
              <a:rPr lang="en-US" b="1" baseline="0" dirty="0">
                <a:latin typeface="Arial" charset="0"/>
                <a:ea typeface="ＭＳ Ｐゴシック" charset="0"/>
                <a:cs typeface="ＭＳ Ｐゴシック" charset="0"/>
              </a:rPr>
              <a:t>What to say</a:t>
            </a:r>
            <a:endParaRPr lang="en-US" dirty="0">
              <a:latin typeface="Arial" charset="0"/>
              <a:ea typeface="ＭＳ Ｐゴシック" charset="0"/>
              <a:cs typeface="ＭＳ Ｐゴシック" charset="0"/>
            </a:endParaRPr>
          </a:p>
          <a:p>
            <a:r>
              <a:rPr lang="en-US" baseline="0" dirty="0">
                <a:latin typeface="Arial" charset="0"/>
                <a:ea typeface="ＭＳ Ｐゴシック" charset="0"/>
                <a:cs typeface="ＭＳ Ｐゴシック" charset="0"/>
              </a:rPr>
              <a:t>For many children, it is not easy to articulate their excitement or fears about kindergarten.  In this video, we get a glimpse into what the experience can be like for children. These uncertainties are important to keep in mind as you work to create a smooth transition, so that you can address and ease children’s worries or curiosity about kindergarten along the way.</a:t>
            </a:r>
          </a:p>
        </p:txBody>
      </p:sp>
      <p:sp>
        <p:nvSpPr>
          <p:cNvPr id="6553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567" eaLnBrk="0" hangingPunct="0">
              <a:defRPr sz="1600">
                <a:solidFill>
                  <a:schemeClr val="tx1"/>
                </a:solidFill>
                <a:latin typeface="Arial" charset="0"/>
                <a:ea typeface="ＭＳ Ｐゴシック" charset="0"/>
                <a:cs typeface="ＭＳ Ｐゴシック" charset="0"/>
              </a:defRPr>
            </a:lvl1pPr>
            <a:lvl2pPr marL="745253" indent="-286636" defTabSz="931567" eaLnBrk="0" hangingPunct="0">
              <a:defRPr sz="1600">
                <a:solidFill>
                  <a:schemeClr val="tx1"/>
                </a:solidFill>
                <a:latin typeface="Arial" charset="0"/>
                <a:ea typeface="ＭＳ Ｐゴシック" charset="0"/>
              </a:defRPr>
            </a:lvl2pPr>
            <a:lvl3pPr marL="1146543" indent="-229309" defTabSz="931567" eaLnBrk="0" hangingPunct="0">
              <a:defRPr sz="1600">
                <a:solidFill>
                  <a:schemeClr val="tx1"/>
                </a:solidFill>
                <a:latin typeface="Arial" charset="0"/>
                <a:ea typeface="ＭＳ Ｐゴシック" charset="0"/>
              </a:defRPr>
            </a:lvl3pPr>
            <a:lvl4pPr marL="1605161" indent="-229309" defTabSz="931567" eaLnBrk="0" hangingPunct="0">
              <a:defRPr sz="1600">
                <a:solidFill>
                  <a:schemeClr val="tx1"/>
                </a:solidFill>
                <a:latin typeface="Arial" charset="0"/>
                <a:ea typeface="ＭＳ Ｐゴシック" charset="0"/>
              </a:defRPr>
            </a:lvl4pPr>
            <a:lvl5pPr marL="2063778" indent="-229309" defTabSz="931567" eaLnBrk="0" hangingPunct="0">
              <a:defRPr sz="1600">
                <a:solidFill>
                  <a:schemeClr val="tx1"/>
                </a:solidFill>
                <a:latin typeface="Arial" charset="0"/>
                <a:ea typeface="ＭＳ Ｐゴシック" charset="0"/>
              </a:defRPr>
            </a:lvl5pPr>
            <a:lvl6pPr marL="2522395" indent="-229309" defTabSz="931567" eaLnBrk="0" fontAlgn="base" hangingPunct="0">
              <a:spcBef>
                <a:spcPct val="0"/>
              </a:spcBef>
              <a:spcAft>
                <a:spcPct val="0"/>
              </a:spcAft>
              <a:defRPr sz="1600">
                <a:solidFill>
                  <a:schemeClr val="tx1"/>
                </a:solidFill>
                <a:latin typeface="Arial" charset="0"/>
                <a:ea typeface="ＭＳ Ｐゴシック" charset="0"/>
              </a:defRPr>
            </a:lvl6pPr>
            <a:lvl7pPr marL="2981013" indent="-229309" defTabSz="931567" eaLnBrk="0" fontAlgn="base" hangingPunct="0">
              <a:spcBef>
                <a:spcPct val="0"/>
              </a:spcBef>
              <a:spcAft>
                <a:spcPct val="0"/>
              </a:spcAft>
              <a:defRPr sz="1600">
                <a:solidFill>
                  <a:schemeClr val="tx1"/>
                </a:solidFill>
                <a:latin typeface="Arial" charset="0"/>
                <a:ea typeface="ＭＳ Ｐゴシック" charset="0"/>
              </a:defRPr>
            </a:lvl7pPr>
            <a:lvl8pPr marL="3439630" indent="-229309" defTabSz="931567" eaLnBrk="0" fontAlgn="base" hangingPunct="0">
              <a:spcBef>
                <a:spcPct val="0"/>
              </a:spcBef>
              <a:spcAft>
                <a:spcPct val="0"/>
              </a:spcAft>
              <a:defRPr sz="1600">
                <a:solidFill>
                  <a:schemeClr val="tx1"/>
                </a:solidFill>
                <a:latin typeface="Arial" charset="0"/>
                <a:ea typeface="ＭＳ Ｐゴシック" charset="0"/>
              </a:defRPr>
            </a:lvl8pPr>
            <a:lvl9pPr marL="3898247" indent="-229309" defTabSz="931567" eaLnBrk="0" fontAlgn="base" hangingPunct="0">
              <a:spcBef>
                <a:spcPct val="0"/>
              </a:spcBef>
              <a:spcAft>
                <a:spcPct val="0"/>
              </a:spcAft>
              <a:defRPr sz="1600">
                <a:solidFill>
                  <a:schemeClr val="tx1"/>
                </a:solidFill>
                <a:latin typeface="Arial" charset="0"/>
                <a:ea typeface="ＭＳ Ｐゴシック" charset="0"/>
              </a:defRPr>
            </a:lvl9pPr>
          </a:lstStyle>
          <a:p>
            <a:pPr eaLnBrk="1" hangingPunct="1"/>
            <a:fld id="{A694FDBD-95D4-394B-8257-D643170D2771}" type="slidenum">
              <a:rPr lang="en-US" sz="1200"/>
              <a:pPr eaLnBrk="1" hangingPunct="1"/>
              <a:t>28</a:t>
            </a:fld>
            <a:endParaRPr lang="en-US" sz="1200"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lide Image Placeholder 1"/>
          <p:cNvSpPr>
            <a:spLocks noGrp="1" noRot="1" noChangeAspect="1"/>
          </p:cNvSpPr>
          <p:nvPr>
            <p:ph type="sldImg"/>
          </p:nvPr>
        </p:nvSpPr>
        <p:spPr>
          <a:ln/>
        </p:spPr>
      </p:sp>
      <p:sp>
        <p:nvSpPr>
          <p:cNvPr id="8397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b="1" dirty="0">
                <a:latin typeface="Arial" charset="0"/>
                <a:ea typeface="ＭＳ Ｐゴシック" charset="0"/>
                <a:cs typeface="ＭＳ Ｐゴシック" charset="0"/>
              </a:rPr>
              <a:t>Objective</a:t>
            </a:r>
          </a:p>
          <a:p>
            <a:r>
              <a:rPr lang="en-US" dirty="0">
                <a:latin typeface="Arial" charset="0"/>
                <a:ea typeface="ＭＳ Ｐゴシック" charset="0"/>
                <a:cs typeface="ＭＳ Ｐゴシック" charset="0"/>
              </a:rPr>
              <a:t>To</a:t>
            </a:r>
            <a:r>
              <a:rPr lang="en-US" baseline="0" dirty="0">
                <a:latin typeface="Arial" charset="0"/>
                <a:ea typeface="ＭＳ Ｐゴシック" charset="0"/>
                <a:cs typeface="ＭＳ Ｐゴシック" charset="0"/>
              </a:rPr>
              <a:t> o</a:t>
            </a:r>
            <a:r>
              <a:rPr lang="en-US" dirty="0">
                <a:latin typeface="Arial" charset="0"/>
                <a:ea typeface="ＭＳ Ｐゴシック" charset="0"/>
                <a:cs typeface="ＭＳ Ｐゴシック" charset="0"/>
              </a:rPr>
              <a:t>rient</a:t>
            </a:r>
            <a:r>
              <a:rPr lang="en-US" baseline="0" dirty="0">
                <a:latin typeface="Arial" charset="0"/>
                <a:ea typeface="ＭＳ Ｐゴシック" charset="0"/>
                <a:cs typeface="ＭＳ Ｐゴシック" charset="0"/>
              </a:rPr>
              <a:t> participants to the focus of this section</a:t>
            </a:r>
          </a:p>
          <a:p>
            <a:endParaRPr lang="en-US" b="1" baseline="0" dirty="0">
              <a:latin typeface="Arial" charset="0"/>
              <a:ea typeface="ＭＳ Ｐゴシック" charset="0"/>
              <a:cs typeface="ＭＳ Ｐゴシック" charset="0"/>
            </a:endParaRPr>
          </a:p>
          <a:p>
            <a:r>
              <a:rPr lang="en-US" b="1" baseline="0" dirty="0">
                <a:latin typeface="Arial" charset="0"/>
                <a:ea typeface="ＭＳ Ｐゴシック" charset="0"/>
                <a:cs typeface="ＭＳ Ｐゴシック" charset="0"/>
              </a:rPr>
              <a:t>What to say</a:t>
            </a:r>
          </a:p>
          <a:p>
            <a:r>
              <a:rPr lang="en-US" b="0" baseline="0" dirty="0">
                <a:latin typeface="Arial" charset="0"/>
                <a:ea typeface="ＭＳ Ｐゴシック" charset="0"/>
                <a:cs typeface="ＭＳ Ｐゴシック" charset="0"/>
              </a:rPr>
              <a:t>Now we will talk about a model to help us better understand the transition process.</a:t>
            </a:r>
          </a:p>
          <a:p>
            <a:endParaRPr lang="en-US" b="0" baseline="0" dirty="0">
              <a:latin typeface="Arial" charset="0"/>
              <a:ea typeface="ＭＳ Ｐゴシック" charset="0"/>
              <a:cs typeface="ＭＳ Ｐゴシック" charset="0"/>
            </a:endParaRPr>
          </a:p>
          <a:p>
            <a:r>
              <a:rPr lang="en-US" b="0" baseline="0" dirty="0">
                <a:latin typeface="Arial" charset="0"/>
                <a:ea typeface="ＭＳ Ｐゴシック" charset="0"/>
                <a:cs typeface="ＭＳ Ｐゴシック" charset="0"/>
              </a:rPr>
              <a:t>Note that we will focus on the transition to kindergarten here, but the principles for successful adjustment that we’ll examine are the same principles that will promote successful transitions to other settings, such as starting Early Head Start, beginning preschool, etc.</a:t>
            </a:r>
            <a:endParaRPr lang="en-US" b="0" dirty="0">
              <a:latin typeface="Arial" charset="0"/>
              <a:ea typeface="ＭＳ Ｐゴシック" charset="0"/>
              <a:cs typeface="ＭＳ Ｐゴシック" charset="0"/>
            </a:endParaRPr>
          </a:p>
          <a:p>
            <a:endParaRPr lang="en-US" dirty="0">
              <a:latin typeface="Arial" charset="0"/>
              <a:ea typeface="ＭＳ Ｐゴシック" charset="0"/>
              <a:cs typeface="ＭＳ Ｐゴシック" charset="0"/>
            </a:endParaRPr>
          </a:p>
          <a:p>
            <a:endParaRPr lang="en-US" dirty="0">
              <a:latin typeface="Arial" charset="0"/>
              <a:ea typeface="ＭＳ Ｐゴシック" charset="0"/>
              <a:cs typeface="ＭＳ Ｐゴシック" charset="0"/>
            </a:endParaRPr>
          </a:p>
        </p:txBody>
      </p:sp>
      <p:sp>
        <p:nvSpPr>
          <p:cNvPr id="8397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567" eaLnBrk="0" hangingPunct="0">
              <a:defRPr sz="1600">
                <a:solidFill>
                  <a:schemeClr val="tx1"/>
                </a:solidFill>
                <a:latin typeface="Arial" charset="0"/>
                <a:ea typeface="ＭＳ Ｐゴシック" charset="0"/>
                <a:cs typeface="ＭＳ Ｐゴシック" charset="0"/>
              </a:defRPr>
            </a:lvl1pPr>
            <a:lvl2pPr marL="745253" indent="-286636" defTabSz="931567" eaLnBrk="0" hangingPunct="0">
              <a:defRPr sz="1600">
                <a:solidFill>
                  <a:schemeClr val="tx1"/>
                </a:solidFill>
                <a:latin typeface="Arial" charset="0"/>
                <a:ea typeface="ＭＳ Ｐゴシック" charset="0"/>
              </a:defRPr>
            </a:lvl2pPr>
            <a:lvl3pPr marL="1146543" indent="-229309" defTabSz="931567" eaLnBrk="0" hangingPunct="0">
              <a:defRPr sz="1600">
                <a:solidFill>
                  <a:schemeClr val="tx1"/>
                </a:solidFill>
                <a:latin typeface="Arial" charset="0"/>
                <a:ea typeface="ＭＳ Ｐゴシック" charset="0"/>
              </a:defRPr>
            </a:lvl3pPr>
            <a:lvl4pPr marL="1605161" indent="-229309" defTabSz="931567" eaLnBrk="0" hangingPunct="0">
              <a:defRPr sz="1600">
                <a:solidFill>
                  <a:schemeClr val="tx1"/>
                </a:solidFill>
                <a:latin typeface="Arial" charset="0"/>
                <a:ea typeface="ＭＳ Ｐゴシック" charset="0"/>
              </a:defRPr>
            </a:lvl4pPr>
            <a:lvl5pPr marL="2063778" indent="-229309" defTabSz="931567" eaLnBrk="0" hangingPunct="0">
              <a:defRPr sz="1600">
                <a:solidFill>
                  <a:schemeClr val="tx1"/>
                </a:solidFill>
                <a:latin typeface="Arial" charset="0"/>
                <a:ea typeface="ＭＳ Ｐゴシック" charset="0"/>
              </a:defRPr>
            </a:lvl5pPr>
            <a:lvl6pPr marL="2522395" indent="-229309" defTabSz="931567" eaLnBrk="0" fontAlgn="base" hangingPunct="0">
              <a:spcBef>
                <a:spcPct val="0"/>
              </a:spcBef>
              <a:spcAft>
                <a:spcPct val="0"/>
              </a:spcAft>
              <a:defRPr sz="1600">
                <a:solidFill>
                  <a:schemeClr val="tx1"/>
                </a:solidFill>
                <a:latin typeface="Arial" charset="0"/>
                <a:ea typeface="ＭＳ Ｐゴシック" charset="0"/>
              </a:defRPr>
            </a:lvl6pPr>
            <a:lvl7pPr marL="2981013" indent="-229309" defTabSz="931567" eaLnBrk="0" fontAlgn="base" hangingPunct="0">
              <a:spcBef>
                <a:spcPct val="0"/>
              </a:spcBef>
              <a:spcAft>
                <a:spcPct val="0"/>
              </a:spcAft>
              <a:defRPr sz="1600">
                <a:solidFill>
                  <a:schemeClr val="tx1"/>
                </a:solidFill>
                <a:latin typeface="Arial" charset="0"/>
                <a:ea typeface="ＭＳ Ｐゴシック" charset="0"/>
              </a:defRPr>
            </a:lvl7pPr>
            <a:lvl8pPr marL="3439630" indent="-229309" defTabSz="931567" eaLnBrk="0" fontAlgn="base" hangingPunct="0">
              <a:spcBef>
                <a:spcPct val="0"/>
              </a:spcBef>
              <a:spcAft>
                <a:spcPct val="0"/>
              </a:spcAft>
              <a:defRPr sz="1600">
                <a:solidFill>
                  <a:schemeClr val="tx1"/>
                </a:solidFill>
                <a:latin typeface="Arial" charset="0"/>
                <a:ea typeface="ＭＳ Ｐゴシック" charset="0"/>
              </a:defRPr>
            </a:lvl8pPr>
            <a:lvl9pPr marL="3898247" indent="-229309" defTabSz="931567" eaLnBrk="0" fontAlgn="base" hangingPunct="0">
              <a:spcBef>
                <a:spcPct val="0"/>
              </a:spcBef>
              <a:spcAft>
                <a:spcPct val="0"/>
              </a:spcAft>
              <a:defRPr sz="1600">
                <a:solidFill>
                  <a:schemeClr val="tx1"/>
                </a:solidFill>
                <a:latin typeface="Arial" charset="0"/>
                <a:ea typeface="ＭＳ Ｐゴシック" charset="0"/>
              </a:defRPr>
            </a:lvl9pPr>
          </a:lstStyle>
          <a:p>
            <a:pPr eaLnBrk="1" hangingPunct="1"/>
            <a:fld id="{E50FFC0C-39A4-F74F-9AA0-68AE90FB0865}" type="slidenum">
              <a:rPr lang="en-US" sz="1200"/>
              <a:pPr eaLnBrk="1" hangingPunct="1"/>
              <a:t>29</a:t>
            </a:fld>
            <a:endParaRPr lang="en-US" sz="1200"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15790"/>
            <a:ext cx="5608320" cy="4377288"/>
          </a:xfrm>
        </p:spPr>
        <p:txBody>
          <a:bodyPr/>
          <a:lstStyle/>
          <a:p>
            <a:r>
              <a:rPr lang="en-US" b="1" dirty="0">
                <a:latin typeface="Arial" charset="0"/>
                <a:ea typeface="ＭＳ Ｐゴシック" charset="0"/>
                <a:cs typeface="ＭＳ Ｐゴシック" charset="0"/>
              </a:rPr>
              <a:t>Note</a:t>
            </a:r>
            <a:r>
              <a:rPr lang="en-US" b="1" baseline="0" dirty="0">
                <a:latin typeface="Arial" charset="0"/>
                <a:ea typeface="ＭＳ Ｐゴシック" charset="0"/>
                <a:cs typeface="ＭＳ Ｐゴシック" charset="0"/>
              </a:rPr>
              <a:t> to presenter: </a:t>
            </a:r>
            <a:r>
              <a:rPr lang="en-US" b="0" baseline="0" dirty="0">
                <a:latin typeface="Arial" charset="0"/>
                <a:ea typeface="ＭＳ Ｐゴシック" charset="0"/>
                <a:cs typeface="ＭＳ Ｐゴシック" charset="0"/>
              </a:rPr>
              <a:t> </a:t>
            </a:r>
          </a:p>
          <a:p>
            <a:r>
              <a:rPr lang="en-US" b="0" baseline="0" dirty="0">
                <a:latin typeface="Arial" charset="0"/>
                <a:ea typeface="ＭＳ Ｐゴシック" charset="0"/>
                <a:cs typeface="ＭＳ Ｐゴシック" charset="0"/>
              </a:rPr>
              <a:t>This is a sample agenda. Modify it to fit your presentation. This agenda follows the PPT presentation as it now stands. </a:t>
            </a:r>
          </a:p>
          <a:p>
            <a:endParaRPr lang="en-US" b="1" dirty="0">
              <a:latin typeface="Arial" charset="0"/>
              <a:ea typeface="ＭＳ Ｐゴシック" charset="0"/>
              <a:cs typeface="ＭＳ Ｐゴシック" charset="0"/>
            </a:endParaRPr>
          </a:p>
          <a:p>
            <a:r>
              <a:rPr lang="en-US" b="1" dirty="0">
                <a:latin typeface="Arial" charset="0"/>
                <a:ea typeface="ＭＳ Ｐゴシック" charset="0"/>
                <a:cs typeface="ＭＳ Ｐゴシック" charset="0"/>
              </a:rPr>
              <a:t>Objective</a:t>
            </a:r>
          </a:p>
          <a:p>
            <a:pPr>
              <a:buFontTx/>
              <a:buNone/>
            </a:pPr>
            <a:r>
              <a:rPr lang="en-US" baseline="0" dirty="0">
                <a:latin typeface="Arial" charset="0"/>
                <a:ea typeface="ＭＳ Ｐゴシック" charset="0"/>
                <a:cs typeface="ＭＳ Ｐゴシック" charset="0"/>
              </a:rPr>
              <a:t>To give participants an outline of how the presentation will be structured</a:t>
            </a:r>
          </a:p>
          <a:p>
            <a:endParaRPr lang="en-US" dirty="0">
              <a:latin typeface="Arial" charset="0"/>
              <a:ea typeface="ＭＳ Ｐゴシック" charset="0"/>
              <a:cs typeface="ＭＳ Ｐゴシック" charset="0"/>
            </a:endParaRPr>
          </a:p>
          <a:p>
            <a:r>
              <a:rPr lang="en-US" b="1" dirty="0">
                <a:latin typeface="Arial" charset="0"/>
                <a:ea typeface="ＭＳ Ｐゴシック" charset="0"/>
                <a:cs typeface="ＭＳ Ｐゴシック" charset="0"/>
              </a:rPr>
              <a:t>What to say</a:t>
            </a:r>
          </a:p>
          <a:p>
            <a:pPr>
              <a:buFontTx/>
              <a:buNone/>
            </a:pPr>
            <a:r>
              <a:rPr lang="en-US" dirty="0">
                <a:latin typeface="Arial" charset="0"/>
                <a:ea typeface="ＭＳ Ｐゴシック" charset="0"/>
                <a:cs typeface="ＭＳ Ｐゴシック" charset="0"/>
              </a:rPr>
              <a:t>In this session we will talk about:</a:t>
            </a:r>
          </a:p>
          <a:p>
            <a:pPr marL="229309" indent="-229309">
              <a:buFont typeface="Calibri" charset="0"/>
              <a:buAutoNum type="arabicPeriod"/>
            </a:pPr>
            <a:r>
              <a:rPr lang="en-US" dirty="0">
                <a:latin typeface="Arial" charset="0"/>
                <a:ea typeface="ＭＳ Ｐゴシック" charset="0"/>
                <a:cs typeface="ＭＳ Ｐゴシック" charset="0"/>
              </a:rPr>
              <a:t>The current</a:t>
            </a:r>
            <a:r>
              <a:rPr lang="en-US" baseline="0" dirty="0">
                <a:latin typeface="Arial" charset="0"/>
                <a:ea typeface="ＭＳ Ｐゴシック" charset="0"/>
                <a:cs typeface="ＭＳ Ｐゴシック" charset="0"/>
              </a:rPr>
              <a:t> state of school readiness, particularly in at-risk populations in the United States.</a:t>
            </a:r>
            <a:endParaRPr lang="en-US" dirty="0">
              <a:latin typeface="Arial" charset="0"/>
              <a:ea typeface="ＭＳ Ｐゴシック" charset="0"/>
              <a:cs typeface="ＭＳ Ｐゴシック" charset="0"/>
            </a:endParaRPr>
          </a:p>
          <a:p>
            <a:pPr marL="229309" indent="-229309">
              <a:buFont typeface="Calibri" charset="0"/>
              <a:buAutoNum type="arabicPeriod"/>
            </a:pPr>
            <a:r>
              <a:rPr lang="en-US" dirty="0">
                <a:latin typeface="Arial" charset="0"/>
                <a:ea typeface="ＭＳ Ｐゴシック" charset="0"/>
                <a:cs typeface="ＭＳ Ｐゴシック" charset="0"/>
              </a:rPr>
              <a:t>The importance of early childhood transitions</a:t>
            </a:r>
            <a:r>
              <a:rPr lang="en-US" baseline="0" dirty="0">
                <a:latin typeface="Arial" charset="0"/>
                <a:ea typeface="ＭＳ Ｐゴシック" charset="0"/>
                <a:cs typeface="ＭＳ Ｐゴシック" charset="0"/>
              </a:rPr>
              <a:t> and the effects of these experiences on success in school and life.</a:t>
            </a:r>
            <a:endParaRPr lang="en-US" dirty="0">
              <a:latin typeface="Arial" charset="0"/>
              <a:ea typeface="ＭＳ Ｐゴシック" charset="0"/>
              <a:cs typeface="ＭＳ Ｐゴシック" charset="0"/>
            </a:endParaRPr>
          </a:p>
          <a:p>
            <a:pPr marL="229309" indent="-229309">
              <a:buFont typeface="Calibri" charset="0"/>
              <a:buAutoNum type="arabicPeriod"/>
            </a:pPr>
            <a:r>
              <a:rPr lang="en-US" dirty="0">
                <a:latin typeface="Arial" charset="0"/>
                <a:ea typeface="ＭＳ Ｐゴシック" charset="0"/>
                <a:cs typeface="ＭＳ Ｐゴシック" charset="0"/>
              </a:rPr>
              <a:t>What we know from research and practice about children’s transition experiences</a:t>
            </a:r>
            <a:r>
              <a:rPr lang="en-US" baseline="0" dirty="0">
                <a:latin typeface="Arial" charset="0"/>
                <a:ea typeface="ＭＳ Ｐゴシック" charset="0"/>
                <a:cs typeface="ＭＳ Ｐゴシック" charset="0"/>
              </a:rPr>
              <a:t> and</a:t>
            </a:r>
            <a:r>
              <a:rPr lang="en-US" dirty="0">
                <a:latin typeface="Arial" charset="0"/>
                <a:ea typeface="ＭＳ Ｐゴシック" charset="0"/>
                <a:cs typeface="ＭＳ Ｐゴシック" charset="0"/>
              </a:rPr>
              <a:t> their </a:t>
            </a:r>
            <a:r>
              <a:rPr lang="en-US" altLang="ja-JP" dirty="0">
                <a:latin typeface="Arial" charset="0"/>
                <a:ea typeface="ＭＳ Ｐゴシック" charset="0"/>
                <a:cs typeface="ＭＳ Ｐゴシック" charset="0"/>
              </a:rPr>
              <a:t>adjustment to school.</a:t>
            </a:r>
          </a:p>
          <a:p>
            <a:pPr marL="229309" indent="-229309">
              <a:buFont typeface="Calibri" charset="0"/>
              <a:buAutoNum type="arabicPeriod"/>
            </a:pPr>
            <a:r>
              <a:rPr lang="en-US" altLang="ja-JP" dirty="0">
                <a:latin typeface="Arial" charset="0"/>
                <a:ea typeface="ＭＳ Ｐゴシック" charset="0"/>
                <a:cs typeface="ＭＳ Ｐゴシック" charset="0"/>
              </a:rPr>
              <a:t>Three major components for fostering</a:t>
            </a:r>
            <a:r>
              <a:rPr lang="en-US" altLang="ja-JP" baseline="0" dirty="0">
                <a:latin typeface="Arial" charset="0"/>
                <a:ea typeface="ＭＳ Ｐゴシック" charset="0"/>
                <a:cs typeface="ＭＳ Ｐゴシック" charset="0"/>
              </a:rPr>
              <a:t> successful adjustment: information, relationships, and alignment. </a:t>
            </a:r>
          </a:p>
          <a:p>
            <a:pPr marL="229309" indent="-229309">
              <a:buFont typeface="Calibri" charset="0"/>
              <a:buAutoNum type="arabicPeriod"/>
            </a:pPr>
            <a:r>
              <a:rPr lang="en-US" altLang="ja-JP" baseline="0" dirty="0">
                <a:latin typeface="Arial" charset="0"/>
                <a:ea typeface="ＭＳ Ｐゴシック" charset="0"/>
                <a:cs typeface="ＭＳ Ｐゴシック" charset="0"/>
              </a:rPr>
              <a:t>The goals and importance of each of the four types of transition connections. </a:t>
            </a:r>
            <a:endParaRPr lang="en-US" altLang="ja-JP" dirty="0">
              <a:latin typeface="Arial" charset="0"/>
              <a:ea typeface="ＭＳ Ｐゴシック" charset="0"/>
              <a:cs typeface="ＭＳ Ｐゴシック" charset="0"/>
            </a:endParaRPr>
          </a:p>
          <a:p>
            <a:pPr marL="0" indent="0">
              <a:buFont typeface="Calibri" charset="0"/>
              <a:buNone/>
            </a:pPr>
            <a:r>
              <a:rPr lang="en-US" dirty="0">
                <a:latin typeface="Arial" charset="0"/>
                <a:ea typeface="ＭＳ Ｐゴシック" charset="0"/>
                <a:cs typeface="ＭＳ Ｐゴシック" charset="0"/>
              </a:rPr>
              <a:t>6.    The</a:t>
            </a:r>
            <a:r>
              <a:rPr lang="en-US" baseline="0" dirty="0">
                <a:latin typeface="Arial" charset="0"/>
                <a:ea typeface="ＭＳ Ｐゴシック" charset="0"/>
                <a:cs typeface="ＭＳ Ｐゴシック" charset="0"/>
              </a:rPr>
              <a:t> </a:t>
            </a:r>
            <a:r>
              <a:rPr lang="en-US" dirty="0">
                <a:latin typeface="Arial" charset="0"/>
                <a:ea typeface="ＭＳ Ｐゴシック" charset="0"/>
                <a:cs typeface="ＭＳ Ｐゴシック" charset="0"/>
              </a:rPr>
              <a:t>best</a:t>
            </a:r>
            <a:r>
              <a:rPr lang="en-US" baseline="0" dirty="0">
                <a:latin typeface="Arial" charset="0"/>
                <a:ea typeface="ＭＳ Ｐゴシック" charset="0"/>
                <a:cs typeface="ＭＳ Ｐゴシック" charset="0"/>
              </a:rPr>
              <a:t> </a:t>
            </a:r>
            <a:r>
              <a:rPr lang="en-US" altLang="ja-JP" dirty="0">
                <a:latin typeface="Arial" charset="0"/>
                <a:ea typeface="ＭＳ Ｐゴシック" charset="0"/>
                <a:cs typeface="ＭＳ Ｐゴシック" charset="0"/>
              </a:rPr>
              <a:t>practice, evidence-based framework for creating successful preschool to kindergarten transitions and examples of practices which use that framework. </a:t>
            </a:r>
          </a:p>
          <a:p>
            <a:pPr marL="0" indent="0">
              <a:buFont typeface="Calibri" charset="0"/>
              <a:buNone/>
            </a:pPr>
            <a:endParaRPr lang="en-US" baseline="0" dirty="0">
              <a:latin typeface="Arial" charset="0"/>
              <a:ea typeface="ＭＳ Ｐゴシック" charset="0"/>
              <a:cs typeface="ＭＳ Ｐゴシック" charset="0"/>
            </a:endParaRPr>
          </a:p>
          <a:p>
            <a:pPr marL="0" indent="0">
              <a:buFont typeface="Calibri" charset="0"/>
              <a:buNone/>
            </a:pPr>
            <a:endParaRPr lang="en-US" dirty="0">
              <a:latin typeface="Arial" charset="0"/>
              <a:ea typeface="ＭＳ Ｐゴシック" charset="0"/>
              <a:cs typeface="ＭＳ Ｐゴシック" charset="0"/>
            </a:endParaRPr>
          </a:p>
          <a:p>
            <a:pPr marL="300029" lvl="1" indent="-174699"/>
            <a:endParaRPr lang="en-US" sz="1000" dirty="0"/>
          </a:p>
          <a:p>
            <a:pPr marL="300029" lvl="1" indent="-174699"/>
            <a:endParaRPr lang="en-US" sz="1000" dirty="0"/>
          </a:p>
          <a:p>
            <a:pPr marL="300029" lvl="1" indent="-174699"/>
            <a:endParaRPr lang="en-US" sz="1000"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48B68F5-C012-4983-9D41-569CC1EE93A7}" type="slidenum">
              <a:rPr lang="en-US" smtClean="0"/>
              <a:pPr/>
              <a:t>3</a:t>
            </a:fld>
            <a:endParaRPr lang="en-US" dirty="0"/>
          </a:p>
        </p:txBody>
      </p:sp>
    </p:spTree>
    <p:extLst>
      <p:ext uri="{BB962C8B-B14F-4D97-AF65-F5344CB8AC3E}">
        <p14:creationId xmlns:p14="http://schemas.microsoft.com/office/powerpoint/2010/main" val="7734964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567" eaLnBrk="0" hangingPunct="0">
              <a:defRPr sz="1600">
                <a:solidFill>
                  <a:schemeClr val="tx1"/>
                </a:solidFill>
                <a:latin typeface="Arial" charset="0"/>
                <a:ea typeface="ＭＳ Ｐゴシック" charset="0"/>
                <a:cs typeface="ＭＳ Ｐゴシック" charset="0"/>
              </a:defRPr>
            </a:lvl1pPr>
            <a:lvl2pPr marL="745253" indent="-286636" defTabSz="931567" eaLnBrk="0" hangingPunct="0">
              <a:defRPr sz="1600">
                <a:solidFill>
                  <a:schemeClr val="tx1"/>
                </a:solidFill>
                <a:latin typeface="Arial" charset="0"/>
                <a:ea typeface="ＭＳ Ｐゴシック" charset="0"/>
              </a:defRPr>
            </a:lvl2pPr>
            <a:lvl3pPr marL="1146543" indent="-229309" defTabSz="931567" eaLnBrk="0" hangingPunct="0">
              <a:defRPr sz="1600">
                <a:solidFill>
                  <a:schemeClr val="tx1"/>
                </a:solidFill>
                <a:latin typeface="Arial" charset="0"/>
                <a:ea typeface="ＭＳ Ｐゴシック" charset="0"/>
              </a:defRPr>
            </a:lvl3pPr>
            <a:lvl4pPr marL="1605161" indent="-229309" defTabSz="931567" eaLnBrk="0" hangingPunct="0">
              <a:defRPr sz="1600">
                <a:solidFill>
                  <a:schemeClr val="tx1"/>
                </a:solidFill>
                <a:latin typeface="Arial" charset="0"/>
                <a:ea typeface="ＭＳ Ｐゴシック" charset="0"/>
              </a:defRPr>
            </a:lvl4pPr>
            <a:lvl5pPr marL="2063778" indent="-229309" defTabSz="931567" eaLnBrk="0" hangingPunct="0">
              <a:defRPr sz="1600">
                <a:solidFill>
                  <a:schemeClr val="tx1"/>
                </a:solidFill>
                <a:latin typeface="Arial" charset="0"/>
                <a:ea typeface="ＭＳ Ｐゴシック" charset="0"/>
              </a:defRPr>
            </a:lvl5pPr>
            <a:lvl6pPr marL="2522395" indent="-229309" defTabSz="931567" eaLnBrk="0" fontAlgn="base" hangingPunct="0">
              <a:spcBef>
                <a:spcPct val="0"/>
              </a:spcBef>
              <a:spcAft>
                <a:spcPct val="0"/>
              </a:spcAft>
              <a:defRPr sz="1600">
                <a:solidFill>
                  <a:schemeClr val="tx1"/>
                </a:solidFill>
                <a:latin typeface="Arial" charset="0"/>
                <a:ea typeface="ＭＳ Ｐゴシック" charset="0"/>
              </a:defRPr>
            </a:lvl6pPr>
            <a:lvl7pPr marL="2981013" indent="-229309" defTabSz="931567" eaLnBrk="0" fontAlgn="base" hangingPunct="0">
              <a:spcBef>
                <a:spcPct val="0"/>
              </a:spcBef>
              <a:spcAft>
                <a:spcPct val="0"/>
              </a:spcAft>
              <a:defRPr sz="1600">
                <a:solidFill>
                  <a:schemeClr val="tx1"/>
                </a:solidFill>
                <a:latin typeface="Arial" charset="0"/>
                <a:ea typeface="ＭＳ Ｐゴシック" charset="0"/>
              </a:defRPr>
            </a:lvl7pPr>
            <a:lvl8pPr marL="3439630" indent="-229309" defTabSz="931567" eaLnBrk="0" fontAlgn="base" hangingPunct="0">
              <a:spcBef>
                <a:spcPct val="0"/>
              </a:spcBef>
              <a:spcAft>
                <a:spcPct val="0"/>
              </a:spcAft>
              <a:defRPr sz="1600">
                <a:solidFill>
                  <a:schemeClr val="tx1"/>
                </a:solidFill>
                <a:latin typeface="Arial" charset="0"/>
                <a:ea typeface="ＭＳ Ｐゴシック" charset="0"/>
              </a:defRPr>
            </a:lvl8pPr>
            <a:lvl9pPr marL="3898247" indent="-229309" defTabSz="931567" eaLnBrk="0" fontAlgn="base" hangingPunct="0">
              <a:spcBef>
                <a:spcPct val="0"/>
              </a:spcBef>
              <a:spcAft>
                <a:spcPct val="0"/>
              </a:spcAft>
              <a:defRPr sz="1600">
                <a:solidFill>
                  <a:schemeClr val="tx1"/>
                </a:solidFill>
                <a:latin typeface="Arial" charset="0"/>
                <a:ea typeface="ＭＳ Ｐゴシック" charset="0"/>
              </a:defRPr>
            </a:lvl9pPr>
          </a:lstStyle>
          <a:p>
            <a:pPr eaLnBrk="1" hangingPunct="1"/>
            <a:fld id="{461AC6F3-01F5-ED43-8685-F68F7BAFFF72}" type="slidenum">
              <a:rPr lang="en-US" sz="1200"/>
              <a:pPr eaLnBrk="1" hangingPunct="1"/>
              <a:t>30</a:t>
            </a:fld>
            <a:endParaRPr lang="en-US" sz="1200" dirty="0"/>
          </a:p>
        </p:txBody>
      </p:sp>
      <p:sp>
        <p:nvSpPr>
          <p:cNvPr id="50178" name="Rectangle 2"/>
          <p:cNvSpPr>
            <a:spLocks noGrp="1" noRot="1" noChangeAspect="1" noChangeArrowheads="1" noTextEdit="1"/>
          </p:cNvSpPr>
          <p:nvPr>
            <p:ph type="sldImg"/>
          </p:nvPr>
        </p:nvSpPr>
        <p:spPr>
          <a:xfrm>
            <a:off x="1482725" y="355600"/>
            <a:ext cx="4037013" cy="2271713"/>
          </a:xfrm>
          <a:ln/>
        </p:spPr>
      </p:sp>
      <p:sp>
        <p:nvSpPr>
          <p:cNvPr id="50179" name="Rectangle 3"/>
          <p:cNvSpPr>
            <a:spLocks noGrp="1" noChangeArrowheads="1"/>
          </p:cNvSpPr>
          <p:nvPr>
            <p:ph type="body" idx="1"/>
          </p:nvPr>
        </p:nvSpPr>
        <p:spPr>
          <a:xfrm>
            <a:off x="701040" y="2943330"/>
            <a:ext cx="5608320" cy="61607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dirty="0">
                <a:latin typeface="Arial" charset="0"/>
                <a:ea typeface="ＭＳ Ｐゴシック" charset="0"/>
                <a:cs typeface="ＭＳ Ｐゴシック" charset="0"/>
              </a:rPr>
              <a:t>Objective</a:t>
            </a:r>
          </a:p>
          <a:p>
            <a:pPr eaLnBrk="1" hangingPunct="1"/>
            <a:r>
              <a:rPr lang="en-US" dirty="0">
                <a:latin typeface="Arial" charset="0"/>
                <a:ea typeface="ＭＳ Ｐゴシック" charset="0"/>
                <a:cs typeface="ＭＳ Ｐゴシック" charset="0"/>
              </a:rPr>
              <a:t>To have participants think about transition experiences in their own lives and the resources they used to help them through those transitions</a:t>
            </a:r>
          </a:p>
          <a:p>
            <a:pPr eaLnBrk="1" hangingPunct="1"/>
            <a:endParaRPr lang="en-US" b="1" dirty="0">
              <a:latin typeface="Arial" charset="0"/>
              <a:ea typeface="ＭＳ Ｐゴシック" charset="0"/>
              <a:cs typeface="ＭＳ Ｐゴシック" charset="0"/>
            </a:endParaRPr>
          </a:p>
          <a:p>
            <a:pPr eaLnBrk="1" hangingPunct="1"/>
            <a:r>
              <a:rPr lang="en-US" b="1" dirty="0">
                <a:latin typeface="Arial" charset="0"/>
                <a:ea typeface="ＭＳ Ｐゴシック" charset="0"/>
                <a:cs typeface="ＭＳ Ｐゴシック" charset="0"/>
              </a:rPr>
              <a:t>What to say</a:t>
            </a:r>
          </a:p>
          <a:p>
            <a:pPr eaLnBrk="1" hangingPunct="1"/>
            <a:r>
              <a:rPr lang="en-US" dirty="0">
                <a:latin typeface="Arial" charset="0"/>
                <a:ea typeface="ＭＳ Ｐゴシック" charset="0"/>
                <a:cs typeface="ＭＳ Ｐゴシック" charset="0"/>
              </a:rPr>
              <a:t>Transitions are not limited to the school environment. In fact, we experience transitions across the lifespan. The slide shows a few examples.</a:t>
            </a:r>
          </a:p>
          <a:p>
            <a:pPr eaLnBrk="1" hangingPunct="1"/>
            <a:endParaRPr lang="en-US"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Think</a:t>
            </a:r>
            <a:r>
              <a:rPr lang="en-US" baseline="0" dirty="0">
                <a:latin typeface="Arial" charset="0"/>
                <a:ea typeface="ＭＳ Ｐゴシック" charset="0"/>
                <a:cs typeface="ＭＳ Ｐゴシック" charset="0"/>
              </a:rPr>
              <a:t> </a:t>
            </a:r>
            <a:r>
              <a:rPr lang="en-US" dirty="0">
                <a:latin typeface="Arial" charset="0"/>
                <a:ea typeface="ＭＳ Ｐゴシック" charset="0"/>
                <a:cs typeface="ＭＳ Ｐゴシック" charset="0"/>
              </a:rPr>
              <a:t>about the </a:t>
            </a:r>
            <a:r>
              <a:rPr lang="en-US" baseline="0" dirty="0">
                <a:latin typeface="Arial" charset="0"/>
                <a:ea typeface="ＭＳ Ｐゴシック" charset="0"/>
                <a:cs typeface="ＭＳ Ｐゴシック" charset="0"/>
              </a:rPr>
              <a:t>transitions you have made that you talked about earlier at your table. </a:t>
            </a:r>
            <a:r>
              <a:rPr lang="en-US" dirty="0">
                <a:latin typeface="Arial" charset="0"/>
                <a:ea typeface="ＭＳ Ｐゴシック" charset="0"/>
                <a:cs typeface="ＭＳ Ｐゴシック" charset="0"/>
              </a:rPr>
              <a:t>Think about what challenges they posed, and what resources helped you navigate those transitions.</a:t>
            </a:r>
          </a:p>
          <a:p>
            <a:pPr eaLnBrk="1" hangingPunct="1"/>
            <a:endParaRPr lang="en-US" i="1"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So what types of resources did you come up with that helped you through some big life transitions?</a:t>
            </a:r>
            <a:endParaRPr lang="en-US" b="1" dirty="0">
              <a:latin typeface="Arial" charset="0"/>
              <a:ea typeface="ＭＳ Ｐゴシック" charset="0"/>
              <a:cs typeface="ＭＳ Ｐゴシック" charset="0"/>
            </a:endParaRPr>
          </a:p>
          <a:p>
            <a:pPr eaLnBrk="1" hangingPunct="1"/>
            <a:endParaRPr lang="en-US" b="1" dirty="0">
              <a:latin typeface="Arial" charset="0"/>
              <a:ea typeface="ＭＳ Ｐゴシック" charset="0"/>
              <a:cs typeface="ＭＳ Ｐゴシック" charset="0"/>
            </a:endParaRPr>
          </a:p>
          <a:p>
            <a:pPr eaLnBrk="1" hangingPunct="1"/>
            <a:r>
              <a:rPr lang="en-US" b="1" dirty="0">
                <a:latin typeface="Arial" charset="0"/>
                <a:ea typeface="ＭＳ Ｐゴシック" charset="0"/>
                <a:cs typeface="ＭＳ Ｐゴシック" charset="0"/>
              </a:rPr>
              <a:t>What</a:t>
            </a:r>
            <a:r>
              <a:rPr lang="en-US" b="1" baseline="0" dirty="0">
                <a:latin typeface="Arial" charset="0"/>
                <a:ea typeface="ＭＳ Ｐゴシック" charset="0"/>
                <a:cs typeface="ＭＳ Ｐゴシック" charset="0"/>
              </a:rPr>
              <a:t> to do</a:t>
            </a:r>
          </a:p>
          <a:p>
            <a:pPr eaLnBrk="1" hangingPunct="1"/>
            <a:r>
              <a:rPr lang="en-US" baseline="0" dirty="0">
                <a:latin typeface="Arial" charset="0"/>
                <a:ea typeface="ＭＳ Ｐゴシック" charset="0"/>
                <a:cs typeface="ＭＳ Ｐゴシック" charset="0"/>
              </a:rPr>
              <a:t>Have several participants share some resources they relied on to get through their own transitions.</a:t>
            </a:r>
          </a:p>
          <a:p>
            <a:pPr eaLnBrk="1" hangingPunct="1"/>
            <a:endParaRPr lang="en-US" dirty="0">
              <a:latin typeface="Arial" charset="0"/>
              <a:ea typeface="ＭＳ Ｐゴシック" charset="0"/>
              <a:cs typeface="ＭＳ Ｐゴシック" charset="0"/>
            </a:endParaRPr>
          </a:p>
          <a:p>
            <a:pPr eaLnBrk="1" hangingPunct="1"/>
            <a:r>
              <a:rPr lang="en-US" b="1" dirty="0">
                <a:latin typeface="Arial" charset="0"/>
                <a:ea typeface="ＭＳ Ｐゴシック" charset="0"/>
                <a:cs typeface="ＭＳ Ｐゴシック" charset="0"/>
              </a:rPr>
              <a:t>What to say</a:t>
            </a:r>
          </a:p>
          <a:p>
            <a:r>
              <a:rPr lang="en-US" baseline="0" dirty="0"/>
              <a:t>As adults, we actually know a lot about how to facilitate transitions. We do it every day.</a:t>
            </a:r>
          </a:p>
          <a:p>
            <a:endParaRPr lang="en-US" baseline="0"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eaLnBrk="1" hangingPunct="1"/>
            <a:r>
              <a:rPr lang="en-US" b="1" dirty="0">
                <a:latin typeface="Arial" charset="0"/>
                <a:ea typeface="ＭＳ Ｐゴシック" charset="0"/>
                <a:cs typeface="ＭＳ Ｐゴシック" charset="0"/>
              </a:rPr>
              <a:t>Objective</a:t>
            </a:r>
          </a:p>
          <a:p>
            <a:pPr eaLnBrk="1" hangingPunct="1"/>
            <a:r>
              <a:rPr lang="en-US" dirty="0">
                <a:latin typeface="Arial" charset="0"/>
                <a:ea typeface="ＭＳ Ｐゴシック" charset="0"/>
                <a:cs typeface="ＭＳ Ｐゴシック" charset="0"/>
              </a:rPr>
              <a:t>Use discussion points from participants regarding transition resources to emphasize the need for information, relationships, and alignment for the transition to kindergarten.</a:t>
            </a:r>
          </a:p>
          <a:p>
            <a:pPr eaLnBrk="1" hangingPunct="1"/>
            <a:endParaRPr lang="en-US"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Convey that </a:t>
            </a:r>
            <a:r>
              <a:rPr lang="en-US" i="1" dirty="0">
                <a:latin typeface="Arial" charset="0"/>
                <a:ea typeface="ＭＳ Ｐゴシック" charset="0"/>
                <a:cs typeface="ＭＳ Ｐゴシック" charset="0"/>
              </a:rPr>
              <a:t>information, relationships</a:t>
            </a:r>
            <a:r>
              <a:rPr lang="en-US" dirty="0">
                <a:latin typeface="Arial" charset="0"/>
                <a:ea typeface="ＭＳ Ｐゴシック" charset="0"/>
                <a:cs typeface="ＭＳ Ｐゴシック" charset="0"/>
              </a:rPr>
              <a:t>, and </a:t>
            </a:r>
            <a:r>
              <a:rPr lang="en-US" i="1" dirty="0">
                <a:latin typeface="Arial" charset="0"/>
                <a:ea typeface="ＭＳ Ｐゴシック" charset="0"/>
                <a:cs typeface="ＭＳ Ｐゴシック" charset="0"/>
              </a:rPr>
              <a:t>alignment </a:t>
            </a:r>
            <a:r>
              <a:rPr lang="en-US" dirty="0">
                <a:latin typeface="Arial" charset="0"/>
                <a:ea typeface="ＭＳ Ｐゴシック" charset="0"/>
                <a:cs typeface="ＭＳ Ｐゴシック" charset="0"/>
              </a:rPr>
              <a:t>are what contribute to successful school adjustment.</a:t>
            </a:r>
          </a:p>
          <a:p>
            <a:pPr eaLnBrk="1" hangingPunct="1"/>
            <a:endParaRPr lang="en-US" b="1" dirty="0">
              <a:latin typeface="Arial" charset="0"/>
              <a:ea typeface="ＭＳ Ｐゴシック" charset="0"/>
              <a:cs typeface="ＭＳ Ｐゴシック" charset="0"/>
            </a:endParaRPr>
          </a:p>
          <a:p>
            <a:pPr eaLnBrk="1" hangingPunct="1"/>
            <a:r>
              <a:rPr lang="en-US" b="1" dirty="0">
                <a:latin typeface="Arial" charset="0"/>
                <a:ea typeface="ＭＳ Ｐゴシック" charset="0"/>
                <a:cs typeface="ＭＳ Ｐゴシック" charset="0"/>
              </a:rPr>
              <a:t>What to say</a:t>
            </a:r>
          </a:p>
          <a:p>
            <a:pPr eaLnBrk="1" hangingPunct="1"/>
            <a:r>
              <a:rPr lang="en-US" dirty="0">
                <a:latin typeface="Arial" charset="0"/>
                <a:ea typeface="ＭＳ Ｐゴシック" charset="0"/>
                <a:cs typeface="ＭＳ Ｐゴシック" charset="0"/>
              </a:rPr>
              <a:t>The goal of a smooth transition is to create conditions for successful adjustment. </a:t>
            </a:r>
          </a:p>
          <a:p>
            <a:pPr eaLnBrk="1" hangingPunct="1"/>
            <a:endParaRPr lang="en-US"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The three major contributions to setting up successful adjustment during transitions are:</a:t>
            </a:r>
          </a:p>
          <a:p>
            <a:pPr eaLnBrk="1" hangingPunct="1">
              <a:buFont typeface="Calibri" charset="0"/>
              <a:buAutoNum type="arabicPeriod"/>
            </a:pPr>
            <a:r>
              <a:rPr lang="en-US" dirty="0">
                <a:latin typeface="Arial" charset="0"/>
                <a:ea typeface="ＭＳ Ｐゴシック" charset="0"/>
                <a:cs typeface="ＭＳ Ｐゴシック" charset="0"/>
              </a:rPr>
              <a:t> Access to information (The more you know, the more at ease you feel). </a:t>
            </a:r>
          </a:p>
          <a:p>
            <a:pPr eaLnBrk="1" hangingPunct="1">
              <a:buFont typeface="Calibri" charset="0"/>
              <a:buAutoNum type="arabicPeriod"/>
            </a:pPr>
            <a:r>
              <a:rPr lang="en-US" dirty="0">
                <a:latin typeface="Arial" charset="0"/>
                <a:ea typeface="ＭＳ Ｐゴシック" charset="0"/>
                <a:cs typeface="ＭＳ Ｐゴシック" charset="0"/>
              </a:rPr>
              <a:t> Supportive relationships (People to support and guide you along the way is always important). </a:t>
            </a:r>
          </a:p>
          <a:p>
            <a:pPr eaLnBrk="1" hangingPunct="1">
              <a:buFont typeface="Calibri" charset="0"/>
              <a:buAutoNum type="arabicPeriod"/>
            </a:pPr>
            <a:r>
              <a:rPr lang="en-US" dirty="0">
                <a:latin typeface="Arial" charset="0"/>
                <a:ea typeface="ＭＳ Ｐゴシック" charset="0"/>
                <a:cs typeface="ＭＳ Ｐゴシック" charset="0"/>
              </a:rPr>
              <a:t> Alignment between environments (The more your new environment is like your old one, the easier your transition will be).  </a:t>
            </a:r>
          </a:p>
          <a:p>
            <a:pPr eaLnBrk="1" hangingPunct="1"/>
            <a:endParaRPr lang="en-US"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Again,</a:t>
            </a:r>
            <a:r>
              <a:rPr lang="en-US" baseline="0" dirty="0">
                <a:latin typeface="Arial" charset="0"/>
                <a:ea typeface="ＭＳ Ｐゴシック" charset="0"/>
                <a:cs typeface="ＭＳ Ｐゴシック" charset="0"/>
              </a:rPr>
              <a:t> as</a:t>
            </a:r>
            <a:r>
              <a:rPr lang="en-US" dirty="0">
                <a:latin typeface="Arial" charset="0"/>
                <a:ea typeface="ＭＳ Ｐゴシック" charset="0"/>
                <a:cs typeface="ＭＳ Ｐゴシック" charset="0"/>
              </a:rPr>
              <a:t> adults, we can make these things happen for ourselves. For kids, we have to make it happen for them.</a:t>
            </a:r>
          </a:p>
          <a:p>
            <a:endParaRPr lang="en-US" baseline="0" dirty="0">
              <a:solidFill>
                <a:srgbClr val="FF0000"/>
              </a:solidFill>
            </a:endParaRPr>
          </a:p>
          <a:p>
            <a:r>
              <a:rPr lang="en-US" baseline="0" dirty="0"/>
              <a:t>As adults, we can make these things happen on our own, but children need our help. </a:t>
            </a:r>
          </a:p>
          <a:p>
            <a:endParaRPr lang="en-US" dirty="0"/>
          </a:p>
        </p:txBody>
      </p:sp>
      <p:sp>
        <p:nvSpPr>
          <p:cNvPr id="4" name="Slide Number Placeholder 3"/>
          <p:cNvSpPr>
            <a:spLocks noGrp="1"/>
          </p:cNvSpPr>
          <p:nvPr>
            <p:ph type="sldNum" sz="quarter" idx="10"/>
          </p:nvPr>
        </p:nvSpPr>
        <p:spPr/>
        <p:txBody>
          <a:bodyPr/>
          <a:lstStyle/>
          <a:p>
            <a:pPr>
              <a:defRPr/>
            </a:pPr>
            <a:fld id="{029EB1A5-BF7E-224F-8043-C504B8AF34AC}" type="slidenum">
              <a:rPr lang="en-US" smtClean="0"/>
              <a:pPr>
                <a:defRPr/>
              </a:pPr>
              <a:t>31</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1" dirty="0">
                <a:latin typeface="Arial" charset="0"/>
                <a:ea typeface="ＭＳ Ｐゴシック" charset="0"/>
                <a:cs typeface="ＭＳ Ｐゴシック" charset="0"/>
              </a:rPr>
              <a:t>Objective</a:t>
            </a:r>
          </a:p>
          <a:p>
            <a:pPr eaLnBrk="1" hangingPunct="1"/>
            <a:r>
              <a:rPr lang="en-US" dirty="0">
                <a:latin typeface="Arial" charset="0"/>
                <a:ea typeface="ＭＳ Ｐゴシック" charset="0"/>
                <a:cs typeface="ＭＳ Ｐゴシック" charset="0"/>
              </a:rPr>
              <a:t>To convey that only a child-focused view of school readiness is inadequate</a:t>
            </a:r>
          </a:p>
          <a:p>
            <a:pPr eaLnBrk="1" hangingPunct="1"/>
            <a:endParaRPr lang="en-US" b="1" dirty="0">
              <a:latin typeface="Arial" charset="0"/>
              <a:ea typeface="ＭＳ Ｐゴシック" charset="0"/>
              <a:cs typeface="ＭＳ Ｐゴシック" charset="0"/>
            </a:endParaRPr>
          </a:p>
          <a:p>
            <a:pPr eaLnBrk="1" hangingPunct="1"/>
            <a:r>
              <a:rPr lang="en-US" b="1" dirty="0">
                <a:latin typeface="Arial" charset="0"/>
                <a:ea typeface="ＭＳ Ｐゴシック" charset="0"/>
                <a:cs typeface="ＭＳ Ｐゴシック" charset="0"/>
              </a:rPr>
              <a:t>What to say</a:t>
            </a:r>
          </a:p>
          <a:p>
            <a:pPr eaLnBrk="1" hangingPunct="1"/>
            <a:r>
              <a:rPr lang="en-US" dirty="0">
                <a:latin typeface="Arial" charset="0"/>
                <a:ea typeface="ＭＳ Ｐゴシック" charset="0"/>
                <a:cs typeface="ＭＳ Ｐゴシック" charset="0"/>
              </a:rPr>
              <a:t>Often school readiness, and its measurement, is thought of as simply a set of skills that kids need, such as knowing the alphabet</a:t>
            </a:r>
            <a:r>
              <a:rPr lang="en-US" baseline="0" dirty="0">
                <a:latin typeface="Arial" charset="0"/>
                <a:ea typeface="ＭＳ Ｐゴシック" charset="0"/>
                <a:cs typeface="ＭＳ Ｐゴシック" charset="0"/>
              </a:rPr>
              <a:t>. However,  </a:t>
            </a:r>
            <a:r>
              <a:rPr lang="en-US" altLang="ja-JP" dirty="0">
                <a:latin typeface="Arial" charset="0"/>
                <a:ea typeface="ＭＳ Ｐゴシック" charset="0"/>
                <a:cs typeface="ＭＳ Ｐゴシック" charset="0"/>
              </a:rPr>
              <a:t>this perspective ignores the fact that children</a:t>
            </a:r>
            <a:r>
              <a:rPr lang="ja-JP" altLang="en-US"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s learning is dynamic and heavily influenced by what</a:t>
            </a:r>
            <a:r>
              <a:rPr lang="ja-JP" altLang="en-US"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s happening and available around them in the classroom or at home.</a:t>
            </a:r>
            <a:endParaRPr lang="en-US" b="1" dirty="0">
              <a:latin typeface="Arial" charset="0"/>
              <a:ea typeface="ＭＳ Ｐゴシック" charset="0"/>
              <a:cs typeface="ＭＳ Ｐゴシック" charset="0"/>
            </a:endParaRPr>
          </a:p>
          <a:p>
            <a:pPr eaLnBrk="1" hangingPunct="1"/>
            <a:endParaRPr lang="en-US" b="0" dirty="0">
              <a:latin typeface="Arial" charset="0"/>
              <a:ea typeface="ＭＳ Ｐゴシック" charset="0"/>
              <a:cs typeface="ＭＳ Ｐゴシック" charset="0"/>
            </a:endParaRPr>
          </a:p>
          <a:p>
            <a:pPr eaLnBrk="1" hangingPunct="1"/>
            <a:r>
              <a:rPr lang="en-US" b="0" baseline="0" dirty="0">
                <a:latin typeface="Arial" charset="0"/>
                <a:ea typeface="ＭＳ Ｐゴシック" charset="0"/>
                <a:cs typeface="ＭＳ Ｐゴシック" charset="0"/>
              </a:rPr>
              <a:t>Relationships and alignment between settings are important.  The old way of thinking about transitions is inadequate. </a:t>
            </a:r>
          </a:p>
          <a:p>
            <a:pPr eaLnBrk="1" hangingPunct="1"/>
            <a:endParaRPr lang="en-US" dirty="0">
              <a:latin typeface="Arial" charset="0"/>
              <a:ea typeface="ＭＳ Ｐゴシック" charset="0"/>
              <a:cs typeface="ＭＳ Ｐゴシック" charset="0"/>
            </a:endParaRPr>
          </a:p>
          <a:p>
            <a:pPr eaLnBrk="1" hangingPunct="1"/>
            <a:endParaRPr lang="en-US" dirty="0">
              <a:latin typeface="Arial" charset="0"/>
              <a:ea typeface="ＭＳ Ｐゴシック" charset="0"/>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fld id="{7BE35E5C-CC40-3B43-9B22-AA556674ACE8}" type="slidenum">
              <a:rPr lang="en-US" smtClean="0"/>
              <a:t>32</a:t>
            </a:fld>
            <a:endParaRPr lang="en-US"/>
          </a:p>
        </p:txBody>
      </p:sp>
    </p:spTree>
    <p:extLst>
      <p:ext uri="{BB962C8B-B14F-4D97-AF65-F5344CB8AC3E}">
        <p14:creationId xmlns:p14="http://schemas.microsoft.com/office/powerpoint/2010/main" val="7630927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2964" eaLnBrk="0" hangingPunct="0">
              <a:defRPr sz="1600">
                <a:solidFill>
                  <a:schemeClr val="tx1"/>
                </a:solidFill>
                <a:latin typeface="Arial" charset="0"/>
                <a:ea typeface="ＭＳ Ｐゴシック" charset="0"/>
                <a:cs typeface="ＭＳ Ｐゴシック" charset="0"/>
              </a:defRPr>
            </a:lvl1pPr>
            <a:lvl2pPr marL="746371" indent="-287066" defTabSz="932964" eaLnBrk="0" hangingPunct="0">
              <a:defRPr sz="1600">
                <a:solidFill>
                  <a:schemeClr val="tx1"/>
                </a:solidFill>
                <a:latin typeface="Arial" charset="0"/>
                <a:ea typeface="ＭＳ Ｐゴシック" charset="0"/>
              </a:defRPr>
            </a:lvl2pPr>
            <a:lvl3pPr marL="1148263" indent="-229653" defTabSz="932964" eaLnBrk="0" hangingPunct="0">
              <a:defRPr sz="1600">
                <a:solidFill>
                  <a:schemeClr val="tx1"/>
                </a:solidFill>
                <a:latin typeface="Arial" charset="0"/>
                <a:ea typeface="ＭＳ Ｐゴシック" charset="0"/>
              </a:defRPr>
            </a:lvl3pPr>
            <a:lvl4pPr marL="1607569" indent="-229653" defTabSz="932964" eaLnBrk="0" hangingPunct="0">
              <a:defRPr sz="1600">
                <a:solidFill>
                  <a:schemeClr val="tx1"/>
                </a:solidFill>
                <a:latin typeface="Arial" charset="0"/>
                <a:ea typeface="ＭＳ Ｐゴシック" charset="0"/>
              </a:defRPr>
            </a:lvl4pPr>
            <a:lvl5pPr marL="2066874" indent="-229653" defTabSz="932964" eaLnBrk="0" hangingPunct="0">
              <a:defRPr sz="1600">
                <a:solidFill>
                  <a:schemeClr val="tx1"/>
                </a:solidFill>
                <a:latin typeface="Arial" charset="0"/>
                <a:ea typeface="ＭＳ Ｐゴシック" charset="0"/>
              </a:defRPr>
            </a:lvl5pPr>
            <a:lvl6pPr marL="2526179" indent="-229653" defTabSz="932964" eaLnBrk="0" fontAlgn="base" hangingPunct="0">
              <a:spcBef>
                <a:spcPct val="0"/>
              </a:spcBef>
              <a:spcAft>
                <a:spcPct val="0"/>
              </a:spcAft>
              <a:defRPr sz="1600">
                <a:solidFill>
                  <a:schemeClr val="tx1"/>
                </a:solidFill>
                <a:latin typeface="Arial" charset="0"/>
                <a:ea typeface="ＭＳ Ｐゴシック" charset="0"/>
              </a:defRPr>
            </a:lvl6pPr>
            <a:lvl7pPr marL="2985485" indent="-229653" defTabSz="932964" eaLnBrk="0" fontAlgn="base" hangingPunct="0">
              <a:spcBef>
                <a:spcPct val="0"/>
              </a:spcBef>
              <a:spcAft>
                <a:spcPct val="0"/>
              </a:spcAft>
              <a:defRPr sz="1600">
                <a:solidFill>
                  <a:schemeClr val="tx1"/>
                </a:solidFill>
                <a:latin typeface="Arial" charset="0"/>
                <a:ea typeface="ＭＳ Ｐゴシック" charset="0"/>
              </a:defRPr>
            </a:lvl7pPr>
            <a:lvl8pPr marL="3444789" indent="-229653" defTabSz="932964" eaLnBrk="0" fontAlgn="base" hangingPunct="0">
              <a:spcBef>
                <a:spcPct val="0"/>
              </a:spcBef>
              <a:spcAft>
                <a:spcPct val="0"/>
              </a:spcAft>
              <a:defRPr sz="1600">
                <a:solidFill>
                  <a:schemeClr val="tx1"/>
                </a:solidFill>
                <a:latin typeface="Arial" charset="0"/>
                <a:ea typeface="ＭＳ Ｐゴシック" charset="0"/>
              </a:defRPr>
            </a:lvl8pPr>
            <a:lvl9pPr marL="3904094" indent="-229653" defTabSz="932964" eaLnBrk="0" fontAlgn="base" hangingPunct="0">
              <a:spcBef>
                <a:spcPct val="0"/>
              </a:spcBef>
              <a:spcAft>
                <a:spcPct val="0"/>
              </a:spcAft>
              <a:defRPr sz="1600">
                <a:solidFill>
                  <a:schemeClr val="tx1"/>
                </a:solidFill>
                <a:latin typeface="Arial" charset="0"/>
                <a:ea typeface="ＭＳ Ｐゴシック" charset="0"/>
              </a:defRPr>
            </a:lvl9pPr>
          </a:lstStyle>
          <a:p>
            <a:pPr eaLnBrk="1" hangingPunct="1"/>
            <a:fld id="{8C6D9911-FC2E-7D44-BE77-0A976D34635B}" type="slidenum">
              <a:rPr lang="en-US" sz="1200"/>
              <a:pPr eaLnBrk="1" hangingPunct="1"/>
              <a:t>33</a:t>
            </a:fld>
            <a:endParaRPr lang="en-US" sz="1200" dirty="0"/>
          </a:p>
        </p:txBody>
      </p:sp>
      <p:sp>
        <p:nvSpPr>
          <p:cNvPr id="62466" name="Rectangle 2"/>
          <p:cNvSpPr>
            <a:spLocks noGrp="1" noRot="1" noChangeAspect="1" noChangeArrowheads="1" noTextEdit="1"/>
          </p:cNvSpPr>
          <p:nvPr>
            <p:ph type="sldImg"/>
          </p:nvPr>
        </p:nvSpPr>
        <p:spPr>
          <a:xfrm>
            <a:off x="1470025" y="342900"/>
            <a:ext cx="4083050" cy="2297113"/>
          </a:xfrm>
          <a:ln/>
        </p:spPr>
      </p:sp>
      <p:sp>
        <p:nvSpPr>
          <p:cNvPr id="62467" name="Rectangle 3"/>
          <p:cNvSpPr>
            <a:spLocks noGrp="1" noChangeArrowheads="1"/>
          </p:cNvSpPr>
          <p:nvPr>
            <p:ph type="body" idx="1"/>
          </p:nvPr>
        </p:nvSpPr>
        <p:spPr>
          <a:xfrm>
            <a:off x="702310" y="2851709"/>
            <a:ext cx="5618480" cy="51536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b="1" dirty="0">
                <a:latin typeface="Arial" charset="0"/>
                <a:ea typeface="ＭＳ Ｐゴシック" charset="0"/>
                <a:cs typeface="ＭＳ Ｐゴシック" charset="0"/>
              </a:rPr>
              <a:t>Objective</a:t>
            </a:r>
          </a:p>
          <a:p>
            <a:pPr eaLnBrk="1" hangingPunct="1"/>
            <a:r>
              <a:rPr lang="en-US" dirty="0">
                <a:latin typeface="Arial" charset="0"/>
                <a:ea typeface="ＭＳ Ｐゴシック" charset="0"/>
                <a:cs typeface="ＭＳ Ｐゴシック" charset="0"/>
              </a:rPr>
              <a:t>To convey the complexity of all the factors that contribute to school</a:t>
            </a:r>
            <a:r>
              <a:rPr lang="en-US" baseline="0" dirty="0">
                <a:latin typeface="Arial" charset="0"/>
                <a:ea typeface="ＭＳ Ｐゴシック" charset="0"/>
                <a:cs typeface="ＭＳ Ｐゴシック" charset="0"/>
              </a:rPr>
              <a:t> </a:t>
            </a:r>
            <a:r>
              <a:rPr lang="en-US" dirty="0">
                <a:latin typeface="Arial" charset="0"/>
                <a:ea typeface="ＭＳ Ｐゴシック" charset="0"/>
                <a:cs typeface="ＭＳ Ｐゴシック" charset="0"/>
              </a:rPr>
              <a:t>readiness for children and the resources that are needed. Also, to tie in examples from participants</a:t>
            </a:r>
            <a:r>
              <a:rPr lang="ja-JP" altLang="en-US"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 exercise about transitions from their own lives.</a:t>
            </a:r>
          </a:p>
          <a:p>
            <a:pPr eaLnBrk="1" hangingPunct="1"/>
            <a:endParaRPr lang="en-US" b="1" dirty="0">
              <a:latin typeface="Arial" charset="0"/>
              <a:ea typeface="ＭＳ Ｐゴシック" charset="0"/>
              <a:cs typeface="ＭＳ Ｐゴシック" charset="0"/>
            </a:endParaRPr>
          </a:p>
          <a:p>
            <a:pPr eaLnBrk="1" hangingPunct="1"/>
            <a:r>
              <a:rPr lang="en-US" b="1" dirty="0">
                <a:latin typeface="Arial" charset="0"/>
                <a:ea typeface="ＭＳ Ｐゴシック" charset="0"/>
                <a:cs typeface="ＭＳ Ｐゴシック" charset="0"/>
              </a:rPr>
              <a:t>What to say</a:t>
            </a:r>
          </a:p>
          <a:p>
            <a:pPr eaLnBrk="1" hangingPunct="1"/>
            <a:r>
              <a:rPr lang="en-US" dirty="0">
                <a:latin typeface="Arial" charset="0"/>
                <a:ea typeface="ＭＳ Ｐゴシック" charset="0"/>
                <a:cs typeface="ＭＳ Ｐゴシック" charset="0"/>
              </a:rPr>
              <a:t>Research has found that it is more useful to take an interactive view of transitions. </a:t>
            </a:r>
          </a:p>
          <a:p>
            <a:pPr eaLnBrk="1" hangingPunct="1"/>
            <a:endParaRPr lang="en-US"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In other words, there are both </a:t>
            </a:r>
            <a:r>
              <a:rPr lang="en-US" b="1" dirty="0">
                <a:latin typeface="Arial" charset="0"/>
                <a:ea typeface="ＭＳ Ｐゴシック" charset="0"/>
                <a:cs typeface="ＭＳ Ｐゴシック" charset="0"/>
              </a:rPr>
              <a:t>relational </a:t>
            </a:r>
            <a:r>
              <a:rPr lang="en-US" dirty="0">
                <a:latin typeface="Arial" charset="0"/>
                <a:ea typeface="ＭＳ Ｐゴシック" charset="0"/>
                <a:cs typeface="ＭＳ Ｐゴシック" charset="0"/>
              </a:rPr>
              <a:t>and </a:t>
            </a:r>
            <a:r>
              <a:rPr lang="en-US" b="1" dirty="0">
                <a:latin typeface="Arial" charset="0"/>
                <a:ea typeface="ＭＳ Ｐゴシック" charset="0"/>
                <a:cs typeface="ＭＳ Ｐゴシック" charset="0"/>
              </a:rPr>
              <a:t>informational </a:t>
            </a:r>
            <a:r>
              <a:rPr lang="en-US" dirty="0">
                <a:latin typeface="Arial" charset="0"/>
                <a:ea typeface="ＭＳ Ｐゴシック" charset="0"/>
                <a:cs typeface="ＭＳ Ｐゴシック" charset="0"/>
              </a:rPr>
              <a:t>links between children and the people and community around them, just like the examples from adult life.</a:t>
            </a:r>
          </a:p>
          <a:p>
            <a:pPr eaLnBrk="1" hangingPunct="1"/>
            <a:endParaRPr lang="en-US"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There is a great web of potential supports that we as educators can tap into.</a:t>
            </a:r>
          </a:p>
          <a:p>
            <a:pPr eaLnBrk="1" hangingPunct="1"/>
            <a:endParaRPr lang="en-US"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This framework, and not the child-focused framework, should then guide best practices for transition planning.</a:t>
            </a:r>
          </a:p>
        </p:txBody>
      </p:sp>
    </p:spTree>
    <p:extLst>
      <p:ext uri="{BB962C8B-B14F-4D97-AF65-F5344CB8AC3E}">
        <p14:creationId xmlns:p14="http://schemas.microsoft.com/office/powerpoint/2010/main" val="21556242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Image Placeholder 1"/>
          <p:cNvSpPr>
            <a:spLocks noGrp="1" noRot="1" noChangeAspect="1"/>
          </p:cNvSpPr>
          <p:nvPr>
            <p:ph type="sldImg"/>
          </p:nvPr>
        </p:nvSpPr>
        <p:spPr>
          <a:xfrm>
            <a:off x="1466850" y="342900"/>
            <a:ext cx="4076700" cy="2293938"/>
          </a:xfrm>
          <a:ln/>
        </p:spPr>
      </p:sp>
      <p:sp>
        <p:nvSpPr>
          <p:cNvPr id="74754" name="Notes Placeholder 2"/>
          <p:cNvSpPr>
            <a:spLocks noGrp="1"/>
          </p:cNvSpPr>
          <p:nvPr>
            <p:ph type="body" idx="1"/>
          </p:nvPr>
        </p:nvSpPr>
        <p:spPr>
          <a:xfrm>
            <a:off x="701040" y="2734797"/>
            <a:ext cx="5608320" cy="605406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a:latin typeface="Arial" charset="0"/>
                <a:ea typeface="ＭＳ Ｐゴシック" charset="0"/>
                <a:cs typeface="ＭＳ Ｐゴシック" charset="0"/>
              </a:rPr>
              <a:t>Objective</a:t>
            </a:r>
          </a:p>
          <a:p>
            <a:r>
              <a:rPr lang="en-US" dirty="0">
                <a:latin typeface="Arial" charset="0"/>
                <a:ea typeface="ＭＳ Ｐゴシック" charset="0"/>
                <a:cs typeface="ＭＳ Ｐゴシック" charset="0"/>
              </a:rPr>
              <a:t>To convey the guiding principles to keep in mind when thinking about transitions</a:t>
            </a:r>
          </a:p>
          <a:p>
            <a:endParaRPr lang="en-US" b="1" dirty="0">
              <a:latin typeface="Arial" charset="0"/>
              <a:ea typeface="ＭＳ Ｐゴシック" charset="0"/>
              <a:cs typeface="ＭＳ Ｐゴシック" charset="0"/>
            </a:endParaRPr>
          </a:p>
          <a:p>
            <a:r>
              <a:rPr lang="en-US" b="1" dirty="0">
                <a:latin typeface="Arial" charset="0"/>
                <a:ea typeface="ＭＳ Ｐゴシック" charset="0"/>
                <a:cs typeface="ＭＳ Ｐゴシック" charset="0"/>
              </a:rPr>
              <a:t>What to say</a:t>
            </a:r>
          </a:p>
          <a:p>
            <a:r>
              <a:rPr lang="en-US" dirty="0">
                <a:latin typeface="Arial" charset="0"/>
                <a:ea typeface="ＭＳ Ｐゴシック" charset="0"/>
                <a:cs typeface="ＭＳ Ｐゴシック" charset="0"/>
              </a:rPr>
              <a:t>What makes for good transitions?  </a:t>
            </a:r>
          </a:p>
          <a:p>
            <a:endParaRPr lang="en-US" dirty="0">
              <a:latin typeface="Arial" charset="0"/>
              <a:ea typeface="ＭＳ Ｐゴシック" charset="0"/>
              <a:cs typeface="ＭＳ Ｐゴシック" charset="0"/>
            </a:endParaRPr>
          </a:p>
          <a:p>
            <a:r>
              <a:rPr lang="en-US" dirty="0">
                <a:latin typeface="Arial" charset="0"/>
                <a:ea typeface="ＭＳ Ｐゴシック" charset="0"/>
                <a:cs typeface="ＭＳ Ｐゴシック" charset="0"/>
              </a:rPr>
              <a:t>There are several guiding principles to keep in mind when thinking about transitions:</a:t>
            </a:r>
          </a:p>
          <a:p>
            <a:pPr marL="171981" indent="-171981">
              <a:buFont typeface="Arial"/>
              <a:buChar char="•"/>
            </a:pPr>
            <a:r>
              <a:rPr lang="en-US" dirty="0">
                <a:latin typeface="Arial" charset="0"/>
                <a:ea typeface="ＭＳ Ｐゴシック" charset="0"/>
                <a:cs typeface="ＭＳ Ｐゴシック" charset="0"/>
              </a:rPr>
              <a:t>It is</a:t>
            </a:r>
            <a:r>
              <a:rPr lang="en-US" baseline="0" dirty="0">
                <a:latin typeface="Arial" charset="0"/>
                <a:ea typeface="ＭＳ Ｐゴシック" charset="0"/>
                <a:cs typeface="ＭＳ Ｐゴシック" charset="0"/>
              </a:rPr>
              <a:t> </a:t>
            </a:r>
            <a:r>
              <a:rPr lang="en-US" dirty="0">
                <a:latin typeface="Arial" charset="0"/>
                <a:ea typeface="ＭＳ Ｐゴシック" charset="0"/>
                <a:cs typeface="ＭＳ Ｐゴシック" charset="0"/>
              </a:rPr>
              <a:t>important to understand that the transition from preschool to kindergarten is a process and not a </a:t>
            </a:r>
            <a:r>
              <a:rPr lang="ja-JP" altLang="en-US"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one-size fits all</a:t>
            </a:r>
            <a:r>
              <a:rPr lang="ja-JP" altLang="en-US"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 formula</a:t>
            </a:r>
            <a:r>
              <a:rPr lang="en-US" altLang="ja-JP" baseline="0" dirty="0">
                <a:latin typeface="Arial" charset="0"/>
                <a:ea typeface="ＭＳ Ｐゴシック" charset="0"/>
                <a:cs typeface="ＭＳ Ｐゴシック" charset="0"/>
              </a:rPr>
              <a:t>. </a:t>
            </a:r>
            <a:r>
              <a:rPr lang="en-US" dirty="0">
                <a:latin typeface="Arial" charset="0"/>
                <a:ea typeface="ＭＳ Ｐゴシック" charset="0"/>
                <a:cs typeface="ＭＳ Ｐゴシック" charset="0"/>
              </a:rPr>
              <a:t>For example, open houses may work for some families but not for others, and information given in English may work for some but not others. </a:t>
            </a:r>
            <a:r>
              <a:rPr lang="en-US" b="1" dirty="0">
                <a:latin typeface="Arial" charset="0"/>
                <a:ea typeface="ＭＳ Ｐゴシック" charset="0"/>
                <a:cs typeface="ＭＳ Ｐゴシック" charset="0"/>
              </a:rPr>
              <a:t>Individualization is key.</a:t>
            </a:r>
          </a:p>
          <a:p>
            <a:pPr marL="171981" indent="-171981">
              <a:buFont typeface="Arial"/>
              <a:buChar char="•"/>
            </a:pPr>
            <a:r>
              <a:rPr lang="en-US" dirty="0">
                <a:latin typeface="Arial" charset="0"/>
                <a:ea typeface="ＭＳ Ｐゴシック" charset="0"/>
                <a:cs typeface="ＭＳ Ｐゴシック" charset="0"/>
              </a:rPr>
              <a:t>We need to remember the importance of relationships in children</a:t>
            </a:r>
            <a:r>
              <a:rPr lang="ja-JP" altLang="en-US"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s lives. They serve as a resource—and different relationships can meet different needs.  </a:t>
            </a:r>
          </a:p>
          <a:p>
            <a:pPr marL="171981" indent="-171981">
              <a:buFont typeface="Arial"/>
              <a:buChar char="•"/>
            </a:pPr>
            <a:r>
              <a:rPr lang="en-US" dirty="0">
                <a:latin typeface="Arial" charset="0"/>
                <a:ea typeface="ＭＳ Ｐゴシック" charset="0"/>
                <a:cs typeface="ＭＳ Ｐゴシック" charset="0"/>
              </a:rPr>
              <a:t>Parents can be a source of support as well as information. Also, peers can be a source of support.</a:t>
            </a:r>
          </a:p>
          <a:p>
            <a:pPr marL="171981" indent="-171981">
              <a:buFont typeface="Arial"/>
              <a:buChar char="•"/>
            </a:pPr>
            <a:r>
              <a:rPr lang="en-US" dirty="0">
                <a:latin typeface="Arial" charset="0"/>
                <a:ea typeface="ＭＳ Ｐゴシック" charset="0"/>
                <a:cs typeface="ＭＳ Ｐゴシック" charset="0"/>
              </a:rPr>
              <a:t>There</a:t>
            </a:r>
            <a:r>
              <a:rPr lang="en-US" baseline="0" dirty="0">
                <a:latin typeface="Arial" charset="0"/>
                <a:ea typeface="ＭＳ Ｐゴシック" charset="0"/>
                <a:cs typeface="ＭＳ Ｐゴシック" charset="0"/>
              </a:rPr>
              <a:t> </a:t>
            </a:r>
            <a:r>
              <a:rPr lang="en-US" dirty="0">
                <a:latin typeface="Arial" charset="0"/>
                <a:ea typeface="ＭＳ Ｐゴシック" charset="0"/>
                <a:cs typeface="ＭＳ Ｐゴシック" charset="0"/>
              </a:rPr>
              <a:t>are connections between families, schools, communities, and children that can be used to help with the transition process.</a:t>
            </a:r>
          </a:p>
          <a:p>
            <a:endParaRPr lang="en-US" dirty="0">
              <a:latin typeface="Arial" charset="0"/>
              <a:ea typeface="ＭＳ Ｐゴシック" charset="0"/>
              <a:cs typeface="ＭＳ Ｐゴシック" charset="0"/>
            </a:endParaRPr>
          </a:p>
          <a:p>
            <a:endParaRPr lang="en-US" dirty="0">
              <a:latin typeface="Arial" charset="0"/>
              <a:ea typeface="ＭＳ Ｐゴシック" charset="0"/>
              <a:cs typeface="ＭＳ Ｐゴシック" charset="0"/>
            </a:endParaRPr>
          </a:p>
        </p:txBody>
      </p:sp>
      <p:sp>
        <p:nvSpPr>
          <p:cNvPr id="7475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567" eaLnBrk="0" hangingPunct="0">
              <a:defRPr sz="1600">
                <a:solidFill>
                  <a:schemeClr val="tx1"/>
                </a:solidFill>
                <a:latin typeface="Arial" charset="0"/>
                <a:ea typeface="ＭＳ Ｐゴシック" charset="0"/>
                <a:cs typeface="ＭＳ Ｐゴシック" charset="0"/>
              </a:defRPr>
            </a:lvl1pPr>
            <a:lvl2pPr marL="745253" indent="-286636" defTabSz="931567" eaLnBrk="0" hangingPunct="0">
              <a:defRPr sz="1600">
                <a:solidFill>
                  <a:schemeClr val="tx1"/>
                </a:solidFill>
                <a:latin typeface="Arial" charset="0"/>
                <a:ea typeface="ＭＳ Ｐゴシック" charset="0"/>
              </a:defRPr>
            </a:lvl2pPr>
            <a:lvl3pPr marL="1146543" indent="-229309" defTabSz="931567" eaLnBrk="0" hangingPunct="0">
              <a:defRPr sz="1600">
                <a:solidFill>
                  <a:schemeClr val="tx1"/>
                </a:solidFill>
                <a:latin typeface="Arial" charset="0"/>
                <a:ea typeface="ＭＳ Ｐゴシック" charset="0"/>
              </a:defRPr>
            </a:lvl3pPr>
            <a:lvl4pPr marL="1605161" indent="-229309" defTabSz="931567" eaLnBrk="0" hangingPunct="0">
              <a:defRPr sz="1600">
                <a:solidFill>
                  <a:schemeClr val="tx1"/>
                </a:solidFill>
                <a:latin typeface="Arial" charset="0"/>
                <a:ea typeface="ＭＳ Ｐゴシック" charset="0"/>
              </a:defRPr>
            </a:lvl4pPr>
            <a:lvl5pPr marL="2063778" indent="-229309" defTabSz="931567" eaLnBrk="0" hangingPunct="0">
              <a:defRPr sz="1600">
                <a:solidFill>
                  <a:schemeClr val="tx1"/>
                </a:solidFill>
                <a:latin typeface="Arial" charset="0"/>
                <a:ea typeface="ＭＳ Ｐゴシック" charset="0"/>
              </a:defRPr>
            </a:lvl5pPr>
            <a:lvl6pPr marL="2522395" indent="-229309" defTabSz="931567" eaLnBrk="0" fontAlgn="base" hangingPunct="0">
              <a:spcBef>
                <a:spcPct val="0"/>
              </a:spcBef>
              <a:spcAft>
                <a:spcPct val="0"/>
              </a:spcAft>
              <a:defRPr sz="1600">
                <a:solidFill>
                  <a:schemeClr val="tx1"/>
                </a:solidFill>
                <a:latin typeface="Arial" charset="0"/>
                <a:ea typeface="ＭＳ Ｐゴシック" charset="0"/>
              </a:defRPr>
            </a:lvl6pPr>
            <a:lvl7pPr marL="2981013" indent="-229309" defTabSz="931567" eaLnBrk="0" fontAlgn="base" hangingPunct="0">
              <a:spcBef>
                <a:spcPct val="0"/>
              </a:spcBef>
              <a:spcAft>
                <a:spcPct val="0"/>
              </a:spcAft>
              <a:defRPr sz="1600">
                <a:solidFill>
                  <a:schemeClr val="tx1"/>
                </a:solidFill>
                <a:latin typeface="Arial" charset="0"/>
                <a:ea typeface="ＭＳ Ｐゴシック" charset="0"/>
              </a:defRPr>
            </a:lvl7pPr>
            <a:lvl8pPr marL="3439630" indent="-229309" defTabSz="931567" eaLnBrk="0" fontAlgn="base" hangingPunct="0">
              <a:spcBef>
                <a:spcPct val="0"/>
              </a:spcBef>
              <a:spcAft>
                <a:spcPct val="0"/>
              </a:spcAft>
              <a:defRPr sz="1600">
                <a:solidFill>
                  <a:schemeClr val="tx1"/>
                </a:solidFill>
                <a:latin typeface="Arial" charset="0"/>
                <a:ea typeface="ＭＳ Ｐゴシック" charset="0"/>
              </a:defRPr>
            </a:lvl8pPr>
            <a:lvl9pPr marL="3898247" indent="-229309" defTabSz="931567" eaLnBrk="0" fontAlgn="base" hangingPunct="0">
              <a:spcBef>
                <a:spcPct val="0"/>
              </a:spcBef>
              <a:spcAft>
                <a:spcPct val="0"/>
              </a:spcAft>
              <a:defRPr sz="1600">
                <a:solidFill>
                  <a:schemeClr val="tx1"/>
                </a:solidFill>
                <a:latin typeface="Arial" charset="0"/>
                <a:ea typeface="ＭＳ Ｐゴシック" charset="0"/>
              </a:defRPr>
            </a:lvl9pPr>
          </a:lstStyle>
          <a:p>
            <a:pPr eaLnBrk="1" hangingPunct="1"/>
            <a:fld id="{522967F6-C850-944E-9668-9B6B0118669C}" type="slidenum">
              <a:rPr lang="en-US" sz="1200"/>
              <a:pPr eaLnBrk="1" hangingPunct="1"/>
              <a:t>34</a:t>
            </a:fld>
            <a:endParaRPr lang="en-US" sz="1200"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Image Placeholder 1"/>
          <p:cNvSpPr>
            <a:spLocks noGrp="1" noRot="1" noChangeAspect="1"/>
          </p:cNvSpPr>
          <p:nvPr>
            <p:ph type="sldImg"/>
          </p:nvPr>
        </p:nvSpPr>
        <p:spPr>
          <a:xfrm>
            <a:off x="1466850" y="342900"/>
            <a:ext cx="4076700" cy="2293938"/>
          </a:xfrm>
          <a:ln/>
        </p:spPr>
      </p:sp>
      <p:sp>
        <p:nvSpPr>
          <p:cNvPr id="74754" name="Notes Placeholder 2"/>
          <p:cNvSpPr>
            <a:spLocks noGrp="1"/>
          </p:cNvSpPr>
          <p:nvPr>
            <p:ph type="body" idx="1"/>
          </p:nvPr>
        </p:nvSpPr>
        <p:spPr>
          <a:xfrm>
            <a:off x="701040" y="2734797"/>
            <a:ext cx="5608320" cy="605406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a:latin typeface="Arial" charset="0"/>
                <a:ea typeface="ＭＳ Ｐゴシック" charset="0"/>
                <a:cs typeface="ＭＳ Ｐゴシック" charset="0"/>
              </a:rPr>
              <a:t>Note</a:t>
            </a:r>
            <a:r>
              <a:rPr lang="en-US" b="1" baseline="0" dirty="0">
                <a:latin typeface="Arial" charset="0"/>
                <a:ea typeface="ＭＳ Ｐゴシック" charset="0"/>
                <a:cs typeface="ＭＳ Ｐゴシック" charset="0"/>
              </a:rPr>
              <a:t> to Presenter: </a:t>
            </a:r>
          </a:p>
          <a:p>
            <a:r>
              <a:rPr lang="en-US" b="0" baseline="0" dirty="0">
                <a:latin typeface="Arial" charset="0"/>
                <a:ea typeface="ＭＳ Ｐゴシック" charset="0"/>
                <a:cs typeface="ＭＳ Ｐゴシック" charset="0"/>
              </a:rPr>
              <a:t>Refer participants to the handout: </a:t>
            </a:r>
            <a:r>
              <a:rPr lang="en-US" b="0" i="1" baseline="0" dirty="0">
                <a:latin typeface="Arial" charset="0"/>
                <a:ea typeface="ＭＳ Ｐゴシック" charset="0"/>
                <a:cs typeface="ＭＳ Ｐゴシック" charset="0"/>
              </a:rPr>
              <a:t>Transition to Kindergarten: Tips for Children with IEPs</a:t>
            </a:r>
            <a:r>
              <a:rPr lang="en-US" b="0" i="0" baseline="0" dirty="0">
                <a:latin typeface="Arial" charset="0"/>
                <a:ea typeface="ＭＳ Ｐゴシック" charset="0"/>
                <a:cs typeface="ＭＳ Ｐゴシック" charset="0"/>
              </a:rPr>
              <a:t> </a:t>
            </a:r>
          </a:p>
          <a:p>
            <a:endParaRPr lang="en-US" b="0" dirty="0">
              <a:latin typeface="Arial" charset="0"/>
              <a:ea typeface="ＭＳ Ｐゴシック" charset="0"/>
              <a:cs typeface="ＭＳ Ｐゴシック" charset="0"/>
            </a:endParaRPr>
          </a:p>
          <a:p>
            <a:r>
              <a:rPr lang="en-US" b="1" dirty="0">
                <a:latin typeface="Arial" charset="0"/>
                <a:ea typeface="ＭＳ Ｐゴシック" charset="0"/>
                <a:cs typeface="ＭＳ Ｐゴシック" charset="0"/>
              </a:rPr>
              <a:t>Objective</a:t>
            </a:r>
          </a:p>
          <a:p>
            <a:r>
              <a:rPr lang="en-US" dirty="0">
                <a:latin typeface="Arial" charset="0"/>
                <a:ea typeface="ＭＳ Ｐゴシック" charset="0"/>
                <a:cs typeface="ＭＳ Ｐゴシック" charset="0"/>
              </a:rPr>
              <a:t>To convey the importance of addressing the needs of different populations</a:t>
            </a:r>
            <a:r>
              <a:rPr lang="en-US" baseline="0" dirty="0">
                <a:latin typeface="Arial" charset="0"/>
                <a:ea typeface="ＭＳ Ｐゴシック" charset="0"/>
                <a:cs typeface="ＭＳ Ｐゴシック" charset="0"/>
              </a:rPr>
              <a:t> and what to consider in doing so</a:t>
            </a:r>
            <a:endParaRPr lang="en-US" dirty="0">
              <a:latin typeface="Arial" charset="0"/>
              <a:ea typeface="ＭＳ Ｐゴシック" charset="0"/>
              <a:cs typeface="ＭＳ Ｐゴシック" charset="0"/>
            </a:endParaRPr>
          </a:p>
          <a:p>
            <a:endParaRPr lang="en-US" dirty="0">
              <a:latin typeface="Arial" charset="0"/>
              <a:ea typeface="ＭＳ Ｐゴシック" charset="0"/>
              <a:cs typeface="ＭＳ Ｐゴシック" charset="0"/>
            </a:endParaRPr>
          </a:p>
          <a:p>
            <a:r>
              <a:rPr lang="en-US" b="1" dirty="0">
                <a:latin typeface="Arial" charset="0"/>
                <a:ea typeface="ＭＳ Ｐゴシック" charset="0"/>
                <a:cs typeface="ＭＳ Ｐゴシック" charset="0"/>
              </a:rPr>
              <a:t>What to say</a:t>
            </a:r>
          </a:p>
          <a:p>
            <a:pPr defTabSz="917235">
              <a:defRPr/>
            </a:pPr>
            <a:r>
              <a:rPr lang="en-US" dirty="0"/>
              <a:t>All children and families benefit from the same supports we’ve already discussed: information, relationships, and alignment. All populations can also make use of the connections addressed in the collaborative model of transition that we have reviewed, but there are some special considerations to keep in mind.</a:t>
            </a:r>
          </a:p>
          <a:p>
            <a:pPr defTabSz="917235">
              <a:defRPr/>
            </a:pPr>
            <a:endParaRPr lang="en-US" dirty="0">
              <a:latin typeface="Arial" charset="0"/>
              <a:ea typeface="ＭＳ Ｐゴシック" charset="0"/>
              <a:cs typeface="ＭＳ Ｐゴシック" charset="0"/>
            </a:endParaRPr>
          </a:p>
          <a:p>
            <a:pPr defTabSz="917235">
              <a:defRPr/>
            </a:pPr>
            <a:r>
              <a:rPr lang="en-US" dirty="0">
                <a:latin typeface="Arial" charset="0"/>
                <a:ea typeface="ＭＳ Ｐゴシック" charset="0"/>
                <a:cs typeface="ＭＳ Ｐゴシック" charset="0"/>
              </a:rPr>
              <a:t>Dual language learners are one group who may need extra support during the transition to kindergarten. First of all, families of DLLs have the right to receive information about school, registration, and other matters in their native language. It is important that families know that this is their right so that they know to request it. This may include the provision of documents in more than one language and/or the use of a translator. Also, it is important that educators know the value of having children maintain their native languages while learning English. The advantages of maintaining their first language include:</a:t>
            </a:r>
          </a:p>
          <a:p>
            <a:pPr marL="171981" indent="-171981" defTabSz="917235">
              <a:buFont typeface="Arial"/>
              <a:buChar char="•"/>
              <a:defRPr/>
            </a:pPr>
            <a:r>
              <a:rPr lang="en-US" dirty="0">
                <a:latin typeface="Arial" charset="0"/>
                <a:ea typeface="ＭＳ Ｐゴシック" charset="0"/>
                <a:cs typeface="ＭＳ Ｐゴシック" charset="0"/>
              </a:rPr>
              <a:t> Maintenance of family communication.  </a:t>
            </a:r>
          </a:p>
          <a:p>
            <a:pPr marL="171981" indent="-171981" defTabSz="917235">
              <a:buFont typeface="Arial"/>
              <a:buChar char="•"/>
              <a:defRPr/>
            </a:pPr>
            <a:r>
              <a:rPr lang="en-US" dirty="0">
                <a:latin typeface="Arial" charset="0"/>
                <a:ea typeface="ＭＳ Ｐゴシック" charset="0"/>
                <a:cs typeface="ＭＳ Ｐゴシック" charset="0"/>
              </a:rPr>
              <a:t> Establishment of a cultural identity therefore, fostering a stronger self identity.</a:t>
            </a:r>
          </a:p>
          <a:p>
            <a:pPr marL="171981" indent="-171981" defTabSz="917235">
              <a:buFont typeface="Arial"/>
              <a:buChar char="•"/>
              <a:defRPr/>
            </a:pPr>
            <a:r>
              <a:rPr lang="en-US" dirty="0">
                <a:latin typeface="Arial" charset="0"/>
                <a:ea typeface="ＭＳ Ｐゴシック" charset="0"/>
                <a:cs typeface="ＭＳ Ｐゴシック" charset="0"/>
              </a:rPr>
              <a:t> Cognitive benefits.</a:t>
            </a:r>
          </a:p>
          <a:p>
            <a:pPr marL="171981" indent="-171981" defTabSz="917235">
              <a:buFont typeface="Arial"/>
              <a:buChar char="•"/>
              <a:defRPr/>
            </a:pPr>
            <a:r>
              <a:rPr lang="en-US" dirty="0">
                <a:latin typeface="Arial" charset="0"/>
                <a:ea typeface="ＭＳ Ｐゴシック" charset="0"/>
                <a:cs typeface="ＭＳ Ｐゴシック" charset="0"/>
              </a:rPr>
              <a:t> Future financial benefits.</a:t>
            </a:r>
          </a:p>
          <a:p>
            <a:endParaRPr lang="en-US" dirty="0">
              <a:latin typeface="Arial" charset="0"/>
              <a:ea typeface="ＭＳ Ｐゴシック" charset="0"/>
              <a:cs typeface="ＭＳ Ｐゴシック" charset="0"/>
            </a:endParaRPr>
          </a:p>
          <a:p>
            <a:r>
              <a:rPr lang="en-US" dirty="0">
                <a:latin typeface="Arial" charset="0"/>
                <a:ea typeface="ＭＳ Ｐゴシック" charset="0"/>
                <a:cs typeface="ＭＳ Ｐゴシック" charset="0"/>
              </a:rPr>
              <a:t>Children with special needs,</a:t>
            </a:r>
            <a:r>
              <a:rPr lang="en-US" baseline="0" dirty="0">
                <a:latin typeface="Arial" charset="0"/>
                <a:ea typeface="ＭＳ Ｐゴシック" charset="0"/>
                <a:cs typeface="ＭＳ Ｐゴシック" charset="0"/>
              </a:rPr>
              <a:t> such as disabilities will need the same supports as other children, but to an even greater extent. These children are more at risk for adjustment difficulties so a focus on communication between all parties should be a priority.</a:t>
            </a:r>
          </a:p>
          <a:p>
            <a:endParaRPr lang="en-US" dirty="0">
              <a:latin typeface="Arial" charset="0"/>
              <a:ea typeface="ＭＳ Ｐゴシック" charset="0"/>
              <a:cs typeface="ＭＳ Ｐゴシック" charset="0"/>
            </a:endParaRPr>
          </a:p>
        </p:txBody>
      </p:sp>
      <p:sp>
        <p:nvSpPr>
          <p:cNvPr id="7475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567" eaLnBrk="0" hangingPunct="0">
              <a:defRPr sz="1600">
                <a:solidFill>
                  <a:schemeClr val="tx1"/>
                </a:solidFill>
                <a:latin typeface="Arial" charset="0"/>
                <a:ea typeface="ＭＳ Ｐゴシック" charset="0"/>
                <a:cs typeface="ＭＳ Ｐゴシック" charset="0"/>
              </a:defRPr>
            </a:lvl1pPr>
            <a:lvl2pPr marL="745253" indent="-286636" defTabSz="931567" eaLnBrk="0" hangingPunct="0">
              <a:defRPr sz="1600">
                <a:solidFill>
                  <a:schemeClr val="tx1"/>
                </a:solidFill>
                <a:latin typeface="Arial" charset="0"/>
                <a:ea typeface="ＭＳ Ｐゴシック" charset="0"/>
              </a:defRPr>
            </a:lvl2pPr>
            <a:lvl3pPr marL="1146543" indent="-229309" defTabSz="931567" eaLnBrk="0" hangingPunct="0">
              <a:defRPr sz="1600">
                <a:solidFill>
                  <a:schemeClr val="tx1"/>
                </a:solidFill>
                <a:latin typeface="Arial" charset="0"/>
                <a:ea typeface="ＭＳ Ｐゴシック" charset="0"/>
              </a:defRPr>
            </a:lvl3pPr>
            <a:lvl4pPr marL="1605161" indent="-229309" defTabSz="931567" eaLnBrk="0" hangingPunct="0">
              <a:defRPr sz="1600">
                <a:solidFill>
                  <a:schemeClr val="tx1"/>
                </a:solidFill>
                <a:latin typeface="Arial" charset="0"/>
                <a:ea typeface="ＭＳ Ｐゴシック" charset="0"/>
              </a:defRPr>
            </a:lvl4pPr>
            <a:lvl5pPr marL="2063778" indent="-229309" defTabSz="931567" eaLnBrk="0" hangingPunct="0">
              <a:defRPr sz="1600">
                <a:solidFill>
                  <a:schemeClr val="tx1"/>
                </a:solidFill>
                <a:latin typeface="Arial" charset="0"/>
                <a:ea typeface="ＭＳ Ｐゴシック" charset="0"/>
              </a:defRPr>
            </a:lvl5pPr>
            <a:lvl6pPr marL="2522395" indent="-229309" defTabSz="931567" eaLnBrk="0" fontAlgn="base" hangingPunct="0">
              <a:spcBef>
                <a:spcPct val="0"/>
              </a:spcBef>
              <a:spcAft>
                <a:spcPct val="0"/>
              </a:spcAft>
              <a:defRPr sz="1600">
                <a:solidFill>
                  <a:schemeClr val="tx1"/>
                </a:solidFill>
                <a:latin typeface="Arial" charset="0"/>
                <a:ea typeface="ＭＳ Ｐゴシック" charset="0"/>
              </a:defRPr>
            </a:lvl6pPr>
            <a:lvl7pPr marL="2981013" indent="-229309" defTabSz="931567" eaLnBrk="0" fontAlgn="base" hangingPunct="0">
              <a:spcBef>
                <a:spcPct val="0"/>
              </a:spcBef>
              <a:spcAft>
                <a:spcPct val="0"/>
              </a:spcAft>
              <a:defRPr sz="1600">
                <a:solidFill>
                  <a:schemeClr val="tx1"/>
                </a:solidFill>
                <a:latin typeface="Arial" charset="0"/>
                <a:ea typeface="ＭＳ Ｐゴシック" charset="0"/>
              </a:defRPr>
            </a:lvl7pPr>
            <a:lvl8pPr marL="3439630" indent="-229309" defTabSz="931567" eaLnBrk="0" fontAlgn="base" hangingPunct="0">
              <a:spcBef>
                <a:spcPct val="0"/>
              </a:spcBef>
              <a:spcAft>
                <a:spcPct val="0"/>
              </a:spcAft>
              <a:defRPr sz="1600">
                <a:solidFill>
                  <a:schemeClr val="tx1"/>
                </a:solidFill>
                <a:latin typeface="Arial" charset="0"/>
                <a:ea typeface="ＭＳ Ｐゴシック" charset="0"/>
              </a:defRPr>
            </a:lvl8pPr>
            <a:lvl9pPr marL="3898247" indent="-229309" defTabSz="931567" eaLnBrk="0" fontAlgn="base" hangingPunct="0">
              <a:spcBef>
                <a:spcPct val="0"/>
              </a:spcBef>
              <a:spcAft>
                <a:spcPct val="0"/>
              </a:spcAft>
              <a:defRPr sz="1600">
                <a:solidFill>
                  <a:schemeClr val="tx1"/>
                </a:solidFill>
                <a:latin typeface="Arial" charset="0"/>
                <a:ea typeface="ＭＳ Ｐゴシック" charset="0"/>
              </a:defRPr>
            </a:lvl9pPr>
          </a:lstStyle>
          <a:p>
            <a:pPr eaLnBrk="1" hangingPunct="1"/>
            <a:fld id="{522967F6-C850-944E-9668-9B6B0118669C}" type="slidenum">
              <a:rPr lang="en-US" sz="1200"/>
              <a:pPr eaLnBrk="1" hangingPunct="1"/>
              <a:t>35</a:t>
            </a:fld>
            <a:endParaRPr lang="en-US" sz="1200"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1" dirty="0">
                <a:latin typeface="Arial" charset="0"/>
                <a:ea typeface="ＭＳ Ｐゴシック" charset="0"/>
                <a:cs typeface="ＭＳ Ｐゴシック" charset="0"/>
              </a:rPr>
              <a:t>Objective</a:t>
            </a:r>
          </a:p>
          <a:p>
            <a:pPr eaLnBrk="1" hangingPunct="1"/>
            <a:r>
              <a:rPr lang="en-US" dirty="0">
                <a:latin typeface="Arial" charset="0"/>
                <a:ea typeface="ＭＳ Ｐゴシック" charset="0"/>
                <a:cs typeface="ＭＳ Ｐゴシック" charset="0"/>
              </a:rPr>
              <a:t>Orient participants to what types of connections we will </a:t>
            </a:r>
            <a:r>
              <a:rPr lang="en-US" altLang="ja-JP" dirty="0">
                <a:latin typeface="Arial" charset="0"/>
                <a:ea typeface="ＭＳ Ｐゴシック" charset="0"/>
                <a:cs typeface="ＭＳ Ｐゴシック" charset="0"/>
              </a:rPr>
              <a:t>be talking about.</a:t>
            </a:r>
          </a:p>
          <a:p>
            <a:pPr eaLnBrk="1" hangingPunct="1"/>
            <a:endParaRPr lang="en-US" b="1" dirty="0">
              <a:latin typeface="Arial" charset="0"/>
              <a:ea typeface="ＭＳ Ｐゴシック" charset="0"/>
              <a:cs typeface="ＭＳ Ｐゴシック" charset="0"/>
            </a:endParaRPr>
          </a:p>
          <a:p>
            <a:pPr eaLnBrk="1" hangingPunct="1"/>
            <a:r>
              <a:rPr lang="en-US" b="1" dirty="0">
                <a:latin typeface="Arial" charset="0"/>
                <a:ea typeface="ＭＳ Ｐゴシック" charset="0"/>
                <a:cs typeface="ＭＳ Ｐゴシック" charset="0"/>
              </a:rPr>
              <a:t>What to say</a:t>
            </a:r>
          </a:p>
          <a:p>
            <a:pPr eaLnBrk="1" hangingPunct="1"/>
            <a:r>
              <a:rPr lang="en-US" dirty="0">
                <a:latin typeface="Arial" charset="0"/>
                <a:ea typeface="ＭＳ Ｐゴシック" charset="0"/>
                <a:cs typeface="ＭＳ Ｐゴシック" charset="0"/>
              </a:rPr>
              <a:t>We</a:t>
            </a:r>
            <a:r>
              <a:rPr lang="en-US" altLang="ja-JP" dirty="0">
                <a:latin typeface="Arial" charset="0"/>
                <a:ea typeface="ＭＳ Ｐゴシック" charset="0"/>
                <a:cs typeface="ＭＳ Ｐゴシック" charset="0"/>
              </a:rPr>
              <a:t> will talk about four key sets of connections today, all of which contribute to the transition process. Then, we will discuss examples of how these connections can be used within this transition framework.</a:t>
            </a:r>
          </a:p>
          <a:p>
            <a:endParaRPr lang="en-US" dirty="0"/>
          </a:p>
        </p:txBody>
      </p:sp>
      <p:sp>
        <p:nvSpPr>
          <p:cNvPr id="4" name="Slide Number Placeholder 3"/>
          <p:cNvSpPr>
            <a:spLocks noGrp="1"/>
          </p:cNvSpPr>
          <p:nvPr>
            <p:ph type="sldNum" sz="quarter" idx="10"/>
          </p:nvPr>
        </p:nvSpPr>
        <p:spPr/>
        <p:txBody>
          <a:bodyPr/>
          <a:lstStyle/>
          <a:p>
            <a:pPr>
              <a:defRPr/>
            </a:pPr>
            <a:fld id="{029EB1A5-BF7E-224F-8043-C504B8AF34AC}" type="slidenum">
              <a:rPr lang="en-US" smtClean="0"/>
              <a:pPr>
                <a:defRPr/>
              </a:pPr>
              <a:t>37</a:t>
            </a:fld>
            <a:endParaRPr lang="en-US" dirty="0"/>
          </a:p>
        </p:txBody>
      </p:sp>
    </p:spTree>
    <p:extLst>
      <p:ext uri="{BB962C8B-B14F-4D97-AF65-F5344CB8AC3E}">
        <p14:creationId xmlns:p14="http://schemas.microsoft.com/office/powerpoint/2010/main" val="7761401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567" eaLnBrk="0" hangingPunct="0">
              <a:defRPr sz="1600">
                <a:solidFill>
                  <a:schemeClr val="tx1"/>
                </a:solidFill>
                <a:latin typeface="Arial" charset="0"/>
                <a:ea typeface="ＭＳ Ｐゴシック" charset="0"/>
                <a:cs typeface="ＭＳ Ｐゴシック" charset="0"/>
              </a:defRPr>
            </a:lvl1pPr>
            <a:lvl2pPr marL="745253" indent="-286636" defTabSz="931567" eaLnBrk="0" hangingPunct="0">
              <a:defRPr sz="1600">
                <a:solidFill>
                  <a:schemeClr val="tx1"/>
                </a:solidFill>
                <a:latin typeface="Arial" charset="0"/>
                <a:ea typeface="ＭＳ Ｐゴシック" charset="0"/>
              </a:defRPr>
            </a:lvl2pPr>
            <a:lvl3pPr marL="1146543" indent="-229309" defTabSz="931567" eaLnBrk="0" hangingPunct="0">
              <a:defRPr sz="1600">
                <a:solidFill>
                  <a:schemeClr val="tx1"/>
                </a:solidFill>
                <a:latin typeface="Arial" charset="0"/>
                <a:ea typeface="ＭＳ Ｐゴシック" charset="0"/>
              </a:defRPr>
            </a:lvl3pPr>
            <a:lvl4pPr marL="1605161" indent="-229309" defTabSz="931567" eaLnBrk="0" hangingPunct="0">
              <a:defRPr sz="1600">
                <a:solidFill>
                  <a:schemeClr val="tx1"/>
                </a:solidFill>
                <a:latin typeface="Arial" charset="0"/>
                <a:ea typeface="ＭＳ Ｐゴシック" charset="0"/>
              </a:defRPr>
            </a:lvl4pPr>
            <a:lvl5pPr marL="2063778" indent="-229309" defTabSz="931567" eaLnBrk="0" hangingPunct="0">
              <a:defRPr sz="1600">
                <a:solidFill>
                  <a:schemeClr val="tx1"/>
                </a:solidFill>
                <a:latin typeface="Arial" charset="0"/>
                <a:ea typeface="ＭＳ Ｐゴシック" charset="0"/>
              </a:defRPr>
            </a:lvl5pPr>
            <a:lvl6pPr marL="2522395" indent="-229309" defTabSz="931567" eaLnBrk="0" fontAlgn="base" hangingPunct="0">
              <a:spcBef>
                <a:spcPct val="0"/>
              </a:spcBef>
              <a:spcAft>
                <a:spcPct val="0"/>
              </a:spcAft>
              <a:defRPr sz="1600">
                <a:solidFill>
                  <a:schemeClr val="tx1"/>
                </a:solidFill>
                <a:latin typeface="Arial" charset="0"/>
                <a:ea typeface="ＭＳ Ｐゴシック" charset="0"/>
              </a:defRPr>
            </a:lvl6pPr>
            <a:lvl7pPr marL="2981013" indent="-229309" defTabSz="931567" eaLnBrk="0" fontAlgn="base" hangingPunct="0">
              <a:spcBef>
                <a:spcPct val="0"/>
              </a:spcBef>
              <a:spcAft>
                <a:spcPct val="0"/>
              </a:spcAft>
              <a:defRPr sz="1600">
                <a:solidFill>
                  <a:schemeClr val="tx1"/>
                </a:solidFill>
                <a:latin typeface="Arial" charset="0"/>
                <a:ea typeface="ＭＳ Ｐゴシック" charset="0"/>
              </a:defRPr>
            </a:lvl7pPr>
            <a:lvl8pPr marL="3439630" indent="-229309" defTabSz="931567" eaLnBrk="0" fontAlgn="base" hangingPunct="0">
              <a:spcBef>
                <a:spcPct val="0"/>
              </a:spcBef>
              <a:spcAft>
                <a:spcPct val="0"/>
              </a:spcAft>
              <a:defRPr sz="1600">
                <a:solidFill>
                  <a:schemeClr val="tx1"/>
                </a:solidFill>
                <a:latin typeface="Arial" charset="0"/>
                <a:ea typeface="ＭＳ Ｐゴシック" charset="0"/>
              </a:defRPr>
            </a:lvl8pPr>
            <a:lvl9pPr marL="3898247" indent="-229309" defTabSz="931567" eaLnBrk="0" fontAlgn="base" hangingPunct="0">
              <a:spcBef>
                <a:spcPct val="0"/>
              </a:spcBef>
              <a:spcAft>
                <a:spcPct val="0"/>
              </a:spcAft>
              <a:defRPr sz="1600">
                <a:solidFill>
                  <a:schemeClr val="tx1"/>
                </a:solidFill>
                <a:latin typeface="Arial" charset="0"/>
                <a:ea typeface="ＭＳ Ｐゴシック" charset="0"/>
              </a:defRPr>
            </a:lvl9pPr>
          </a:lstStyle>
          <a:p>
            <a:pPr eaLnBrk="1" hangingPunct="1"/>
            <a:fld id="{EC3AC82E-F0E5-DC4F-9643-563CA80AB5F0}" type="slidenum">
              <a:rPr lang="en-US" sz="1200"/>
              <a:pPr eaLnBrk="1" hangingPunct="1"/>
              <a:t>38</a:t>
            </a:fld>
            <a:endParaRPr lang="en-US" sz="1200" dirty="0"/>
          </a:p>
        </p:txBody>
      </p:sp>
      <p:sp>
        <p:nvSpPr>
          <p:cNvPr id="78850" name="Rectangle 2"/>
          <p:cNvSpPr>
            <a:spLocks noGrp="1" noRot="1" noChangeAspect="1" noChangeArrowheads="1" noTextEdit="1"/>
          </p:cNvSpPr>
          <p:nvPr>
            <p:ph type="sldImg"/>
          </p:nvPr>
        </p:nvSpPr>
        <p:spPr>
          <a:xfrm>
            <a:off x="1446213" y="333375"/>
            <a:ext cx="4117975" cy="2317750"/>
          </a:xfrm>
          <a:ln/>
        </p:spPr>
      </p:sp>
      <p:sp>
        <p:nvSpPr>
          <p:cNvPr id="78851" name="Rectangle 3"/>
          <p:cNvSpPr>
            <a:spLocks noGrp="1" noChangeArrowheads="1"/>
          </p:cNvSpPr>
          <p:nvPr>
            <p:ph type="body" idx="1"/>
          </p:nvPr>
        </p:nvSpPr>
        <p:spPr>
          <a:xfrm>
            <a:off x="701040" y="3069086"/>
            <a:ext cx="5608320" cy="50388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dirty="0">
                <a:latin typeface="Arial" charset="0"/>
                <a:ea typeface="ＭＳ Ｐゴシック" charset="0"/>
                <a:cs typeface="ＭＳ Ｐゴシック" charset="0"/>
              </a:rPr>
              <a:t>Objective</a:t>
            </a:r>
          </a:p>
          <a:p>
            <a:pPr eaLnBrk="1" hangingPunct="1"/>
            <a:r>
              <a:rPr lang="en-US" dirty="0">
                <a:latin typeface="Arial" charset="0"/>
                <a:ea typeface="ＭＳ Ｐゴシック" charset="0"/>
                <a:cs typeface="ＭＳ Ｐゴシック" charset="0"/>
              </a:rPr>
              <a:t>To convey the goal and importance of child–school connections</a:t>
            </a:r>
          </a:p>
          <a:p>
            <a:pPr eaLnBrk="1" hangingPunct="1"/>
            <a:endParaRPr lang="en-US" b="1" dirty="0">
              <a:latin typeface="Arial" charset="0"/>
              <a:ea typeface="ＭＳ Ｐゴシック" charset="0"/>
              <a:cs typeface="ＭＳ Ｐゴシック" charset="0"/>
            </a:endParaRPr>
          </a:p>
          <a:p>
            <a:pPr eaLnBrk="1" hangingPunct="1"/>
            <a:r>
              <a:rPr lang="en-US" b="1" dirty="0">
                <a:latin typeface="Arial" charset="0"/>
                <a:ea typeface="ＭＳ Ｐゴシック" charset="0"/>
                <a:cs typeface="ＭＳ Ｐゴシック" charset="0"/>
              </a:rPr>
              <a:t>What to say</a:t>
            </a:r>
          </a:p>
          <a:p>
            <a:pPr eaLnBrk="1" hangingPunct="1"/>
            <a:r>
              <a:rPr lang="en-US" dirty="0">
                <a:latin typeface="Arial" charset="0"/>
                <a:ea typeface="ＭＳ Ｐゴシック" charset="0"/>
                <a:cs typeface="ＭＳ Ｐゴシック" charset="0"/>
              </a:rPr>
              <a:t>One important connection is that between the child and the school. The goal of this connection is to get the child familiar with the new classroom setting and the people who will be there.</a:t>
            </a:r>
          </a:p>
          <a:p>
            <a:pPr eaLnBrk="1" hangingPunct="1"/>
            <a:endParaRPr lang="en-US" dirty="0">
              <a:latin typeface="Arial" charset="0"/>
              <a:ea typeface="ＭＳ Ｐゴシック" charset="0"/>
              <a:cs typeface="ＭＳ Ｐゴシック" charset="0"/>
            </a:endParaRPr>
          </a:p>
          <a:p>
            <a:pPr eaLnBrk="1" hangingPunct="1">
              <a:buFontTx/>
              <a:buNone/>
            </a:pPr>
            <a:r>
              <a:rPr lang="en-US" dirty="0">
                <a:latin typeface="Arial" charset="0"/>
                <a:ea typeface="ＭＳ Ｐゴシック" charset="0"/>
                <a:cs typeface="ＭＳ Ｐゴシック" charset="0"/>
              </a:rPr>
              <a:t>One strategy to build this connection is to expose the child to his or her new setting before the start of school.  </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Image Placeholder 1"/>
          <p:cNvSpPr>
            <a:spLocks noGrp="1" noRot="1" noChangeAspect="1"/>
          </p:cNvSpPr>
          <p:nvPr>
            <p:ph type="sldImg"/>
          </p:nvPr>
        </p:nvSpPr>
        <p:spPr>
          <a:xfrm>
            <a:off x="1449388" y="322263"/>
            <a:ext cx="4111625" cy="2312987"/>
          </a:xfrm>
          <a:ln/>
        </p:spPr>
      </p:sp>
      <p:sp>
        <p:nvSpPr>
          <p:cNvPr id="80898" name="Notes Placeholder 2"/>
          <p:cNvSpPr>
            <a:spLocks noGrp="1"/>
          </p:cNvSpPr>
          <p:nvPr>
            <p:ph type="body" idx="1"/>
          </p:nvPr>
        </p:nvSpPr>
        <p:spPr>
          <a:xfrm>
            <a:off x="701040" y="3092964"/>
            <a:ext cx="5608320" cy="418338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a:latin typeface="Arial" charset="0"/>
                <a:ea typeface="ＭＳ Ｐゴシック" charset="0"/>
                <a:cs typeface="ＭＳ Ｐゴシック" charset="0"/>
              </a:rPr>
              <a:t>Objective</a:t>
            </a:r>
          </a:p>
          <a:p>
            <a:r>
              <a:rPr lang="en-US" dirty="0">
                <a:latin typeface="Arial" charset="0"/>
                <a:ea typeface="ＭＳ Ｐゴシック" charset="0"/>
                <a:cs typeface="ＭＳ Ｐゴシック" charset="0"/>
              </a:rPr>
              <a:t>To illustrate that children do not necessarily see transitions as adults do</a:t>
            </a:r>
          </a:p>
          <a:p>
            <a:endParaRPr lang="en-US" b="1" dirty="0">
              <a:latin typeface="Arial" charset="0"/>
              <a:ea typeface="ＭＳ Ｐゴシック" charset="0"/>
              <a:cs typeface="ＭＳ Ｐゴシック" charset="0"/>
            </a:endParaRPr>
          </a:p>
          <a:p>
            <a:r>
              <a:rPr lang="en-US" b="1" dirty="0">
                <a:latin typeface="Arial" charset="0"/>
                <a:ea typeface="ＭＳ Ｐゴシック" charset="0"/>
                <a:cs typeface="ＭＳ Ｐゴシック" charset="0"/>
              </a:rPr>
              <a:t>What to say</a:t>
            </a:r>
          </a:p>
          <a:p>
            <a:r>
              <a:rPr lang="en-US" dirty="0">
                <a:latin typeface="Arial" charset="0"/>
                <a:ea typeface="ＭＳ Ｐゴシック" charset="0"/>
                <a:cs typeface="ＭＳ Ｐゴシック" charset="0"/>
              </a:rPr>
              <a:t>Here are a couple of interesting examples of how children view the transition to kindergarten.</a:t>
            </a:r>
          </a:p>
          <a:p>
            <a:endParaRPr lang="en-US" dirty="0">
              <a:latin typeface="Arial" charset="0"/>
              <a:ea typeface="ＭＳ Ｐゴシック" charset="0"/>
              <a:cs typeface="ＭＳ Ｐゴシック" charset="0"/>
            </a:endParaRPr>
          </a:p>
          <a:p>
            <a:r>
              <a:rPr lang="en-US" dirty="0">
                <a:latin typeface="Arial" charset="0"/>
                <a:ea typeface="ＭＳ Ｐゴシック" charset="0"/>
                <a:cs typeface="ＭＳ Ｐゴシック" charset="0"/>
              </a:rPr>
              <a:t>They are not necessarily thinking about being able to follow directions, work independently, or excel in academics (the things that adults may see as the most important aspects of adjustment).</a:t>
            </a:r>
          </a:p>
          <a:p>
            <a:endParaRPr lang="en-US" dirty="0">
              <a:latin typeface="Arial" charset="0"/>
              <a:ea typeface="ＭＳ Ｐゴシック" charset="0"/>
              <a:cs typeface="ＭＳ Ｐゴシック" charset="0"/>
            </a:endParaRPr>
          </a:p>
          <a:p>
            <a:endParaRPr lang="en-US" dirty="0">
              <a:latin typeface="Arial" charset="0"/>
              <a:ea typeface="ＭＳ Ｐゴシック" charset="0"/>
              <a:cs typeface="ＭＳ Ｐゴシック" charset="0"/>
            </a:endParaRPr>
          </a:p>
        </p:txBody>
      </p:sp>
      <p:sp>
        <p:nvSpPr>
          <p:cNvPr id="8089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567" eaLnBrk="0" hangingPunct="0">
              <a:defRPr sz="1600">
                <a:solidFill>
                  <a:schemeClr val="tx1"/>
                </a:solidFill>
                <a:latin typeface="Arial" charset="0"/>
                <a:ea typeface="ＭＳ Ｐゴシック" charset="0"/>
                <a:cs typeface="ＭＳ Ｐゴシック" charset="0"/>
              </a:defRPr>
            </a:lvl1pPr>
            <a:lvl2pPr marL="745253" indent="-286636" defTabSz="931567" eaLnBrk="0" hangingPunct="0">
              <a:defRPr sz="1600">
                <a:solidFill>
                  <a:schemeClr val="tx1"/>
                </a:solidFill>
                <a:latin typeface="Arial" charset="0"/>
                <a:ea typeface="ＭＳ Ｐゴシック" charset="0"/>
              </a:defRPr>
            </a:lvl2pPr>
            <a:lvl3pPr marL="1146543" indent="-229309" defTabSz="931567" eaLnBrk="0" hangingPunct="0">
              <a:defRPr sz="1600">
                <a:solidFill>
                  <a:schemeClr val="tx1"/>
                </a:solidFill>
                <a:latin typeface="Arial" charset="0"/>
                <a:ea typeface="ＭＳ Ｐゴシック" charset="0"/>
              </a:defRPr>
            </a:lvl3pPr>
            <a:lvl4pPr marL="1605161" indent="-229309" defTabSz="931567" eaLnBrk="0" hangingPunct="0">
              <a:defRPr sz="1600">
                <a:solidFill>
                  <a:schemeClr val="tx1"/>
                </a:solidFill>
                <a:latin typeface="Arial" charset="0"/>
                <a:ea typeface="ＭＳ Ｐゴシック" charset="0"/>
              </a:defRPr>
            </a:lvl4pPr>
            <a:lvl5pPr marL="2063778" indent="-229309" defTabSz="931567" eaLnBrk="0" hangingPunct="0">
              <a:defRPr sz="1600">
                <a:solidFill>
                  <a:schemeClr val="tx1"/>
                </a:solidFill>
                <a:latin typeface="Arial" charset="0"/>
                <a:ea typeface="ＭＳ Ｐゴシック" charset="0"/>
              </a:defRPr>
            </a:lvl5pPr>
            <a:lvl6pPr marL="2522395" indent="-229309" defTabSz="931567" eaLnBrk="0" fontAlgn="base" hangingPunct="0">
              <a:spcBef>
                <a:spcPct val="0"/>
              </a:spcBef>
              <a:spcAft>
                <a:spcPct val="0"/>
              </a:spcAft>
              <a:defRPr sz="1600">
                <a:solidFill>
                  <a:schemeClr val="tx1"/>
                </a:solidFill>
                <a:latin typeface="Arial" charset="0"/>
                <a:ea typeface="ＭＳ Ｐゴシック" charset="0"/>
              </a:defRPr>
            </a:lvl6pPr>
            <a:lvl7pPr marL="2981013" indent="-229309" defTabSz="931567" eaLnBrk="0" fontAlgn="base" hangingPunct="0">
              <a:spcBef>
                <a:spcPct val="0"/>
              </a:spcBef>
              <a:spcAft>
                <a:spcPct val="0"/>
              </a:spcAft>
              <a:defRPr sz="1600">
                <a:solidFill>
                  <a:schemeClr val="tx1"/>
                </a:solidFill>
                <a:latin typeface="Arial" charset="0"/>
                <a:ea typeface="ＭＳ Ｐゴシック" charset="0"/>
              </a:defRPr>
            </a:lvl7pPr>
            <a:lvl8pPr marL="3439630" indent="-229309" defTabSz="931567" eaLnBrk="0" fontAlgn="base" hangingPunct="0">
              <a:spcBef>
                <a:spcPct val="0"/>
              </a:spcBef>
              <a:spcAft>
                <a:spcPct val="0"/>
              </a:spcAft>
              <a:defRPr sz="1600">
                <a:solidFill>
                  <a:schemeClr val="tx1"/>
                </a:solidFill>
                <a:latin typeface="Arial" charset="0"/>
                <a:ea typeface="ＭＳ Ｐゴシック" charset="0"/>
              </a:defRPr>
            </a:lvl8pPr>
            <a:lvl9pPr marL="3898247" indent="-229309" defTabSz="931567" eaLnBrk="0" fontAlgn="base" hangingPunct="0">
              <a:spcBef>
                <a:spcPct val="0"/>
              </a:spcBef>
              <a:spcAft>
                <a:spcPct val="0"/>
              </a:spcAft>
              <a:defRPr sz="1600">
                <a:solidFill>
                  <a:schemeClr val="tx1"/>
                </a:solidFill>
                <a:latin typeface="Arial" charset="0"/>
                <a:ea typeface="ＭＳ Ｐゴシック" charset="0"/>
              </a:defRPr>
            </a:lvl9pPr>
          </a:lstStyle>
          <a:p>
            <a:pPr eaLnBrk="1" hangingPunct="1"/>
            <a:fld id="{3C2945EA-B6BF-7C44-A9C8-AA1C6DA8CFC9}" type="slidenum">
              <a:rPr lang="en-US" sz="1200"/>
              <a:pPr eaLnBrk="1" hangingPunct="1"/>
              <a:t>39</a:t>
            </a:fld>
            <a:endParaRPr lang="en-US" sz="1200"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567" eaLnBrk="0" hangingPunct="0">
              <a:defRPr sz="1600">
                <a:solidFill>
                  <a:schemeClr val="tx1"/>
                </a:solidFill>
                <a:latin typeface="Arial" charset="0"/>
                <a:ea typeface="ＭＳ Ｐゴシック" charset="0"/>
                <a:cs typeface="ＭＳ Ｐゴシック" charset="0"/>
              </a:defRPr>
            </a:lvl1pPr>
            <a:lvl2pPr marL="745253" indent="-286636" defTabSz="931567" eaLnBrk="0" hangingPunct="0">
              <a:defRPr sz="1600">
                <a:solidFill>
                  <a:schemeClr val="tx1"/>
                </a:solidFill>
                <a:latin typeface="Arial" charset="0"/>
                <a:ea typeface="ＭＳ Ｐゴシック" charset="0"/>
              </a:defRPr>
            </a:lvl2pPr>
            <a:lvl3pPr marL="1146543" indent="-229309" defTabSz="931567" eaLnBrk="0" hangingPunct="0">
              <a:defRPr sz="1600">
                <a:solidFill>
                  <a:schemeClr val="tx1"/>
                </a:solidFill>
                <a:latin typeface="Arial" charset="0"/>
                <a:ea typeface="ＭＳ Ｐゴシック" charset="0"/>
              </a:defRPr>
            </a:lvl3pPr>
            <a:lvl4pPr marL="1605161" indent="-229309" defTabSz="931567" eaLnBrk="0" hangingPunct="0">
              <a:defRPr sz="1600">
                <a:solidFill>
                  <a:schemeClr val="tx1"/>
                </a:solidFill>
                <a:latin typeface="Arial" charset="0"/>
                <a:ea typeface="ＭＳ Ｐゴシック" charset="0"/>
              </a:defRPr>
            </a:lvl4pPr>
            <a:lvl5pPr marL="2063778" indent="-229309" defTabSz="931567" eaLnBrk="0" hangingPunct="0">
              <a:defRPr sz="1600">
                <a:solidFill>
                  <a:schemeClr val="tx1"/>
                </a:solidFill>
                <a:latin typeface="Arial" charset="0"/>
                <a:ea typeface="ＭＳ Ｐゴシック" charset="0"/>
              </a:defRPr>
            </a:lvl5pPr>
            <a:lvl6pPr marL="2522395" indent="-229309" defTabSz="931567" eaLnBrk="0" fontAlgn="base" hangingPunct="0">
              <a:spcBef>
                <a:spcPct val="0"/>
              </a:spcBef>
              <a:spcAft>
                <a:spcPct val="0"/>
              </a:spcAft>
              <a:defRPr sz="1600">
                <a:solidFill>
                  <a:schemeClr val="tx1"/>
                </a:solidFill>
                <a:latin typeface="Arial" charset="0"/>
                <a:ea typeface="ＭＳ Ｐゴシック" charset="0"/>
              </a:defRPr>
            </a:lvl6pPr>
            <a:lvl7pPr marL="2981013" indent="-229309" defTabSz="931567" eaLnBrk="0" fontAlgn="base" hangingPunct="0">
              <a:spcBef>
                <a:spcPct val="0"/>
              </a:spcBef>
              <a:spcAft>
                <a:spcPct val="0"/>
              </a:spcAft>
              <a:defRPr sz="1600">
                <a:solidFill>
                  <a:schemeClr val="tx1"/>
                </a:solidFill>
                <a:latin typeface="Arial" charset="0"/>
                <a:ea typeface="ＭＳ Ｐゴシック" charset="0"/>
              </a:defRPr>
            </a:lvl7pPr>
            <a:lvl8pPr marL="3439630" indent="-229309" defTabSz="931567" eaLnBrk="0" fontAlgn="base" hangingPunct="0">
              <a:spcBef>
                <a:spcPct val="0"/>
              </a:spcBef>
              <a:spcAft>
                <a:spcPct val="0"/>
              </a:spcAft>
              <a:defRPr sz="1600">
                <a:solidFill>
                  <a:schemeClr val="tx1"/>
                </a:solidFill>
                <a:latin typeface="Arial" charset="0"/>
                <a:ea typeface="ＭＳ Ｐゴシック" charset="0"/>
              </a:defRPr>
            </a:lvl8pPr>
            <a:lvl9pPr marL="3898247" indent="-229309" defTabSz="931567" eaLnBrk="0" fontAlgn="base" hangingPunct="0">
              <a:spcBef>
                <a:spcPct val="0"/>
              </a:spcBef>
              <a:spcAft>
                <a:spcPct val="0"/>
              </a:spcAft>
              <a:defRPr sz="1600">
                <a:solidFill>
                  <a:schemeClr val="tx1"/>
                </a:solidFill>
                <a:latin typeface="Arial" charset="0"/>
                <a:ea typeface="ＭＳ Ｐゴシック" charset="0"/>
              </a:defRPr>
            </a:lvl9pPr>
          </a:lstStyle>
          <a:p>
            <a:pPr eaLnBrk="1" hangingPunct="1"/>
            <a:fld id="{EA2FF261-EAE3-2941-AF3E-9E2C916A787B}" type="slidenum">
              <a:rPr lang="en-US" sz="1200"/>
              <a:pPr eaLnBrk="1" hangingPunct="1"/>
              <a:t>40</a:t>
            </a:fld>
            <a:endParaRPr lang="en-US" sz="1200" dirty="0"/>
          </a:p>
        </p:txBody>
      </p:sp>
      <p:sp>
        <p:nvSpPr>
          <p:cNvPr id="84994" name="Rectangle 2"/>
          <p:cNvSpPr>
            <a:spLocks noGrp="1" noRot="1" noChangeAspect="1" noChangeArrowheads="1" noTextEdit="1"/>
          </p:cNvSpPr>
          <p:nvPr>
            <p:ph type="sldImg"/>
          </p:nvPr>
        </p:nvSpPr>
        <p:spPr>
          <a:xfrm>
            <a:off x="1460500" y="333375"/>
            <a:ext cx="4089400" cy="2301875"/>
          </a:xfrm>
          <a:ln/>
        </p:spPr>
      </p:sp>
      <p:sp>
        <p:nvSpPr>
          <p:cNvPr id="84995" name="Rectangle 3"/>
          <p:cNvSpPr>
            <a:spLocks noGrp="1" noChangeArrowheads="1"/>
          </p:cNvSpPr>
          <p:nvPr>
            <p:ph type="body" idx="1"/>
          </p:nvPr>
        </p:nvSpPr>
        <p:spPr>
          <a:xfrm>
            <a:off x="701040" y="3007004"/>
            <a:ext cx="5608320" cy="418338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dirty="0">
                <a:latin typeface="Arial" charset="0"/>
                <a:ea typeface="ＭＳ Ｐゴシック" charset="0"/>
                <a:cs typeface="ＭＳ Ｐゴシック" charset="0"/>
              </a:rPr>
              <a:t>Objective</a:t>
            </a:r>
          </a:p>
          <a:p>
            <a:pPr eaLnBrk="1" hangingPunct="1"/>
            <a:r>
              <a:rPr lang="en-US" dirty="0">
                <a:latin typeface="Arial" charset="0"/>
                <a:ea typeface="ＭＳ Ｐゴシック" charset="0"/>
                <a:cs typeface="ＭＳ Ｐゴシック" charset="0"/>
              </a:rPr>
              <a:t>To convey the goal and importance of family–school connections</a:t>
            </a:r>
          </a:p>
          <a:p>
            <a:pPr eaLnBrk="1" hangingPunct="1"/>
            <a:endParaRPr lang="en-US" b="1" dirty="0">
              <a:latin typeface="Arial" charset="0"/>
              <a:ea typeface="ＭＳ Ｐゴシック" charset="0"/>
              <a:cs typeface="ＭＳ Ｐゴシック" charset="0"/>
            </a:endParaRPr>
          </a:p>
          <a:p>
            <a:pPr eaLnBrk="1" hangingPunct="1"/>
            <a:r>
              <a:rPr lang="en-US" b="1" dirty="0">
                <a:latin typeface="Arial" charset="0"/>
                <a:ea typeface="ＭＳ Ｐゴシック" charset="0"/>
                <a:cs typeface="ＭＳ Ｐゴシック" charset="0"/>
              </a:rPr>
              <a:t>What to say</a:t>
            </a:r>
          </a:p>
          <a:p>
            <a:pPr eaLnBrk="1" hangingPunct="1"/>
            <a:r>
              <a:rPr lang="en-US" dirty="0">
                <a:latin typeface="Arial" charset="0"/>
                <a:ea typeface="ＭＳ Ｐゴシック" charset="0"/>
                <a:cs typeface="ＭＳ Ｐゴシック" charset="0"/>
              </a:rPr>
              <a:t>Another connection we will talk about is the family–school connection.</a:t>
            </a:r>
          </a:p>
          <a:p>
            <a:pPr eaLnBrk="1" hangingPunct="1"/>
            <a:endParaRPr lang="en-US"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The goal of this connection is to foster collaboration between these two parties in order to share information and become partners in the transition process.</a:t>
            </a:r>
          </a:p>
          <a:p>
            <a:pPr eaLnBrk="1" hangingPunct="1"/>
            <a:endParaRPr lang="en-US" dirty="0">
              <a:latin typeface="Arial" charset="0"/>
              <a:ea typeface="ＭＳ Ｐゴシック" charset="0"/>
              <a:cs typeface="ＭＳ Ｐゴシック" charset="0"/>
            </a:endParaRP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FF0000"/>
                </a:solidFill>
              </a:rPr>
              <a:t>Note to presenter: </a:t>
            </a:r>
          </a:p>
          <a:p>
            <a:r>
              <a:rPr lang="en-US" dirty="0">
                <a:solidFill>
                  <a:srgbClr val="FF0000"/>
                </a:solidFill>
              </a:rPr>
              <a:t>These are sample summit goals. Depending on what stage of transition planning the attendees are in, modify the goals to fit your presentation. </a:t>
            </a:r>
            <a:endParaRPr lang="en-US" b="1" dirty="0"/>
          </a:p>
          <a:p>
            <a:endParaRPr lang="en-US" b="1" dirty="0"/>
          </a:p>
          <a:p>
            <a:r>
              <a:rPr lang="en-US" b="1" dirty="0"/>
              <a:t>Objective</a:t>
            </a:r>
          </a:p>
          <a:p>
            <a:r>
              <a:rPr lang="en-US" dirty="0"/>
              <a:t>To</a:t>
            </a:r>
            <a:r>
              <a:rPr lang="en-US" baseline="0" dirty="0"/>
              <a:t> introduce the summit’s goals</a:t>
            </a:r>
          </a:p>
          <a:p>
            <a:endParaRPr lang="en-US" b="1" baseline="0" dirty="0"/>
          </a:p>
          <a:p>
            <a:r>
              <a:rPr lang="en-US" b="1" baseline="0" dirty="0"/>
              <a:t>What to do</a:t>
            </a:r>
          </a:p>
          <a:p>
            <a:r>
              <a:rPr lang="en-US" baseline="0" dirty="0"/>
              <a:t>Review goals on the slide.</a:t>
            </a:r>
          </a:p>
          <a:p>
            <a:endParaRPr lang="en-US" baseline="0" dirty="0"/>
          </a:p>
          <a:p>
            <a:endParaRPr lang="en-US" dirty="0"/>
          </a:p>
        </p:txBody>
      </p:sp>
      <p:sp>
        <p:nvSpPr>
          <p:cNvPr id="4" name="Slide Number Placeholder 3"/>
          <p:cNvSpPr>
            <a:spLocks noGrp="1"/>
          </p:cNvSpPr>
          <p:nvPr>
            <p:ph type="sldNum" sz="quarter" idx="10"/>
          </p:nvPr>
        </p:nvSpPr>
        <p:spPr/>
        <p:txBody>
          <a:bodyPr/>
          <a:lstStyle/>
          <a:p>
            <a:pPr>
              <a:defRPr/>
            </a:pPr>
            <a:fld id="{029EB1A5-BF7E-224F-8043-C504B8AF34AC}" type="slidenum">
              <a:rPr lang="en-US" smtClean="0"/>
              <a:pPr>
                <a:defRPr/>
              </a:pPr>
              <a:t>4</a:t>
            </a:fld>
            <a:endParaRPr lang="en-US" dirty="0"/>
          </a:p>
        </p:txBody>
      </p:sp>
    </p:spTree>
    <p:extLst>
      <p:ext uri="{BB962C8B-B14F-4D97-AF65-F5344CB8AC3E}">
        <p14:creationId xmlns:p14="http://schemas.microsoft.com/office/powerpoint/2010/main" val="23405068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516" eaLnBrk="0" hangingPunct="0">
              <a:defRPr sz="1600">
                <a:solidFill>
                  <a:schemeClr val="tx1"/>
                </a:solidFill>
                <a:latin typeface="Arial" charset="0"/>
                <a:ea typeface="ＭＳ Ｐゴシック" charset="0"/>
                <a:cs typeface="ＭＳ Ｐゴシック" charset="0"/>
              </a:defRPr>
            </a:lvl1pPr>
            <a:lvl2pPr marL="745212" indent="-286620" defTabSz="931516" eaLnBrk="0" hangingPunct="0">
              <a:defRPr sz="1600">
                <a:solidFill>
                  <a:schemeClr val="tx1"/>
                </a:solidFill>
                <a:latin typeface="Arial" charset="0"/>
                <a:ea typeface="ＭＳ Ｐゴシック" charset="0"/>
              </a:defRPr>
            </a:lvl2pPr>
            <a:lvl3pPr marL="1146480" indent="-229296" defTabSz="931516" eaLnBrk="0" hangingPunct="0">
              <a:defRPr sz="1600">
                <a:solidFill>
                  <a:schemeClr val="tx1"/>
                </a:solidFill>
                <a:latin typeface="Arial" charset="0"/>
                <a:ea typeface="ＭＳ Ｐゴシック" charset="0"/>
              </a:defRPr>
            </a:lvl3pPr>
            <a:lvl4pPr marL="1605072" indent="-229296" defTabSz="931516" eaLnBrk="0" hangingPunct="0">
              <a:defRPr sz="1600">
                <a:solidFill>
                  <a:schemeClr val="tx1"/>
                </a:solidFill>
                <a:latin typeface="Arial" charset="0"/>
                <a:ea typeface="ＭＳ Ｐゴシック" charset="0"/>
              </a:defRPr>
            </a:lvl4pPr>
            <a:lvl5pPr marL="2063664" indent="-229296" defTabSz="931516" eaLnBrk="0" hangingPunct="0">
              <a:defRPr sz="1600">
                <a:solidFill>
                  <a:schemeClr val="tx1"/>
                </a:solidFill>
                <a:latin typeface="Arial" charset="0"/>
                <a:ea typeface="ＭＳ Ｐゴシック" charset="0"/>
              </a:defRPr>
            </a:lvl5pPr>
            <a:lvl6pPr marL="2522255" indent="-229296" defTabSz="931516" eaLnBrk="0" fontAlgn="base" hangingPunct="0">
              <a:spcBef>
                <a:spcPct val="0"/>
              </a:spcBef>
              <a:spcAft>
                <a:spcPct val="0"/>
              </a:spcAft>
              <a:defRPr sz="1600">
                <a:solidFill>
                  <a:schemeClr val="tx1"/>
                </a:solidFill>
                <a:latin typeface="Arial" charset="0"/>
                <a:ea typeface="ＭＳ Ｐゴシック" charset="0"/>
              </a:defRPr>
            </a:lvl6pPr>
            <a:lvl7pPr marL="2980848" indent="-229296" defTabSz="931516" eaLnBrk="0" fontAlgn="base" hangingPunct="0">
              <a:spcBef>
                <a:spcPct val="0"/>
              </a:spcBef>
              <a:spcAft>
                <a:spcPct val="0"/>
              </a:spcAft>
              <a:defRPr sz="1600">
                <a:solidFill>
                  <a:schemeClr val="tx1"/>
                </a:solidFill>
                <a:latin typeface="Arial" charset="0"/>
                <a:ea typeface="ＭＳ Ｐゴシック" charset="0"/>
              </a:defRPr>
            </a:lvl7pPr>
            <a:lvl8pPr marL="3439440" indent="-229296" defTabSz="931516" eaLnBrk="0" fontAlgn="base" hangingPunct="0">
              <a:spcBef>
                <a:spcPct val="0"/>
              </a:spcBef>
              <a:spcAft>
                <a:spcPct val="0"/>
              </a:spcAft>
              <a:defRPr sz="1600">
                <a:solidFill>
                  <a:schemeClr val="tx1"/>
                </a:solidFill>
                <a:latin typeface="Arial" charset="0"/>
                <a:ea typeface="ＭＳ Ｐゴシック" charset="0"/>
              </a:defRPr>
            </a:lvl8pPr>
            <a:lvl9pPr marL="3898032" indent="-229296" defTabSz="931516" eaLnBrk="0" fontAlgn="base" hangingPunct="0">
              <a:spcBef>
                <a:spcPct val="0"/>
              </a:spcBef>
              <a:spcAft>
                <a:spcPct val="0"/>
              </a:spcAft>
              <a:defRPr sz="1600">
                <a:solidFill>
                  <a:schemeClr val="tx1"/>
                </a:solidFill>
                <a:latin typeface="Arial" charset="0"/>
                <a:ea typeface="ＭＳ Ｐゴシック" charset="0"/>
              </a:defRPr>
            </a:lvl9pPr>
          </a:lstStyle>
          <a:p>
            <a:pPr eaLnBrk="1" hangingPunct="1"/>
            <a:fld id="{EA2FF261-EAE3-2941-AF3E-9E2C916A787B}" type="slidenum">
              <a:rPr lang="en-US" sz="1200">
                <a:solidFill>
                  <a:prstClr val="black"/>
                </a:solidFill>
              </a:rPr>
              <a:pPr eaLnBrk="1" hangingPunct="1"/>
              <a:t>41</a:t>
            </a:fld>
            <a:endParaRPr lang="en-US" sz="1200" dirty="0">
              <a:solidFill>
                <a:prstClr val="black"/>
              </a:solidFill>
            </a:endParaRPr>
          </a:p>
        </p:txBody>
      </p:sp>
      <p:sp>
        <p:nvSpPr>
          <p:cNvPr id="84994" name="Rectangle 2"/>
          <p:cNvSpPr>
            <a:spLocks noGrp="1" noRot="1" noChangeAspect="1" noChangeArrowheads="1" noTextEdit="1"/>
          </p:cNvSpPr>
          <p:nvPr>
            <p:ph type="sldImg"/>
          </p:nvPr>
        </p:nvSpPr>
        <p:spPr>
          <a:xfrm>
            <a:off x="1460500" y="333375"/>
            <a:ext cx="4089400" cy="2301875"/>
          </a:xfrm>
          <a:ln/>
        </p:spPr>
      </p:sp>
      <p:sp>
        <p:nvSpPr>
          <p:cNvPr id="84995" name="Rectangle 3"/>
          <p:cNvSpPr>
            <a:spLocks noGrp="1" noChangeArrowheads="1"/>
          </p:cNvSpPr>
          <p:nvPr>
            <p:ph type="body" idx="1"/>
          </p:nvPr>
        </p:nvSpPr>
        <p:spPr>
          <a:xfrm>
            <a:off x="701040" y="3007004"/>
            <a:ext cx="5608320" cy="418338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dirty="0">
                <a:latin typeface="Arial" charset="0"/>
                <a:ea typeface="ＭＳ Ｐゴシック" charset="0"/>
                <a:cs typeface="ＭＳ Ｐゴシック" charset="0"/>
              </a:rPr>
              <a:t>Objective</a:t>
            </a:r>
          </a:p>
          <a:p>
            <a:pPr eaLnBrk="1" hangingPunct="1"/>
            <a:r>
              <a:rPr lang="en-US" dirty="0">
                <a:latin typeface="Arial" charset="0"/>
                <a:ea typeface="ＭＳ Ｐゴシック" charset="0"/>
                <a:cs typeface="ＭＳ Ｐゴシック" charset="0"/>
              </a:rPr>
              <a:t>To convey the importance of the family in promoting</a:t>
            </a:r>
            <a:r>
              <a:rPr lang="en-US" baseline="0" dirty="0">
                <a:latin typeface="Arial" charset="0"/>
                <a:ea typeface="ＭＳ Ｐゴシック" charset="0"/>
                <a:cs typeface="ＭＳ Ｐゴシック" charset="0"/>
              </a:rPr>
              <a:t> school success</a:t>
            </a:r>
            <a:endParaRPr lang="en-US" dirty="0">
              <a:latin typeface="Arial" charset="0"/>
              <a:ea typeface="ＭＳ Ｐゴシック" charset="0"/>
              <a:cs typeface="ＭＳ Ｐゴシック" charset="0"/>
            </a:endParaRPr>
          </a:p>
          <a:p>
            <a:pPr eaLnBrk="1" hangingPunct="1"/>
            <a:endParaRPr lang="en-US" b="1" dirty="0">
              <a:latin typeface="Arial" charset="0"/>
              <a:ea typeface="ＭＳ Ｐゴシック" charset="0"/>
              <a:cs typeface="ＭＳ Ｐゴシック" charset="0"/>
            </a:endParaRPr>
          </a:p>
          <a:p>
            <a:pPr eaLnBrk="1" hangingPunct="1"/>
            <a:r>
              <a:rPr lang="en-US" b="1" dirty="0">
                <a:latin typeface="Arial" charset="0"/>
                <a:ea typeface="ＭＳ Ｐゴシック" charset="0"/>
                <a:cs typeface="ＭＳ Ｐゴシック" charset="0"/>
              </a:rPr>
              <a:t>What to say</a:t>
            </a:r>
          </a:p>
          <a:p>
            <a:pPr eaLnBrk="1" hangingPunct="1"/>
            <a:r>
              <a:rPr lang="en-US" dirty="0">
                <a:latin typeface="Arial" charset="0"/>
                <a:ea typeface="ＭＳ Ｐゴシック" charset="0"/>
                <a:cs typeface="ＭＳ Ｐゴシック" charset="0"/>
              </a:rPr>
              <a:t>An </a:t>
            </a:r>
            <a:r>
              <a:rPr lang="en-US" baseline="0" dirty="0">
                <a:latin typeface="Arial" charset="0"/>
                <a:ea typeface="ＭＳ Ｐゴシック" charset="0"/>
                <a:cs typeface="ＭＳ Ｐゴシック" charset="0"/>
              </a:rPr>
              <a:t>important point to consider when talking about families is not only that family engagement in the transition process matters, but also that the general well-being of families also matters. Children from stable, well-adjusted families are typically better prepared for school entry than those who live in unpredictable or chaotic households. </a:t>
            </a:r>
          </a:p>
          <a:p>
            <a:pPr eaLnBrk="1" hangingPunct="1"/>
            <a:endParaRPr lang="en-US" baseline="0" dirty="0">
              <a:latin typeface="Arial" charset="0"/>
              <a:ea typeface="ＭＳ Ｐゴシック" charset="0"/>
              <a:cs typeface="ＭＳ Ｐゴシック" charset="0"/>
            </a:endParaRPr>
          </a:p>
          <a:p>
            <a:pPr eaLnBrk="1" hangingPunct="1"/>
            <a:r>
              <a:rPr lang="en-US" baseline="0" dirty="0">
                <a:latin typeface="Arial" charset="0"/>
                <a:ea typeface="ＭＳ Ｐゴシック" charset="0"/>
                <a:cs typeface="ＭＳ Ｐゴシック" charset="0"/>
              </a:rPr>
              <a:t>Programs may be in a position to recommend resources and supports to families and children, which may help to improve family well-being.  </a:t>
            </a:r>
            <a:endParaRPr lang="en-US" dirty="0">
              <a:latin typeface="Arial"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Slide Image Placeholder 1"/>
          <p:cNvSpPr>
            <a:spLocks noGrp="1" noRot="1" noChangeAspect="1"/>
          </p:cNvSpPr>
          <p:nvPr>
            <p:ph type="sldImg"/>
          </p:nvPr>
        </p:nvSpPr>
        <p:spPr>
          <a:xfrm>
            <a:off x="1460500" y="333375"/>
            <a:ext cx="4089400" cy="2301875"/>
          </a:xfrm>
          <a:ln/>
        </p:spPr>
      </p:sp>
      <p:sp>
        <p:nvSpPr>
          <p:cNvPr id="82946" name="Notes Placeholder 2"/>
          <p:cNvSpPr>
            <a:spLocks noGrp="1"/>
          </p:cNvSpPr>
          <p:nvPr>
            <p:ph type="body" idx="1"/>
          </p:nvPr>
        </p:nvSpPr>
        <p:spPr>
          <a:xfrm>
            <a:off x="701040" y="3092964"/>
            <a:ext cx="5608320" cy="418338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7235">
              <a:defRPr/>
            </a:pPr>
            <a:r>
              <a:rPr lang="en-US" b="1" dirty="0">
                <a:latin typeface="Arial" charset="0"/>
                <a:ea typeface="ＭＳ Ｐゴシック" charset="0"/>
                <a:cs typeface="ＭＳ Ｐゴシック" charset="0"/>
              </a:rPr>
              <a:t>Note to presenter: </a:t>
            </a:r>
            <a:r>
              <a:rPr lang="en-US" b="0" dirty="0">
                <a:latin typeface="Arial" charset="0"/>
                <a:ea typeface="ＭＳ Ｐゴシック" charset="0"/>
                <a:cs typeface="ＭＳ Ｐゴシック" charset="0"/>
              </a:rPr>
              <a:t>In order to</a:t>
            </a:r>
            <a:r>
              <a:rPr lang="en-US" b="0" baseline="0" dirty="0">
                <a:latin typeface="Arial" charset="0"/>
                <a:ea typeface="ＭＳ Ｐゴシック" charset="0"/>
                <a:cs typeface="ＭＳ Ｐゴシック" charset="0"/>
              </a:rPr>
              <a:t> show this video, you will need internet access during your presentation. If you do not have internet access, delete this slide. </a:t>
            </a:r>
            <a:endParaRPr lang="en-US" b="1" dirty="0">
              <a:latin typeface="Arial" charset="0"/>
              <a:ea typeface="ＭＳ Ｐゴシック" charset="0"/>
              <a:cs typeface="ＭＳ Ｐゴシック" charset="0"/>
            </a:endParaRPr>
          </a:p>
          <a:p>
            <a:endParaRPr lang="en-US" b="1" dirty="0">
              <a:latin typeface="Arial" charset="0"/>
              <a:ea typeface="ＭＳ Ｐゴシック" charset="0"/>
              <a:cs typeface="ＭＳ Ｐゴシック" charset="0"/>
            </a:endParaRPr>
          </a:p>
          <a:p>
            <a:r>
              <a:rPr lang="en-US" b="1" dirty="0">
                <a:latin typeface="Arial" charset="0"/>
                <a:ea typeface="ＭＳ Ｐゴシック" charset="0"/>
                <a:cs typeface="ＭＳ Ｐゴシック" charset="0"/>
              </a:rPr>
              <a:t>Objective</a:t>
            </a:r>
          </a:p>
          <a:p>
            <a:pPr defTabSz="917235">
              <a:defRPr/>
            </a:pPr>
            <a:r>
              <a:rPr lang="en-US" dirty="0">
                <a:latin typeface="Arial" charset="0"/>
                <a:ea typeface="ＭＳ Ｐゴシック" charset="0"/>
                <a:cs typeface="ＭＳ Ｐゴシック" charset="0"/>
              </a:rPr>
              <a:t>To</a:t>
            </a:r>
            <a:r>
              <a:rPr lang="en-US" baseline="0" dirty="0">
                <a:latin typeface="Arial" charset="0"/>
                <a:ea typeface="ＭＳ Ｐゴシック" charset="0"/>
                <a:cs typeface="ＭＳ Ｐゴシック" charset="0"/>
              </a:rPr>
              <a:t> s</a:t>
            </a:r>
            <a:r>
              <a:rPr lang="en-US" dirty="0">
                <a:latin typeface="Arial" charset="0"/>
                <a:ea typeface="ＭＳ Ｐゴシック" charset="0"/>
                <a:cs typeface="ＭＳ Ｐゴシック" charset="0"/>
              </a:rPr>
              <a:t>hare</a:t>
            </a:r>
            <a:r>
              <a:rPr lang="en-US" baseline="0" dirty="0">
                <a:latin typeface="Arial" charset="0"/>
                <a:ea typeface="ＭＳ Ｐゴシック" charset="0"/>
                <a:cs typeface="ＭＳ Ｐゴシック" charset="0"/>
              </a:rPr>
              <a:t> an e</a:t>
            </a:r>
            <a:r>
              <a:rPr lang="en-US" dirty="0">
                <a:latin typeface="Arial" charset="0"/>
                <a:ea typeface="ＭＳ Ｐゴシック" charset="0"/>
                <a:cs typeface="ＭＳ Ｐゴシック" charset="0"/>
              </a:rPr>
              <a:t>xample </a:t>
            </a:r>
            <a:r>
              <a:rPr lang="en-US" dirty="0">
                <a:solidFill>
                  <a:srgbClr val="000000"/>
                </a:solidFill>
                <a:latin typeface="Century Gothic"/>
                <a:cs typeface="Century Gothic"/>
              </a:rPr>
              <a:t>of how one school reached out to families to help create a successful transition</a:t>
            </a:r>
          </a:p>
          <a:p>
            <a:r>
              <a:rPr lang="en-US" dirty="0">
                <a:latin typeface="Arial" charset="0"/>
                <a:ea typeface="ＭＳ Ｐゴシック" charset="0"/>
                <a:cs typeface="ＭＳ Ｐゴシック" charset="0"/>
              </a:rPr>
              <a:t>(child–school connection)</a:t>
            </a:r>
          </a:p>
          <a:p>
            <a:endParaRPr lang="en-US" b="1" dirty="0">
              <a:latin typeface="Arial" charset="0"/>
              <a:ea typeface="ＭＳ Ｐゴシック" charset="0"/>
              <a:cs typeface="ＭＳ Ｐゴシック" charset="0"/>
            </a:endParaRPr>
          </a:p>
          <a:p>
            <a:r>
              <a:rPr lang="en-US" b="1" dirty="0">
                <a:latin typeface="Arial" charset="0"/>
                <a:ea typeface="ＭＳ Ｐゴシック" charset="0"/>
                <a:cs typeface="ＭＳ Ｐゴシック" charset="0"/>
              </a:rPr>
              <a:t>What to say</a:t>
            </a:r>
          </a:p>
          <a:p>
            <a:r>
              <a:rPr lang="en-US" dirty="0">
                <a:latin typeface="Arial" charset="0"/>
                <a:ea typeface="ＭＳ Ｐゴシック" charset="0"/>
                <a:cs typeface="ＭＳ Ｐゴシック" charset="0"/>
              </a:rPr>
              <a:t>Here</a:t>
            </a:r>
            <a:r>
              <a:rPr lang="ja-JP" altLang="en-US"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s an example of how one New Mexico Head Start program involved families in the kindergarten transition. </a:t>
            </a:r>
          </a:p>
          <a:p>
            <a:endParaRPr lang="en-US" b="1" dirty="0">
              <a:latin typeface="Arial" charset="0"/>
              <a:ea typeface="ＭＳ Ｐゴシック" charset="0"/>
              <a:cs typeface="ＭＳ Ｐゴシック" charset="0"/>
            </a:endParaRPr>
          </a:p>
          <a:p>
            <a:r>
              <a:rPr lang="en-US" b="1" dirty="0">
                <a:latin typeface="Arial" charset="0"/>
                <a:ea typeface="ＭＳ Ｐゴシック" charset="0"/>
                <a:cs typeface="ＭＳ Ｐゴシック" charset="0"/>
              </a:rPr>
              <a:t>What to do</a:t>
            </a:r>
          </a:p>
          <a:p>
            <a:r>
              <a:rPr lang="en-US" dirty="0">
                <a:latin typeface="Arial" charset="0"/>
                <a:ea typeface="ＭＳ Ｐゴシック" charset="0"/>
                <a:cs typeface="ＭＳ Ｐゴシック" charset="0"/>
              </a:rPr>
              <a:t>Show video</a:t>
            </a:r>
          </a:p>
          <a:p>
            <a:endParaRPr lang="en-US" dirty="0">
              <a:latin typeface="Arial" charset="0"/>
              <a:ea typeface="ＭＳ Ｐゴシック" charset="0"/>
              <a:cs typeface="ＭＳ Ｐゴシック" charset="0"/>
            </a:endParaRPr>
          </a:p>
        </p:txBody>
      </p:sp>
      <p:sp>
        <p:nvSpPr>
          <p:cNvPr id="829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567" eaLnBrk="0" hangingPunct="0">
              <a:defRPr sz="1600">
                <a:solidFill>
                  <a:schemeClr val="tx1"/>
                </a:solidFill>
                <a:latin typeface="Arial" charset="0"/>
                <a:ea typeface="ＭＳ Ｐゴシック" charset="0"/>
                <a:cs typeface="ＭＳ Ｐゴシック" charset="0"/>
              </a:defRPr>
            </a:lvl1pPr>
            <a:lvl2pPr marL="745253" indent="-286636" defTabSz="931567" eaLnBrk="0" hangingPunct="0">
              <a:defRPr sz="1600">
                <a:solidFill>
                  <a:schemeClr val="tx1"/>
                </a:solidFill>
                <a:latin typeface="Arial" charset="0"/>
                <a:ea typeface="ＭＳ Ｐゴシック" charset="0"/>
              </a:defRPr>
            </a:lvl2pPr>
            <a:lvl3pPr marL="1146543" indent="-229309" defTabSz="931567" eaLnBrk="0" hangingPunct="0">
              <a:defRPr sz="1600">
                <a:solidFill>
                  <a:schemeClr val="tx1"/>
                </a:solidFill>
                <a:latin typeface="Arial" charset="0"/>
                <a:ea typeface="ＭＳ Ｐゴシック" charset="0"/>
              </a:defRPr>
            </a:lvl3pPr>
            <a:lvl4pPr marL="1605161" indent="-229309" defTabSz="931567" eaLnBrk="0" hangingPunct="0">
              <a:defRPr sz="1600">
                <a:solidFill>
                  <a:schemeClr val="tx1"/>
                </a:solidFill>
                <a:latin typeface="Arial" charset="0"/>
                <a:ea typeface="ＭＳ Ｐゴシック" charset="0"/>
              </a:defRPr>
            </a:lvl4pPr>
            <a:lvl5pPr marL="2063778" indent="-229309" defTabSz="931567" eaLnBrk="0" hangingPunct="0">
              <a:defRPr sz="1600">
                <a:solidFill>
                  <a:schemeClr val="tx1"/>
                </a:solidFill>
                <a:latin typeface="Arial" charset="0"/>
                <a:ea typeface="ＭＳ Ｐゴシック" charset="0"/>
              </a:defRPr>
            </a:lvl5pPr>
            <a:lvl6pPr marL="2522395" indent="-229309" defTabSz="931567" eaLnBrk="0" fontAlgn="base" hangingPunct="0">
              <a:spcBef>
                <a:spcPct val="0"/>
              </a:spcBef>
              <a:spcAft>
                <a:spcPct val="0"/>
              </a:spcAft>
              <a:defRPr sz="1600">
                <a:solidFill>
                  <a:schemeClr val="tx1"/>
                </a:solidFill>
                <a:latin typeface="Arial" charset="0"/>
                <a:ea typeface="ＭＳ Ｐゴシック" charset="0"/>
              </a:defRPr>
            </a:lvl6pPr>
            <a:lvl7pPr marL="2981013" indent="-229309" defTabSz="931567" eaLnBrk="0" fontAlgn="base" hangingPunct="0">
              <a:spcBef>
                <a:spcPct val="0"/>
              </a:spcBef>
              <a:spcAft>
                <a:spcPct val="0"/>
              </a:spcAft>
              <a:defRPr sz="1600">
                <a:solidFill>
                  <a:schemeClr val="tx1"/>
                </a:solidFill>
                <a:latin typeface="Arial" charset="0"/>
                <a:ea typeface="ＭＳ Ｐゴシック" charset="0"/>
              </a:defRPr>
            </a:lvl7pPr>
            <a:lvl8pPr marL="3439630" indent="-229309" defTabSz="931567" eaLnBrk="0" fontAlgn="base" hangingPunct="0">
              <a:spcBef>
                <a:spcPct val="0"/>
              </a:spcBef>
              <a:spcAft>
                <a:spcPct val="0"/>
              </a:spcAft>
              <a:defRPr sz="1600">
                <a:solidFill>
                  <a:schemeClr val="tx1"/>
                </a:solidFill>
                <a:latin typeface="Arial" charset="0"/>
                <a:ea typeface="ＭＳ Ｐゴシック" charset="0"/>
              </a:defRPr>
            </a:lvl8pPr>
            <a:lvl9pPr marL="3898247" indent="-229309" defTabSz="931567" eaLnBrk="0" fontAlgn="base" hangingPunct="0">
              <a:spcBef>
                <a:spcPct val="0"/>
              </a:spcBef>
              <a:spcAft>
                <a:spcPct val="0"/>
              </a:spcAft>
              <a:defRPr sz="1600">
                <a:solidFill>
                  <a:schemeClr val="tx1"/>
                </a:solidFill>
                <a:latin typeface="Arial" charset="0"/>
                <a:ea typeface="ＭＳ Ｐゴシック" charset="0"/>
              </a:defRPr>
            </a:lvl9pPr>
          </a:lstStyle>
          <a:p>
            <a:pPr eaLnBrk="1" hangingPunct="1"/>
            <a:fld id="{96DA56D4-D457-FA47-8439-7433CB2BC9EF}" type="slidenum">
              <a:rPr lang="en-US" sz="1200"/>
              <a:pPr eaLnBrk="1" hangingPunct="1"/>
              <a:t>42</a:t>
            </a:fld>
            <a:endParaRPr lang="en-US" sz="1200"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Note</a:t>
            </a:r>
            <a:r>
              <a:rPr lang="en-US" b="1" baseline="0" dirty="0"/>
              <a:t> to Presenter:</a:t>
            </a:r>
          </a:p>
          <a:p>
            <a:r>
              <a:rPr lang="en-US" b="0" baseline="0" dirty="0"/>
              <a:t>Refer participants to the </a:t>
            </a:r>
            <a:r>
              <a:rPr lang="en-US" b="0" i="1" baseline="0" dirty="0"/>
              <a:t>Parent, Family, and Community Engagement Framework </a:t>
            </a:r>
            <a:r>
              <a:rPr lang="en-US" b="0" i="0" baseline="0" dirty="0"/>
              <a:t>handout.  </a:t>
            </a:r>
          </a:p>
          <a:p>
            <a:endParaRPr lang="en-US" b="0" dirty="0"/>
          </a:p>
          <a:p>
            <a:r>
              <a:rPr lang="en-US" b="1" dirty="0"/>
              <a:t>Objective</a:t>
            </a:r>
          </a:p>
          <a:p>
            <a:r>
              <a:rPr lang="en-US" dirty="0"/>
              <a:t>To convey the importance</a:t>
            </a:r>
            <a:r>
              <a:rPr lang="en-US" baseline="0" dirty="0"/>
              <a:t> of family engagement in transitions from Head Start’s perspective</a:t>
            </a:r>
          </a:p>
          <a:p>
            <a:endParaRPr lang="en-US" b="1" baseline="0" dirty="0"/>
          </a:p>
          <a:p>
            <a:r>
              <a:rPr lang="en-US" b="1" baseline="0" dirty="0"/>
              <a:t>What to say</a:t>
            </a:r>
          </a:p>
          <a:p>
            <a:r>
              <a:rPr lang="en-US" baseline="0" dirty="0"/>
              <a:t>This is the Head Start Parent, Family, and Community Engagement (PFCE) Framework. Head Start recognizes that family engagement in successful transitions is important and that it is a key component for children being ready for school.</a:t>
            </a:r>
          </a:p>
          <a:p>
            <a:endParaRPr lang="en-US" baseline="0" dirty="0"/>
          </a:p>
          <a:p>
            <a:pPr rtl="0"/>
            <a:r>
              <a:rPr lang="en-US" dirty="0"/>
              <a:t>Parent and family engagement is about building relationships with families that support family well-being, strong relationships between parents and their children, and ongoing learning and development for both parents and children. </a:t>
            </a:r>
          </a:p>
          <a:p>
            <a:pPr rtl="0"/>
            <a:endParaRPr lang="en-US" dirty="0"/>
          </a:p>
          <a:p>
            <a:pPr rtl="0"/>
            <a:r>
              <a:rPr lang="en-US" dirty="0"/>
              <a:t>The PFCE Framework is a road map for progress in achieving the kinds of outcomes that lead to positive and enduring change for children and families. </a:t>
            </a:r>
          </a:p>
          <a:p>
            <a:endParaRPr lang="en-US" dirty="0"/>
          </a:p>
          <a:p>
            <a:pPr rtl="0"/>
            <a:r>
              <a:rPr lang="en-US" dirty="0"/>
              <a:t>The first section of the PFCE Framework outlines the importance of a systemic, integrated, and comprehensive approach to family engagement. Next, the PFCE Framework discusses parent and family engagement activities in the context of program foundations and program impact areas. Essentially, when parent and family engagement activities are systemic and integrated across program foundations and program impact areas, family engagement outcomes are achieved. The framework describes seven parent and family engagement outcomes. For each of the seven outcomes, it gives a definition and examples of program foundational strategies and program impact area strategies. It also offers examples of family progress for each outcome area.</a:t>
            </a:r>
          </a:p>
          <a:p>
            <a:endParaRPr lang="en-US" dirty="0"/>
          </a:p>
        </p:txBody>
      </p:sp>
      <p:sp>
        <p:nvSpPr>
          <p:cNvPr id="4" name="Slide Number Placeholder 3"/>
          <p:cNvSpPr>
            <a:spLocks noGrp="1"/>
          </p:cNvSpPr>
          <p:nvPr>
            <p:ph type="sldNum" sz="quarter" idx="10"/>
          </p:nvPr>
        </p:nvSpPr>
        <p:spPr/>
        <p:txBody>
          <a:bodyPr/>
          <a:lstStyle/>
          <a:p>
            <a:pPr>
              <a:defRPr/>
            </a:pPr>
            <a:fld id="{029EB1A5-BF7E-224F-8043-C504B8AF34AC}" type="slidenum">
              <a:rPr lang="en-US" smtClean="0"/>
              <a:pPr>
                <a:defRPr/>
              </a:pPr>
              <a:t>43</a:t>
            </a:fld>
            <a:endParaRPr lang="en-US" dirty="0"/>
          </a:p>
        </p:txBody>
      </p:sp>
    </p:spTree>
    <p:extLst>
      <p:ext uri="{BB962C8B-B14F-4D97-AF65-F5344CB8AC3E}">
        <p14:creationId xmlns:p14="http://schemas.microsoft.com/office/powerpoint/2010/main" val="419711809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Objective</a:t>
            </a:r>
          </a:p>
          <a:p>
            <a:r>
              <a:rPr lang="en-US" dirty="0"/>
              <a:t>To convey the importance</a:t>
            </a:r>
            <a:r>
              <a:rPr lang="en-US" baseline="0" dirty="0"/>
              <a:t> of family engagement in transitions from Head Start’s perspective</a:t>
            </a:r>
          </a:p>
          <a:p>
            <a:endParaRPr lang="en-US" b="1" baseline="0" dirty="0"/>
          </a:p>
          <a:p>
            <a:r>
              <a:rPr lang="en-US" b="1" baseline="0" dirty="0"/>
              <a:t>What to say</a:t>
            </a:r>
          </a:p>
          <a:p>
            <a:r>
              <a:rPr lang="en-US" baseline="0" dirty="0"/>
              <a:t>Here are some specific practices that Head Start suggests for facilitating successful transitions and engaging families in the process. This document as well as other important information on the PFCE Framework can be found on the Early Childhood Learning and Knowledge Center website at the address shown.  </a:t>
            </a:r>
            <a:endParaRPr lang="en-US" dirty="0"/>
          </a:p>
        </p:txBody>
      </p:sp>
      <p:sp>
        <p:nvSpPr>
          <p:cNvPr id="4" name="Slide Number Placeholder 3"/>
          <p:cNvSpPr>
            <a:spLocks noGrp="1"/>
          </p:cNvSpPr>
          <p:nvPr>
            <p:ph type="sldNum" sz="quarter" idx="10"/>
          </p:nvPr>
        </p:nvSpPr>
        <p:spPr/>
        <p:txBody>
          <a:bodyPr/>
          <a:lstStyle/>
          <a:p>
            <a:pPr>
              <a:defRPr/>
            </a:pPr>
            <a:fld id="{029EB1A5-BF7E-224F-8043-C504B8AF34AC}" type="slidenum">
              <a:rPr lang="en-US" smtClean="0"/>
              <a:pPr>
                <a:defRPr/>
              </a:pPr>
              <a:t>44</a:t>
            </a:fld>
            <a:endParaRPr lang="en-US" dirty="0"/>
          </a:p>
        </p:txBody>
      </p:sp>
    </p:spTree>
    <p:extLst>
      <p:ext uri="{BB962C8B-B14F-4D97-AF65-F5344CB8AC3E}">
        <p14:creationId xmlns:p14="http://schemas.microsoft.com/office/powerpoint/2010/main" val="354923709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567" eaLnBrk="0" hangingPunct="0">
              <a:defRPr sz="1600">
                <a:solidFill>
                  <a:schemeClr val="tx1"/>
                </a:solidFill>
                <a:latin typeface="Arial" charset="0"/>
                <a:ea typeface="ＭＳ Ｐゴシック" charset="0"/>
                <a:cs typeface="ＭＳ Ｐゴシック" charset="0"/>
              </a:defRPr>
            </a:lvl1pPr>
            <a:lvl2pPr marL="745253" indent="-286636" defTabSz="931567" eaLnBrk="0" hangingPunct="0">
              <a:defRPr sz="1600">
                <a:solidFill>
                  <a:schemeClr val="tx1"/>
                </a:solidFill>
                <a:latin typeface="Arial" charset="0"/>
                <a:ea typeface="ＭＳ Ｐゴシック" charset="0"/>
              </a:defRPr>
            </a:lvl2pPr>
            <a:lvl3pPr marL="1146543" indent="-229309" defTabSz="931567" eaLnBrk="0" hangingPunct="0">
              <a:defRPr sz="1600">
                <a:solidFill>
                  <a:schemeClr val="tx1"/>
                </a:solidFill>
                <a:latin typeface="Arial" charset="0"/>
                <a:ea typeface="ＭＳ Ｐゴシック" charset="0"/>
              </a:defRPr>
            </a:lvl3pPr>
            <a:lvl4pPr marL="1605161" indent="-229309" defTabSz="931567" eaLnBrk="0" hangingPunct="0">
              <a:defRPr sz="1600">
                <a:solidFill>
                  <a:schemeClr val="tx1"/>
                </a:solidFill>
                <a:latin typeface="Arial" charset="0"/>
                <a:ea typeface="ＭＳ Ｐゴシック" charset="0"/>
              </a:defRPr>
            </a:lvl4pPr>
            <a:lvl5pPr marL="2063778" indent="-229309" defTabSz="931567" eaLnBrk="0" hangingPunct="0">
              <a:defRPr sz="1600">
                <a:solidFill>
                  <a:schemeClr val="tx1"/>
                </a:solidFill>
                <a:latin typeface="Arial" charset="0"/>
                <a:ea typeface="ＭＳ Ｐゴシック" charset="0"/>
              </a:defRPr>
            </a:lvl5pPr>
            <a:lvl6pPr marL="2522395" indent="-229309" defTabSz="931567" eaLnBrk="0" fontAlgn="base" hangingPunct="0">
              <a:spcBef>
                <a:spcPct val="0"/>
              </a:spcBef>
              <a:spcAft>
                <a:spcPct val="0"/>
              </a:spcAft>
              <a:defRPr sz="1600">
                <a:solidFill>
                  <a:schemeClr val="tx1"/>
                </a:solidFill>
                <a:latin typeface="Arial" charset="0"/>
                <a:ea typeface="ＭＳ Ｐゴシック" charset="0"/>
              </a:defRPr>
            </a:lvl6pPr>
            <a:lvl7pPr marL="2981013" indent="-229309" defTabSz="931567" eaLnBrk="0" fontAlgn="base" hangingPunct="0">
              <a:spcBef>
                <a:spcPct val="0"/>
              </a:spcBef>
              <a:spcAft>
                <a:spcPct val="0"/>
              </a:spcAft>
              <a:defRPr sz="1600">
                <a:solidFill>
                  <a:schemeClr val="tx1"/>
                </a:solidFill>
                <a:latin typeface="Arial" charset="0"/>
                <a:ea typeface="ＭＳ Ｐゴシック" charset="0"/>
              </a:defRPr>
            </a:lvl7pPr>
            <a:lvl8pPr marL="3439630" indent="-229309" defTabSz="931567" eaLnBrk="0" fontAlgn="base" hangingPunct="0">
              <a:spcBef>
                <a:spcPct val="0"/>
              </a:spcBef>
              <a:spcAft>
                <a:spcPct val="0"/>
              </a:spcAft>
              <a:defRPr sz="1600">
                <a:solidFill>
                  <a:schemeClr val="tx1"/>
                </a:solidFill>
                <a:latin typeface="Arial" charset="0"/>
                <a:ea typeface="ＭＳ Ｐゴシック" charset="0"/>
              </a:defRPr>
            </a:lvl8pPr>
            <a:lvl9pPr marL="3898247" indent="-229309" defTabSz="931567" eaLnBrk="0" fontAlgn="base" hangingPunct="0">
              <a:spcBef>
                <a:spcPct val="0"/>
              </a:spcBef>
              <a:spcAft>
                <a:spcPct val="0"/>
              </a:spcAft>
              <a:defRPr sz="1600">
                <a:solidFill>
                  <a:schemeClr val="tx1"/>
                </a:solidFill>
                <a:latin typeface="Arial" charset="0"/>
                <a:ea typeface="ＭＳ Ｐゴシック" charset="0"/>
              </a:defRPr>
            </a:lvl9pPr>
          </a:lstStyle>
          <a:p>
            <a:pPr eaLnBrk="1" hangingPunct="1"/>
            <a:fld id="{4EBE4CCB-9D96-7647-9BE5-3B571BF942B1}" type="slidenum">
              <a:rPr lang="en-US" sz="1200"/>
              <a:pPr eaLnBrk="1" hangingPunct="1"/>
              <a:t>45</a:t>
            </a:fld>
            <a:endParaRPr lang="en-US" sz="1200" dirty="0"/>
          </a:p>
        </p:txBody>
      </p:sp>
      <p:sp>
        <p:nvSpPr>
          <p:cNvPr id="87042" name="Rectangle 2"/>
          <p:cNvSpPr>
            <a:spLocks noGrp="1" noRot="1" noChangeAspect="1" noChangeArrowheads="1" noTextEdit="1"/>
          </p:cNvSpPr>
          <p:nvPr>
            <p:ph type="sldImg"/>
          </p:nvPr>
        </p:nvSpPr>
        <p:spPr>
          <a:xfrm>
            <a:off x="1452563" y="333375"/>
            <a:ext cx="4105275" cy="2309813"/>
          </a:xfrm>
          <a:ln/>
        </p:spPr>
      </p:sp>
      <p:sp>
        <p:nvSpPr>
          <p:cNvPr id="87043" name="Rectangle 3"/>
          <p:cNvSpPr>
            <a:spLocks noGrp="1" noChangeArrowheads="1"/>
          </p:cNvSpPr>
          <p:nvPr>
            <p:ph type="body" idx="1"/>
          </p:nvPr>
        </p:nvSpPr>
        <p:spPr>
          <a:xfrm>
            <a:off x="701040" y="3081820"/>
            <a:ext cx="5608320" cy="418338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dirty="0">
                <a:latin typeface="Arial" charset="0"/>
                <a:ea typeface="ＭＳ Ｐゴシック" charset="0"/>
                <a:cs typeface="ＭＳ Ｐゴシック" charset="0"/>
              </a:rPr>
              <a:t>Objective</a:t>
            </a:r>
          </a:p>
          <a:p>
            <a:pPr eaLnBrk="1" hangingPunct="1"/>
            <a:r>
              <a:rPr lang="en-US" dirty="0">
                <a:latin typeface="Arial" charset="0"/>
                <a:ea typeface="ＭＳ Ｐゴシック" charset="0"/>
                <a:cs typeface="ＭＳ Ｐゴシック" charset="0"/>
              </a:rPr>
              <a:t>To show that families found almost any transition strategy useful.</a:t>
            </a:r>
            <a:r>
              <a:rPr lang="en-US" baseline="0" dirty="0">
                <a:latin typeface="Arial" charset="0"/>
                <a:ea typeface="ＭＳ Ｐゴシック" charset="0"/>
                <a:cs typeface="ＭＳ Ｐゴシック" charset="0"/>
              </a:rPr>
              <a:t> T</a:t>
            </a:r>
            <a:r>
              <a:rPr lang="en-US" dirty="0">
                <a:latin typeface="Arial" charset="0"/>
                <a:ea typeface="ＭＳ Ｐゴシック" charset="0"/>
                <a:cs typeface="ＭＳ Ｐゴシック" charset="0"/>
              </a:rPr>
              <a:t>hey clearly want to be involved.</a:t>
            </a:r>
          </a:p>
          <a:p>
            <a:pPr eaLnBrk="1" hangingPunct="1"/>
            <a:endParaRPr lang="en-US" b="1" dirty="0">
              <a:latin typeface="Arial" charset="0"/>
              <a:ea typeface="ＭＳ Ｐゴシック" charset="0"/>
              <a:cs typeface="ＭＳ Ｐゴシック" charset="0"/>
            </a:endParaRPr>
          </a:p>
          <a:p>
            <a:pPr eaLnBrk="1" hangingPunct="1"/>
            <a:r>
              <a:rPr lang="en-US" b="1" dirty="0">
                <a:latin typeface="Arial" charset="0"/>
                <a:ea typeface="ＭＳ Ｐゴシック" charset="0"/>
                <a:cs typeface="ＭＳ Ｐゴシック" charset="0"/>
              </a:rPr>
              <a:t>What to say</a:t>
            </a:r>
          </a:p>
          <a:p>
            <a:pPr eaLnBrk="1" hangingPunct="1"/>
            <a:r>
              <a:rPr lang="en-US" dirty="0">
                <a:latin typeface="Arial" charset="0"/>
                <a:ea typeface="ＭＳ Ｐゴシック" charset="0"/>
                <a:cs typeface="ＭＳ Ｐゴシック" charset="0"/>
              </a:rPr>
              <a:t>Here are some examples of both child and family connections with the school.</a:t>
            </a:r>
          </a:p>
          <a:p>
            <a:pPr eaLnBrk="1" hangingPunct="1"/>
            <a:endParaRPr lang="en-US"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The point here is that there are many different ways to foster this connection, but out of all of these, almost all of the families who participated in any sort of connection with the school found it to be useful. </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567" eaLnBrk="0" hangingPunct="0">
              <a:defRPr sz="1600">
                <a:solidFill>
                  <a:schemeClr val="tx1"/>
                </a:solidFill>
                <a:latin typeface="Arial" charset="0"/>
                <a:ea typeface="ＭＳ Ｐゴシック" charset="0"/>
                <a:cs typeface="ＭＳ Ｐゴシック" charset="0"/>
              </a:defRPr>
            </a:lvl1pPr>
            <a:lvl2pPr marL="745253" indent="-286636" defTabSz="931567" eaLnBrk="0" hangingPunct="0">
              <a:defRPr sz="1600">
                <a:solidFill>
                  <a:schemeClr val="tx1"/>
                </a:solidFill>
                <a:latin typeface="Arial" charset="0"/>
                <a:ea typeface="ＭＳ Ｐゴシック" charset="0"/>
              </a:defRPr>
            </a:lvl2pPr>
            <a:lvl3pPr marL="1146543" indent="-229309" defTabSz="931567" eaLnBrk="0" hangingPunct="0">
              <a:defRPr sz="1600">
                <a:solidFill>
                  <a:schemeClr val="tx1"/>
                </a:solidFill>
                <a:latin typeface="Arial" charset="0"/>
                <a:ea typeface="ＭＳ Ｐゴシック" charset="0"/>
              </a:defRPr>
            </a:lvl3pPr>
            <a:lvl4pPr marL="1605161" indent="-229309" defTabSz="931567" eaLnBrk="0" hangingPunct="0">
              <a:defRPr sz="1600">
                <a:solidFill>
                  <a:schemeClr val="tx1"/>
                </a:solidFill>
                <a:latin typeface="Arial" charset="0"/>
                <a:ea typeface="ＭＳ Ｐゴシック" charset="0"/>
              </a:defRPr>
            </a:lvl4pPr>
            <a:lvl5pPr marL="2063778" indent="-229309" defTabSz="931567" eaLnBrk="0" hangingPunct="0">
              <a:defRPr sz="1600">
                <a:solidFill>
                  <a:schemeClr val="tx1"/>
                </a:solidFill>
                <a:latin typeface="Arial" charset="0"/>
                <a:ea typeface="ＭＳ Ｐゴシック" charset="0"/>
              </a:defRPr>
            </a:lvl5pPr>
            <a:lvl6pPr marL="2522395" indent="-229309" defTabSz="931567" eaLnBrk="0" fontAlgn="base" hangingPunct="0">
              <a:spcBef>
                <a:spcPct val="0"/>
              </a:spcBef>
              <a:spcAft>
                <a:spcPct val="0"/>
              </a:spcAft>
              <a:defRPr sz="1600">
                <a:solidFill>
                  <a:schemeClr val="tx1"/>
                </a:solidFill>
                <a:latin typeface="Arial" charset="0"/>
                <a:ea typeface="ＭＳ Ｐゴシック" charset="0"/>
              </a:defRPr>
            </a:lvl6pPr>
            <a:lvl7pPr marL="2981013" indent="-229309" defTabSz="931567" eaLnBrk="0" fontAlgn="base" hangingPunct="0">
              <a:spcBef>
                <a:spcPct val="0"/>
              </a:spcBef>
              <a:spcAft>
                <a:spcPct val="0"/>
              </a:spcAft>
              <a:defRPr sz="1600">
                <a:solidFill>
                  <a:schemeClr val="tx1"/>
                </a:solidFill>
                <a:latin typeface="Arial" charset="0"/>
                <a:ea typeface="ＭＳ Ｐゴシック" charset="0"/>
              </a:defRPr>
            </a:lvl7pPr>
            <a:lvl8pPr marL="3439630" indent="-229309" defTabSz="931567" eaLnBrk="0" fontAlgn="base" hangingPunct="0">
              <a:spcBef>
                <a:spcPct val="0"/>
              </a:spcBef>
              <a:spcAft>
                <a:spcPct val="0"/>
              </a:spcAft>
              <a:defRPr sz="1600">
                <a:solidFill>
                  <a:schemeClr val="tx1"/>
                </a:solidFill>
                <a:latin typeface="Arial" charset="0"/>
                <a:ea typeface="ＭＳ Ｐゴシック" charset="0"/>
              </a:defRPr>
            </a:lvl8pPr>
            <a:lvl9pPr marL="3898247" indent="-229309" defTabSz="931567" eaLnBrk="0" fontAlgn="base" hangingPunct="0">
              <a:spcBef>
                <a:spcPct val="0"/>
              </a:spcBef>
              <a:spcAft>
                <a:spcPct val="0"/>
              </a:spcAft>
              <a:defRPr sz="1600">
                <a:solidFill>
                  <a:schemeClr val="tx1"/>
                </a:solidFill>
                <a:latin typeface="Arial" charset="0"/>
                <a:ea typeface="ＭＳ Ｐゴシック" charset="0"/>
              </a:defRPr>
            </a:lvl9pPr>
          </a:lstStyle>
          <a:p>
            <a:pPr eaLnBrk="1" hangingPunct="1"/>
            <a:fld id="{756F22B4-68A7-2348-A355-DC23A5EC32DC}" type="slidenum">
              <a:rPr lang="en-US" sz="1200"/>
              <a:pPr eaLnBrk="1" hangingPunct="1"/>
              <a:t>46</a:t>
            </a:fld>
            <a:endParaRPr lang="en-US" sz="1200" dirty="0"/>
          </a:p>
        </p:txBody>
      </p:sp>
      <p:sp>
        <p:nvSpPr>
          <p:cNvPr id="89090" name="Rectangle 2"/>
          <p:cNvSpPr>
            <a:spLocks noGrp="1" noRot="1" noChangeAspect="1" noChangeArrowheads="1" noTextEdit="1"/>
          </p:cNvSpPr>
          <p:nvPr>
            <p:ph type="sldImg"/>
          </p:nvPr>
        </p:nvSpPr>
        <p:spPr>
          <a:xfrm>
            <a:off x="1466850" y="330200"/>
            <a:ext cx="4076700" cy="2293938"/>
          </a:xfrm>
          <a:ln/>
        </p:spPr>
      </p:sp>
      <p:sp>
        <p:nvSpPr>
          <p:cNvPr id="89091" name="Rectangle 3"/>
          <p:cNvSpPr>
            <a:spLocks noGrp="1" noChangeArrowheads="1"/>
          </p:cNvSpPr>
          <p:nvPr>
            <p:ph type="body" idx="1"/>
          </p:nvPr>
        </p:nvSpPr>
        <p:spPr>
          <a:xfrm>
            <a:off x="701040" y="2933779"/>
            <a:ext cx="5608320" cy="418338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dirty="0">
                <a:latin typeface="Arial" charset="0"/>
                <a:ea typeface="ＭＳ Ｐゴシック" charset="0"/>
                <a:cs typeface="ＭＳ Ｐゴシック" charset="0"/>
              </a:rPr>
              <a:t>Objective</a:t>
            </a:r>
          </a:p>
          <a:p>
            <a:pPr eaLnBrk="1" hangingPunct="1"/>
            <a:r>
              <a:rPr lang="en-US" dirty="0">
                <a:latin typeface="Arial" charset="0"/>
                <a:ea typeface="ＭＳ Ｐゴシック" charset="0"/>
                <a:cs typeface="ＭＳ Ｐゴシック" charset="0"/>
              </a:rPr>
              <a:t>To convey the goal and importance of program–school connections</a:t>
            </a:r>
          </a:p>
          <a:p>
            <a:pPr eaLnBrk="1" hangingPunct="1"/>
            <a:endParaRPr lang="en-US" b="1" dirty="0">
              <a:latin typeface="Arial" charset="0"/>
              <a:ea typeface="ＭＳ Ｐゴシック" charset="0"/>
              <a:cs typeface="ＭＳ Ｐゴシック" charset="0"/>
            </a:endParaRPr>
          </a:p>
          <a:p>
            <a:pPr eaLnBrk="1" hangingPunct="1"/>
            <a:r>
              <a:rPr lang="en-US" b="1" dirty="0">
                <a:latin typeface="Arial" charset="0"/>
                <a:ea typeface="ＭＳ Ｐゴシック" charset="0"/>
                <a:cs typeface="ＭＳ Ｐゴシック" charset="0"/>
              </a:rPr>
              <a:t>What to say</a:t>
            </a:r>
          </a:p>
          <a:p>
            <a:pPr eaLnBrk="1" hangingPunct="1"/>
            <a:r>
              <a:rPr lang="en-US" dirty="0">
                <a:latin typeface="Arial" charset="0"/>
                <a:ea typeface="ＭＳ Ｐゴシック" charset="0"/>
                <a:cs typeface="ＭＳ Ｐゴシック" charset="0"/>
              </a:rPr>
              <a:t>Another connection is the program–school connection.</a:t>
            </a:r>
          </a:p>
          <a:p>
            <a:pPr eaLnBrk="1" hangingPunct="1"/>
            <a:endParaRPr lang="en-US"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The goal of this connection is to provide stability in the transition from one learning setting to the other.</a:t>
            </a:r>
          </a:p>
          <a:p>
            <a:pPr eaLnBrk="1" hangingPunct="1"/>
            <a:endParaRPr lang="en-US"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	</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567" eaLnBrk="0" hangingPunct="0">
              <a:defRPr sz="1600">
                <a:solidFill>
                  <a:schemeClr val="tx1"/>
                </a:solidFill>
                <a:latin typeface="Arial" charset="0"/>
                <a:ea typeface="ＭＳ Ｐゴシック" charset="0"/>
                <a:cs typeface="ＭＳ Ｐゴシック" charset="0"/>
              </a:defRPr>
            </a:lvl1pPr>
            <a:lvl2pPr marL="745253" indent="-286636" defTabSz="931567" eaLnBrk="0" hangingPunct="0">
              <a:defRPr sz="1600">
                <a:solidFill>
                  <a:schemeClr val="tx1"/>
                </a:solidFill>
                <a:latin typeface="Arial" charset="0"/>
                <a:ea typeface="ＭＳ Ｐゴシック" charset="0"/>
              </a:defRPr>
            </a:lvl2pPr>
            <a:lvl3pPr marL="1146543" indent="-229309" defTabSz="931567" eaLnBrk="0" hangingPunct="0">
              <a:defRPr sz="1600">
                <a:solidFill>
                  <a:schemeClr val="tx1"/>
                </a:solidFill>
                <a:latin typeface="Arial" charset="0"/>
                <a:ea typeface="ＭＳ Ｐゴシック" charset="0"/>
              </a:defRPr>
            </a:lvl3pPr>
            <a:lvl4pPr marL="1605161" indent="-229309" defTabSz="931567" eaLnBrk="0" hangingPunct="0">
              <a:defRPr sz="1600">
                <a:solidFill>
                  <a:schemeClr val="tx1"/>
                </a:solidFill>
                <a:latin typeface="Arial" charset="0"/>
                <a:ea typeface="ＭＳ Ｐゴシック" charset="0"/>
              </a:defRPr>
            </a:lvl4pPr>
            <a:lvl5pPr marL="2063778" indent="-229309" defTabSz="931567" eaLnBrk="0" hangingPunct="0">
              <a:defRPr sz="1600">
                <a:solidFill>
                  <a:schemeClr val="tx1"/>
                </a:solidFill>
                <a:latin typeface="Arial" charset="0"/>
                <a:ea typeface="ＭＳ Ｐゴシック" charset="0"/>
              </a:defRPr>
            </a:lvl5pPr>
            <a:lvl6pPr marL="2522395" indent="-229309" defTabSz="931567" eaLnBrk="0" fontAlgn="base" hangingPunct="0">
              <a:spcBef>
                <a:spcPct val="0"/>
              </a:spcBef>
              <a:spcAft>
                <a:spcPct val="0"/>
              </a:spcAft>
              <a:defRPr sz="1600">
                <a:solidFill>
                  <a:schemeClr val="tx1"/>
                </a:solidFill>
                <a:latin typeface="Arial" charset="0"/>
                <a:ea typeface="ＭＳ Ｐゴシック" charset="0"/>
              </a:defRPr>
            </a:lvl6pPr>
            <a:lvl7pPr marL="2981013" indent="-229309" defTabSz="931567" eaLnBrk="0" fontAlgn="base" hangingPunct="0">
              <a:spcBef>
                <a:spcPct val="0"/>
              </a:spcBef>
              <a:spcAft>
                <a:spcPct val="0"/>
              </a:spcAft>
              <a:defRPr sz="1600">
                <a:solidFill>
                  <a:schemeClr val="tx1"/>
                </a:solidFill>
                <a:latin typeface="Arial" charset="0"/>
                <a:ea typeface="ＭＳ Ｐゴシック" charset="0"/>
              </a:defRPr>
            </a:lvl7pPr>
            <a:lvl8pPr marL="3439630" indent="-229309" defTabSz="931567" eaLnBrk="0" fontAlgn="base" hangingPunct="0">
              <a:spcBef>
                <a:spcPct val="0"/>
              </a:spcBef>
              <a:spcAft>
                <a:spcPct val="0"/>
              </a:spcAft>
              <a:defRPr sz="1600">
                <a:solidFill>
                  <a:schemeClr val="tx1"/>
                </a:solidFill>
                <a:latin typeface="Arial" charset="0"/>
                <a:ea typeface="ＭＳ Ｐゴシック" charset="0"/>
              </a:defRPr>
            </a:lvl8pPr>
            <a:lvl9pPr marL="3898247" indent="-229309" defTabSz="931567" eaLnBrk="0" fontAlgn="base" hangingPunct="0">
              <a:spcBef>
                <a:spcPct val="0"/>
              </a:spcBef>
              <a:spcAft>
                <a:spcPct val="0"/>
              </a:spcAft>
              <a:defRPr sz="1600">
                <a:solidFill>
                  <a:schemeClr val="tx1"/>
                </a:solidFill>
                <a:latin typeface="Arial" charset="0"/>
                <a:ea typeface="ＭＳ Ｐゴシック" charset="0"/>
              </a:defRPr>
            </a:lvl9pPr>
          </a:lstStyle>
          <a:p>
            <a:pPr eaLnBrk="1" hangingPunct="1"/>
            <a:fld id="{B06601EC-441C-D849-8A29-FB6B90A8A3DA}" type="slidenum">
              <a:rPr lang="en-US" sz="1200"/>
              <a:pPr eaLnBrk="1" hangingPunct="1"/>
              <a:t>47</a:t>
            </a:fld>
            <a:endParaRPr lang="en-US" sz="1200" dirty="0"/>
          </a:p>
        </p:txBody>
      </p:sp>
      <p:sp>
        <p:nvSpPr>
          <p:cNvPr id="91138" name="Rectangle 2"/>
          <p:cNvSpPr>
            <a:spLocks noGrp="1" noRot="1" noChangeAspect="1" noChangeArrowheads="1" noTextEdit="1"/>
          </p:cNvSpPr>
          <p:nvPr>
            <p:ph type="sldImg"/>
          </p:nvPr>
        </p:nvSpPr>
        <p:spPr>
          <a:xfrm>
            <a:off x="1471613" y="334963"/>
            <a:ext cx="4067175" cy="2289175"/>
          </a:xfrm>
          <a:ln/>
        </p:spPr>
      </p:sp>
      <p:sp>
        <p:nvSpPr>
          <p:cNvPr id="91139" name="Rectangle 3"/>
          <p:cNvSpPr>
            <a:spLocks noGrp="1" noChangeArrowheads="1"/>
          </p:cNvSpPr>
          <p:nvPr>
            <p:ph type="body" idx="1"/>
          </p:nvPr>
        </p:nvSpPr>
        <p:spPr>
          <a:xfrm>
            <a:off x="701040" y="2959248"/>
            <a:ext cx="5608320" cy="418338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dirty="0">
                <a:latin typeface="Arial" charset="0"/>
                <a:ea typeface="ＭＳ Ｐゴシック" charset="0"/>
                <a:cs typeface="ＭＳ Ｐゴシック" charset="0"/>
              </a:rPr>
              <a:t>Objective</a:t>
            </a:r>
          </a:p>
          <a:p>
            <a:pPr eaLnBrk="1" hangingPunct="1"/>
            <a:r>
              <a:rPr lang="en-US" dirty="0">
                <a:latin typeface="Arial" charset="0"/>
                <a:ea typeface="ＭＳ Ｐゴシック" charset="0"/>
                <a:cs typeface="ＭＳ Ｐゴシック" charset="0"/>
              </a:rPr>
              <a:t>To point out that teachers find transition strategies useful as well, so they are likely to be open to the idea of using them</a:t>
            </a:r>
          </a:p>
          <a:p>
            <a:pPr eaLnBrk="1" hangingPunct="1"/>
            <a:endParaRPr lang="en-US" b="1" dirty="0">
              <a:latin typeface="Arial" charset="0"/>
              <a:ea typeface="ＭＳ Ｐゴシック" charset="0"/>
              <a:cs typeface="ＭＳ Ｐゴシック" charset="0"/>
            </a:endParaRPr>
          </a:p>
          <a:p>
            <a:pPr eaLnBrk="1" hangingPunct="1"/>
            <a:r>
              <a:rPr lang="en-US" b="1" dirty="0">
                <a:latin typeface="Arial" charset="0"/>
                <a:ea typeface="ＭＳ Ｐゴシック" charset="0"/>
                <a:cs typeface="ＭＳ Ｐゴシック" charset="0"/>
              </a:rPr>
              <a:t>What to say</a:t>
            </a:r>
          </a:p>
          <a:p>
            <a:pPr eaLnBrk="1" hangingPunct="1"/>
            <a:r>
              <a:rPr lang="en-US" dirty="0">
                <a:latin typeface="Arial" charset="0"/>
                <a:ea typeface="ＭＳ Ｐゴシック" charset="0"/>
                <a:cs typeface="ＭＳ Ｐゴシック" charset="0"/>
              </a:rPr>
              <a:t>Here are some examples of program–school connection activities.</a:t>
            </a:r>
          </a:p>
          <a:p>
            <a:pPr eaLnBrk="1" hangingPunct="1"/>
            <a:endParaRPr lang="en-US"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Again, as with the family–school connection activities, there is a variety, but almost all of the education staff who participated in any of these activities found them to be useful. This suggests that educators WANT to be involved in transition planning and strategies.</a:t>
            </a: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p:cNvSpPr>
            <a:spLocks noGrp="1" noRot="1" noChangeAspect="1"/>
          </p:cNvSpPr>
          <p:nvPr>
            <p:ph type="sldImg"/>
          </p:nvPr>
        </p:nvSpPr>
        <p:spPr>
          <a:xfrm>
            <a:off x="1474788" y="339725"/>
            <a:ext cx="4060825" cy="2284413"/>
          </a:xfrm>
          <a:ln/>
        </p:spPr>
      </p:sp>
      <p:sp>
        <p:nvSpPr>
          <p:cNvPr id="93186" name="Notes Placeholder 2"/>
          <p:cNvSpPr>
            <a:spLocks noGrp="1"/>
          </p:cNvSpPr>
          <p:nvPr>
            <p:ph type="body" idx="1"/>
          </p:nvPr>
        </p:nvSpPr>
        <p:spPr>
          <a:xfrm>
            <a:off x="701040" y="2995860"/>
            <a:ext cx="5608320" cy="418338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a:latin typeface="Arial" charset="0"/>
                <a:ea typeface="ＭＳ Ｐゴシック" charset="0"/>
                <a:cs typeface="ＭＳ Ｐゴシック" charset="0"/>
              </a:rPr>
              <a:t>Objective</a:t>
            </a:r>
          </a:p>
          <a:p>
            <a:r>
              <a:rPr lang="en-US" dirty="0">
                <a:latin typeface="Arial" charset="0"/>
                <a:ea typeface="ＭＳ Ｐゴシック" charset="0"/>
                <a:cs typeface="ＭＳ Ｐゴシック" charset="0"/>
              </a:rPr>
              <a:t>To</a:t>
            </a:r>
            <a:r>
              <a:rPr lang="en-US" baseline="0" dirty="0">
                <a:latin typeface="Arial" charset="0"/>
                <a:ea typeface="ＭＳ Ｐゴシック" charset="0"/>
                <a:cs typeface="ＭＳ Ｐゴシック" charset="0"/>
              </a:rPr>
              <a:t> share an e</a:t>
            </a:r>
            <a:r>
              <a:rPr lang="en-US" dirty="0">
                <a:latin typeface="Arial" charset="0"/>
                <a:ea typeface="ＭＳ Ｐゴシック" charset="0"/>
                <a:cs typeface="ＭＳ Ｐゴシック" charset="0"/>
              </a:rPr>
              <a:t>xample of one program–school transition effort</a:t>
            </a:r>
          </a:p>
          <a:p>
            <a:endParaRPr lang="en-US" b="1" dirty="0">
              <a:latin typeface="Arial" charset="0"/>
              <a:ea typeface="ＭＳ Ｐゴシック" charset="0"/>
              <a:cs typeface="ＭＳ Ｐゴシック" charset="0"/>
            </a:endParaRPr>
          </a:p>
          <a:p>
            <a:r>
              <a:rPr lang="en-US" b="1" dirty="0">
                <a:latin typeface="Arial" charset="0"/>
                <a:ea typeface="ＭＳ Ｐゴシック" charset="0"/>
                <a:cs typeface="ＭＳ Ｐゴシック" charset="0"/>
              </a:rPr>
              <a:t>What to say</a:t>
            </a:r>
          </a:p>
          <a:p>
            <a:r>
              <a:rPr lang="en-US" dirty="0">
                <a:latin typeface="Arial" charset="0"/>
                <a:ea typeface="ＭＳ Ｐゴシック" charset="0"/>
                <a:cs typeface="ＭＳ Ｐゴシック" charset="0"/>
              </a:rPr>
              <a:t>Here is an example of how one community used transition strategies.</a:t>
            </a:r>
          </a:p>
          <a:p>
            <a:endParaRPr lang="en-US" dirty="0">
              <a:latin typeface="Arial" charset="0"/>
              <a:ea typeface="ＭＳ Ｐゴシック" charset="0"/>
              <a:cs typeface="ＭＳ Ｐゴシック" charset="0"/>
            </a:endParaRPr>
          </a:p>
          <a:p>
            <a:r>
              <a:rPr lang="en-US" dirty="0">
                <a:latin typeface="Arial" charset="0"/>
                <a:ea typeface="ＭＳ Ｐゴシック" charset="0"/>
                <a:cs typeface="ＭＳ Ｐゴシック" charset="0"/>
              </a:rPr>
              <a:t>Kindergarten and early childhood educators meet just four times a year, but are able to make a sizable impact. Outcomes include:</a:t>
            </a:r>
          </a:p>
          <a:p>
            <a:pPr marL="171981" indent="-171981">
              <a:buFont typeface="Arial"/>
              <a:buChar char="•"/>
            </a:pPr>
            <a:r>
              <a:rPr lang="en-US" dirty="0">
                <a:latin typeface="Arial" charset="0"/>
                <a:ea typeface="ＭＳ Ｐゴシック" charset="0"/>
                <a:cs typeface="ＭＳ Ｐゴシック" charset="0"/>
              </a:rPr>
              <a:t>Children, families, and teachers feel more prepared.</a:t>
            </a:r>
          </a:p>
          <a:p>
            <a:pPr marL="171981" indent="-171981">
              <a:buFont typeface="Arial"/>
              <a:buChar char="•"/>
            </a:pPr>
            <a:r>
              <a:rPr lang="en-US" dirty="0">
                <a:latin typeface="Arial" charset="0"/>
                <a:ea typeface="ＭＳ Ｐゴシック" charset="0"/>
                <a:cs typeface="ＭＳ Ｐゴシック" charset="0"/>
              </a:rPr>
              <a:t>Early childhood educators feel their knowledge of children and families is valued.</a:t>
            </a:r>
          </a:p>
          <a:p>
            <a:pPr marL="171981" indent="-171981">
              <a:buFont typeface="Arial"/>
              <a:buChar char="•"/>
            </a:pPr>
            <a:r>
              <a:rPr lang="en-US" dirty="0">
                <a:latin typeface="Arial" charset="0"/>
                <a:ea typeface="ＭＳ Ｐゴシック" charset="0"/>
                <a:cs typeface="ＭＳ Ｐゴシック" charset="0"/>
              </a:rPr>
              <a:t>Kindergarten teachers feel children are more socially and academically prepared.</a:t>
            </a:r>
          </a:p>
          <a:p>
            <a:pPr marL="171981" indent="-171981">
              <a:buFont typeface="Arial"/>
              <a:buChar char="•"/>
            </a:pPr>
            <a:r>
              <a:rPr lang="en-US" dirty="0">
                <a:latin typeface="Arial" charset="0"/>
                <a:ea typeface="ＭＳ Ｐゴシック" charset="0"/>
                <a:cs typeface="ＭＳ Ｐゴシック" charset="0"/>
              </a:rPr>
              <a:t>An additional preschool classroom may be added to the elementary school.</a:t>
            </a:r>
          </a:p>
          <a:p>
            <a:endParaRPr lang="en-US" dirty="0">
              <a:latin typeface="Arial" charset="0"/>
              <a:ea typeface="ＭＳ Ｐゴシック" charset="0"/>
              <a:cs typeface="ＭＳ Ｐゴシック" charset="0"/>
            </a:endParaRPr>
          </a:p>
          <a:p>
            <a:r>
              <a:rPr lang="en-US" dirty="0">
                <a:latin typeface="Arial" charset="0"/>
                <a:ea typeface="ＭＳ Ｐゴシック" charset="0"/>
                <a:cs typeface="ＭＳ Ｐゴシック" charset="0"/>
              </a:rPr>
              <a:t>They also talked about differences between the two experiences that may confuse children, such as what bathroom signs look like, emphasis on handwriting, etc.</a:t>
            </a:r>
          </a:p>
          <a:p>
            <a:endParaRPr lang="en-US" dirty="0">
              <a:latin typeface="Arial" charset="0"/>
              <a:ea typeface="ＭＳ Ｐゴシック" charset="0"/>
              <a:cs typeface="ＭＳ Ｐゴシック" charset="0"/>
            </a:endParaRPr>
          </a:p>
        </p:txBody>
      </p:sp>
      <p:sp>
        <p:nvSpPr>
          <p:cNvPr id="9318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567" eaLnBrk="0" hangingPunct="0">
              <a:defRPr sz="1600">
                <a:solidFill>
                  <a:schemeClr val="tx1"/>
                </a:solidFill>
                <a:latin typeface="Arial" charset="0"/>
                <a:ea typeface="ＭＳ Ｐゴシック" charset="0"/>
                <a:cs typeface="ＭＳ Ｐゴシック" charset="0"/>
              </a:defRPr>
            </a:lvl1pPr>
            <a:lvl2pPr marL="745253" indent="-286636" defTabSz="931567" eaLnBrk="0" hangingPunct="0">
              <a:defRPr sz="1600">
                <a:solidFill>
                  <a:schemeClr val="tx1"/>
                </a:solidFill>
                <a:latin typeface="Arial" charset="0"/>
                <a:ea typeface="ＭＳ Ｐゴシック" charset="0"/>
              </a:defRPr>
            </a:lvl2pPr>
            <a:lvl3pPr marL="1146543" indent="-229309" defTabSz="931567" eaLnBrk="0" hangingPunct="0">
              <a:defRPr sz="1600">
                <a:solidFill>
                  <a:schemeClr val="tx1"/>
                </a:solidFill>
                <a:latin typeface="Arial" charset="0"/>
                <a:ea typeface="ＭＳ Ｐゴシック" charset="0"/>
              </a:defRPr>
            </a:lvl3pPr>
            <a:lvl4pPr marL="1605161" indent="-229309" defTabSz="931567" eaLnBrk="0" hangingPunct="0">
              <a:defRPr sz="1600">
                <a:solidFill>
                  <a:schemeClr val="tx1"/>
                </a:solidFill>
                <a:latin typeface="Arial" charset="0"/>
                <a:ea typeface="ＭＳ Ｐゴシック" charset="0"/>
              </a:defRPr>
            </a:lvl4pPr>
            <a:lvl5pPr marL="2063778" indent="-229309" defTabSz="931567" eaLnBrk="0" hangingPunct="0">
              <a:defRPr sz="1600">
                <a:solidFill>
                  <a:schemeClr val="tx1"/>
                </a:solidFill>
                <a:latin typeface="Arial" charset="0"/>
                <a:ea typeface="ＭＳ Ｐゴシック" charset="0"/>
              </a:defRPr>
            </a:lvl5pPr>
            <a:lvl6pPr marL="2522395" indent="-229309" defTabSz="931567" eaLnBrk="0" fontAlgn="base" hangingPunct="0">
              <a:spcBef>
                <a:spcPct val="0"/>
              </a:spcBef>
              <a:spcAft>
                <a:spcPct val="0"/>
              </a:spcAft>
              <a:defRPr sz="1600">
                <a:solidFill>
                  <a:schemeClr val="tx1"/>
                </a:solidFill>
                <a:latin typeface="Arial" charset="0"/>
                <a:ea typeface="ＭＳ Ｐゴシック" charset="0"/>
              </a:defRPr>
            </a:lvl6pPr>
            <a:lvl7pPr marL="2981013" indent="-229309" defTabSz="931567" eaLnBrk="0" fontAlgn="base" hangingPunct="0">
              <a:spcBef>
                <a:spcPct val="0"/>
              </a:spcBef>
              <a:spcAft>
                <a:spcPct val="0"/>
              </a:spcAft>
              <a:defRPr sz="1600">
                <a:solidFill>
                  <a:schemeClr val="tx1"/>
                </a:solidFill>
                <a:latin typeface="Arial" charset="0"/>
                <a:ea typeface="ＭＳ Ｐゴシック" charset="0"/>
              </a:defRPr>
            </a:lvl7pPr>
            <a:lvl8pPr marL="3439630" indent="-229309" defTabSz="931567" eaLnBrk="0" fontAlgn="base" hangingPunct="0">
              <a:spcBef>
                <a:spcPct val="0"/>
              </a:spcBef>
              <a:spcAft>
                <a:spcPct val="0"/>
              </a:spcAft>
              <a:defRPr sz="1600">
                <a:solidFill>
                  <a:schemeClr val="tx1"/>
                </a:solidFill>
                <a:latin typeface="Arial" charset="0"/>
                <a:ea typeface="ＭＳ Ｐゴシック" charset="0"/>
              </a:defRPr>
            </a:lvl8pPr>
            <a:lvl9pPr marL="3898247" indent="-229309" defTabSz="931567" eaLnBrk="0" fontAlgn="base" hangingPunct="0">
              <a:spcBef>
                <a:spcPct val="0"/>
              </a:spcBef>
              <a:spcAft>
                <a:spcPct val="0"/>
              </a:spcAft>
              <a:defRPr sz="1600">
                <a:solidFill>
                  <a:schemeClr val="tx1"/>
                </a:solidFill>
                <a:latin typeface="Arial" charset="0"/>
                <a:ea typeface="ＭＳ Ｐゴシック" charset="0"/>
              </a:defRPr>
            </a:lvl9pPr>
          </a:lstStyle>
          <a:p>
            <a:pPr eaLnBrk="1" hangingPunct="1"/>
            <a:fld id="{BAE1CAE6-560B-6346-BA05-9E7F939BCB25}" type="slidenum">
              <a:rPr lang="en-US" sz="1200"/>
              <a:pPr eaLnBrk="1" hangingPunct="1"/>
              <a:t>48</a:t>
            </a:fld>
            <a:endParaRPr lang="en-US" sz="1200"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567" eaLnBrk="0" hangingPunct="0">
              <a:defRPr sz="1600">
                <a:solidFill>
                  <a:schemeClr val="tx1"/>
                </a:solidFill>
                <a:latin typeface="Arial" charset="0"/>
                <a:ea typeface="ＭＳ Ｐゴシック" charset="0"/>
                <a:cs typeface="ＭＳ Ｐゴシック" charset="0"/>
              </a:defRPr>
            </a:lvl1pPr>
            <a:lvl2pPr marL="745253" indent="-286636" defTabSz="931567" eaLnBrk="0" hangingPunct="0">
              <a:defRPr sz="1600">
                <a:solidFill>
                  <a:schemeClr val="tx1"/>
                </a:solidFill>
                <a:latin typeface="Arial" charset="0"/>
                <a:ea typeface="ＭＳ Ｐゴシック" charset="0"/>
              </a:defRPr>
            </a:lvl2pPr>
            <a:lvl3pPr marL="1146543" indent="-229309" defTabSz="931567" eaLnBrk="0" hangingPunct="0">
              <a:defRPr sz="1600">
                <a:solidFill>
                  <a:schemeClr val="tx1"/>
                </a:solidFill>
                <a:latin typeface="Arial" charset="0"/>
                <a:ea typeface="ＭＳ Ｐゴシック" charset="0"/>
              </a:defRPr>
            </a:lvl3pPr>
            <a:lvl4pPr marL="1605161" indent="-229309" defTabSz="931567" eaLnBrk="0" hangingPunct="0">
              <a:defRPr sz="1600">
                <a:solidFill>
                  <a:schemeClr val="tx1"/>
                </a:solidFill>
                <a:latin typeface="Arial" charset="0"/>
                <a:ea typeface="ＭＳ Ｐゴシック" charset="0"/>
              </a:defRPr>
            </a:lvl4pPr>
            <a:lvl5pPr marL="2063778" indent="-229309" defTabSz="931567" eaLnBrk="0" hangingPunct="0">
              <a:defRPr sz="1600">
                <a:solidFill>
                  <a:schemeClr val="tx1"/>
                </a:solidFill>
                <a:latin typeface="Arial" charset="0"/>
                <a:ea typeface="ＭＳ Ｐゴシック" charset="0"/>
              </a:defRPr>
            </a:lvl5pPr>
            <a:lvl6pPr marL="2522395" indent="-229309" defTabSz="931567" eaLnBrk="0" fontAlgn="base" hangingPunct="0">
              <a:spcBef>
                <a:spcPct val="0"/>
              </a:spcBef>
              <a:spcAft>
                <a:spcPct val="0"/>
              </a:spcAft>
              <a:defRPr sz="1600">
                <a:solidFill>
                  <a:schemeClr val="tx1"/>
                </a:solidFill>
                <a:latin typeface="Arial" charset="0"/>
                <a:ea typeface="ＭＳ Ｐゴシック" charset="0"/>
              </a:defRPr>
            </a:lvl6pPr>
            <a:lvl7pPr marL="2981013" indent="-229309" defTabSz="931567" eaLnBrk="0" fontAlgn="base" hangingPunct="0">
              <a:spcBef>
                <a:spcPct val="0"/>
              </a:spcBef>
              <a:spcAft>
                <a:spcPct val="0"/>
              </a:spcAft>
              <a:defRPr sz="1600">
                <a:solidFill>
                  <a:schemeClr val="tx1"/>
                </a:solidFill>
                <a:latin typeface="Arial" charset="0"/>
                <a:ea typeface="ＭＳ Ｐゴシック" charset="0"/>
              </a:defRPr>
            </a:lvl7pPr>
            <a:lvl8pPr marL="3439630" indent="-229309" defTabSz="931567" eaLnBrk="0" fontAlgn="base" hangingPunct="0">
              <a:spcBef>
                <a:spcPct val="0"/>
              </a:spcBef>
              <a:spcAft>
                <a:spcPct val="0"/>
              </a:spcAft>
              <a:defRPr sz="1600">
                <a:solidFill>
                  <a:schemeClr val="tx1"/>
                </a:solidFill>
                <a:latin typeface="Arial" charset="0"/>
                <a:ea typeface="ＭＳ Ｐゴシック" charset="0"/>
              </a:defRPr>
            </a:lvl8pPr>
            <a:lvl9pPr marL="3898247" indent="-229309" defTabSz="931567" eaLnBrk="0" fontAlgn="base" hangingPunct="0">
              <a:spcBef>
                <a:spcPct val="0"/>
              </a:spcBef>
              <a:spcAft>
                <a:spcPct val="0"/>
              </a:spcAft>
              <a:defRPr sz="1600">
                <a:solidFill>
                  <a:schemeClr val="tx1"/>
                </a:solidFill>
                <a:latin typeface="Arial" charset="0"/>
                <a:ea typeface="ＭＳ Ｐゴシック" charset="0"/>
              </a:defRPr>
            </a:lvl9pPr>
          </a:lstStyle>
          <a:p>
            <a:pPr eaLnBrk="1" hangingPunct="1"/>
            <a:fld id="{20B7E978-34FA-FD4C-80FA-043095587637}" type="slidenum">
              <a:rPr lang="en-US" sz="1200"/>
              <a:pPr eaLnBrk="1" hangingPunct="1"/>
              <a:t>49</a:t>
            </a:fld>
            <a:endParaRPr lang="en-US" sz="1200" dirty="0"/>
          </a:p>
        </p:txBody>
      </p:sp>
      <p:sp>
        <p:nvSpPr>
          <p:cNvPr id="95234" name="Rectangle 2"/>
          <p:cNvSpPr>
            <a:spLocks noGrp="1" noRot="1" noChangeAspect="1" noChangeArrowheads="1" noTextEdit="1"/>
          </p:cNvSpPr>
          <p:nvPr>
            <p:ph type="sldImg"/>
          </p:nvPr>
        </p:nvSpPr>
        <p:spPr>
          <a:xfrm>
            <a:off x="1471613" y="334963"/>
            <a:ext cx="4067175" cy="2289175"/>
          </a:xfrm>
          <a:ln/>
        </p:spPr>
      </p:sp>
      <p:sp>
        <p:nvSpPr>
          <p:cNvPr id="95235" name="Rectangle 3"/>
          <p:cNvSpPr>
            <a:spLocks noGrp="1" noChangeArrowheads="1"/>
          </p:cNvSpPr>
          <p:nvPr>
            <p:ph type="body" idx="1"/>
          </p:nvPr>
        </p:nvSpPr>
        <p:spPr>
          <a:xfrm>
            <a:off x="701040" y="3081820"/>
            <a:ext cx="5608320" cy="418338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dirty="0">
                <a:latin typeface="Arial" charset="0"/>
                <a:ea typeface="ＭＳ Ｐゴシック" charset="0"/>
                <a:cs typeface="ＭＳ Ｐゴシック" charset="0"/>
              </a:rPr>
              <a:t>Objective</a:t>
            </a:r>
          </a:p>
          <a:p>
            <a:pPr eaLnBrk="1" hangingPunct="1"/>
            <a:r>
              <a:rPr lang="en-US" dirty="0">
                <a:latin typeface="Arial" charset="0"/>
                <a:ea typeface="ＭＳ Ｐゴシック" charset="0"/>
                <a:cs typeface="ＭＳ Ｐゴシック" charset="0"/>
              </a:rPr>
              <a:t>To convey the goal and importance of community–school connections</a:t>
            </a:r>
          </a:p>
          <a:p>
            <a:pPr eaLnBrk="1" hangingPunct="1"/>
            <a:endParaRPr lang="en-US" b="1" dirty="0">
              <a:latin typeface="Arial" charset="0"/>
              <a:ea typeface="ＭＳ Ｐゴシック" charset="0"/>
              <a:cs typeface="ＭＳ Ｐゴシック" charset="0"/>
            </a:endParaRPr>
          </a:p>
          <a:p>
            <a:pPr eaLnBrk="1" hangingPunct="1"/>
            <a:r>
              <a:rPr lang="en-US" b="1" dirty="0">
                <a:latin typeface="Arial" charset="0"/>
                <a:ea typeface="ＭＳ Ｐゴシック" charset="0"/>
                <a:cs typeface="ＭＳ Ｐゴシック" charset="0"/>
              </a:rPr>
              <a:t>What to say</a:t>
            </a:r>
          </a:p>
          <a:p>
            <a:pPr eaLnBrk="1" hangingPunct="1"/>
            <a:r>
              <a:rPr lang="en-US" dirty="0">
                <a:latin typeface="Arial" charset="0"/>
                <a:ea typeface="ＭＳ Ｐゴシック" charset="0"/>
                <a:cs typeface="ＭＳ Ｐゴシック" charset="0"/>
              </a:rPr>
              <a:t>A final connection to take advantage of is the one between communities and schools.</a:t>
            </a:r>
          </a:p>
          <a:p>
            <a:pPr eaLnBrk="1" hangingPunct="1"/>
            <a:endParaRPr lang="en-US"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The goal of this connection is to provide information and resources that help to facilitate the transition.</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567" eaLnBrk="0" hangingPunct="0">
              <a:defRPr sz="1600">
                <a:solidFill>
                  <a:schemeClr val="tx1"/>
                </a:solidFill>
                <a:latin typeface="Arial" charset="0"/>
                <a:ea typeface="ＭＳ Ｐゴシック" charset="0"/>
                <a:cs typeface="ＭＳ Ｐゴシック" charset="0"/>
              </a:defRPr>
            </a:lvl1pPr>
            <a:lvl2pPr marL="745253" indent="-286636" defTabSz="931567" eaLnBrk="0" hangingPunct="0">
              <a:defRPr sz="1600">
                <a:solidFill>
                  <a:schemeClr val="tx1"/>
                </a:solidFill>
                <a:latin typeface="Arial" charset="0"/>
                <a:ea typeface="ＭＳ Ｐゴシック" charset="0"/>
              </a:defRPr>
            </a:lvl2pPr>
            <a:lvl3pPr marL="1146543" indent="-229309" defTabSz="931567" eaLnBrk="0" hangingPunct="0">
              <a:defRPr sz="1600">
                <a:solidFill>
                  <a:schemeClr val="tx1"/>
                </a:solidFill>
                <a:latin typeface="Arial" charset="0"/>
                <a:ea typeface="ＭＳ Ｐゴシック" charset="0"/>
              </a:defRPr>
            </a:lvl3pPr>
            <a:lvl4pPr marL="1605161" indent="-229309" defTabSz="931567" eaLnBrk="0" hangingPunct="0">
              <a:defRPr sz="1600">
                <a:solidFill>
                  <a:schemeClr val="tx1"/>
                </a:solidFill>
                <a:latin typeface="Arial" charset="0"/>
                <a:ea typeface="ＭＳ Ｐゴシック" charset="0"/>
              </a:defRPr>
            </a:lvl4pPr>
            <a:lvl5pPr marL="2063778" indent="-229309" defTabSz="931567" eaLnBrk="0" hangingPunct="0">
              <a:defRPr sz="1600">
                <a:solidFill>
                  <a:schemeClr val="tx1"/>
                </a:solidFill>
                <a:latin typeface="Arial" charset="0"/>
                <a:ea typeface="ＭＳ Ｐゴシック" charset="0"/>
              </a:defRPr>
            </a:lvl5pPr>
            <a:lvl6pPr marL="2522395" indent="-229309" defTabSz="931567" eaLnBrk="0" fontAlgn="base" hangingPunct="0">
              <a:spcBef>
                <a:spcPct val="0"/>
              </a:spcBef>
              <a:spcAft>
                <a:spcPct val="0"/>
              </a:spcAft>
              <a:defRPr sz="1600">
                <a:solidFill>
                  <a:schemeClr val="tx1"/>
                </a:solidFill>
                <a:latin typeface="Arial" charset="0"/>
                <a:ea typeface="ＭＳ Ｐゴシック" charset="0"/>
              </a:defRPr>
            </a:lvl6pPr>
            <a:lvl7pPr marL="2981013" indent="-229309" defTabSz="931567" eaLnBrk="0" fontAlgn="base" hangingPunct="0">
              <a:spcBef>
                <a:spcPct val="0"/>
              </a:spcBef>
              <a:spcAft>
                <a:spcPct val="0"/>
              </a:spcAft>
              <a:defRPr sz="1600">
                <a:solidFill>
                  <a:schemeClr val="tx1"/>
                </a:solidFill>
                <a:latin typeface="Arial" charset="0"/>
                <a:ea typeface="ＭＳ Ｐゴシック" charset="0"/>
              </a:defRPr>
            </a:lvl7pPr>
            <a:lvl8pPr marL="3439630" indent="-229309" defTabSz="931567" eaLnBrk="0" fontAlgn="base" hangingPunct="0">
              <a:spcBef>
                <a:spcPct val="0"/>
              </a:spcBef>
              <a:spcAft>
                <a:spcPct val="0"/>
              </a:spcAft>
              <a:defRPr sz="1600">
                <a:solidFill>
                  <a:schemeClr val="tx1"/>
                </a:solidFill>
                <a:latin typeface="Arial" charset="0"/>
                <a:ea typeface="ＭＳ Ｐゴシック" charset="0"/>
              </a:defRPr>
            </a:lvl8pPr>
            <a:lvl9pPr marL="3898247" indent="-229309" defTabSz="931567" eaLnBrk="0" fontAlgn="base" hangingPunct="0">
              <a:spcBef>
                <a:spcPct val="0"/>
              </a:spcBef>
              <a:spcAft>
                <a:spcPct val="0"/>
              </a:spcAft>
              <a:defRPr sz="1600">
                <a:solidFill>
                  <a:schemeClr val="tx1"/>
                </a:solidFill>
                <a:latin typeface="Arial" charset="0"/>
                <a:ea typeface="ＭＳ Ｐゴシック" charset="0"/>
              </a:defRPr>
            </a:lvl9pPr>
          </a:lstStyle>
          <a:p>
            <a:pPr eaLnBrk="1" hangingPunct="1"/>
            <a:fld id="{7F2D4041-9FB1-2C47-B2C1-276B1AB7B443}" type="slidenum">
              <a:rPr lang="en-US" sz="1200"/>
              <a:pPr eaLnBrk="1" hangingPunct="1"/>
              <a:t>50</a:t>
            </a:fld>
            <a:endParaRPr lang="en-US" sz="1200" dirty="0"/>
          </a:p>
        </p:txBody>
      </p:sp>
      <p:sp>
        <p:nvSpPr>
          <p:cNvPr id="97282" name="Rectangle 2"/>
          <p:cNvSpPr>
            <a:spLocks noGrp="1" noRot="1" noChangeAspect="1" noChangeArrowheads="1" noTextEdit="1"/>
          </p:cNvSpPr>
          <p:nvPr>
            <p:ph type="sldImg"/>
          </p:nvPr>
        </p:nvSpPr>
        <p:spPr>
          <a:xfrm>
            <a:off x="1466850" y="330200"/>
            <a:ext cx="4076700" cy="2293938"/>
          </a:xfrm>
          <a:ln/>
        </p:spPr>
      </p:sp>
      <p:sp>
        <p:nvSpPr>
          <p:cNvPr id="97283" name="Rectangle 3"/>
          <p:cNvSpPr>
            <a:spLocks noGrp="1" noChangeArrowheads="1"/>
          </p:cNvSpPr>
          <p:nvPr>
            <p:ph type="body" idx="1"/>
          </p:nvPr>
        </p:nvSpPr>
        <p:spPr>
          <a:xfrm>
            <a:off x="701040" y="2983126"/>
            <a:ext cx="5608320" cy="58615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dirty="0">
                <a:latin typeface="Arial" charset="0"/>
                <a:ea typeface="ＭＳ Ｐゴシック" charset="0"/>
                <a:cs typeface="ＭＳ Ｐゴシック" charset="0"/>
              </a:rPr>
              <a:t>Objective</a:t>
            </a:r>
          </a:p>
          <a:p>
            <a:pPr eaLnBrk="1" hangingPunct="1"/>
            <a:r>
              <a:rPr lang="en-US" dirty="0">
                <a:latin typeface="Arial" charset="0"/>
                <a:ea typeface="ＭＳ Ｐゴシック" charset="0"/>
                <a:cs typeface="ＭＳ Ｐゴシック" charset="0"/>
              </a:rPr>
              <a:t>Further convey what community–school connections can do. Convey that kids at risk are the ones not participating in</a:t>
            </a:r>
            <a:r>
              <a:rPr lang="en-US" baseline="0" dirty="0">
                <a:latin typeface="Arial" charset="0"/>
                <a:ea typeface="ＭＳ Ｐゴシック" charset="0"/>
                <a:cs typeface="ＭＳ Ｐゴシック" charset="0"/>
              </a:rPr>
              <a:t> transition activities</a:t>
            </a:r>
            <a:r>
              <a:rPr lang="en-US" dirty="0">
                <a:latin typeface="Arial" charset="0"/>
                <a:ea typeface="ＭＳ Ｐゴシック" charset="0"/>
                <a:cs typeface="ＭＳ Ｐゴシック" charset="0"/>
              </a:rPr>
              <a:t>, so this</a:t>
            </a:r>
            <a:r>
              <a:rPr lang="en-US" baseline="0" dirty="0">
                <a:latin typeface="Arial" charset="0"/>
                <a:ea typeface="ＭＳ Ｐゴシック" charset="0"/>
                <a:cs typeface="ＭＳ Ｐゴシック" charset="0"/>
              </a:rPr>
              <a:t> </a:t>
            </a:r>
            <a:r>
              <a:rPr lang="en-US" dirty="0">
                <a:latin typeface="Arial" charset="0"/>
                <a:ea typeface="ＭＳ Ｐゴシック" charset="0"/>
                <a:cs typeface="ＭＳ Ｐゴシック" charset="0"/>
              </a:rPr>
              <a:t>is where the community piece seems to really matter.</a:t>
            </a:r>
            <a:endParaRPr lang="en-US" b="1" dirty="0">
              <a:latin typeface="Arial" charset="0"/>
              <a:ea typeface="ＭＳ Ｐゴシック" charset="0"/>
              <a:cs typeface="ＭＳ Ｐゴシック" charset="0"/>
            </a:endParaRPr>
          </a:p>
          <a:p>
            <a:pPr eaLnBrk="1" hangingPunct="1"/>
            <a:endParaRPr lang="en-US" dirty="0">
              <a:latin typeface="Arial" charset="0"/>
              <a:ea typeface="ＭＳ Ｐゴシック" charset="0"/>
              <a:cs typeface="ＭＳ Ｐゴシック" charset="0"/>
            </a:endParaRPr>
          </a:p>
          <a:p>
            <a:pPr eaLnBrk="1" hangingPunct="1"/>
            <a:r>
              <a:rPr lang="en-US" b="1" dirty="0">
                <a:latin typeface="Arial" charset="0"/>
                <a:ea typeface="ＭＳ Ｐゴシック" charset="0"/>
                <a:cs typeface="ＭＳ Ｐゴシック" charset="0"/>
              </a:rPr>
              <a:t>What to say</a:t>
            </a:r>
          </a:p>
          <a:p>
            <a:pPr eaLnBrk="1" hangingPunct="1"/>
            <a:r>
              <a:rPr lang="en-US" dirty="0">
                <a:latin typeface="Arial" charset="0"/>
                <a:ea typeface="ＭＳ Ｐゴシック" charset="0"/>
                <a:cs typeface="ＭＳ Ｐゴシック" charset="0"/>
              </a:rPr>
              <a:t>Community–school connections have a lot to add to the transition process. They can help assess needs and convey expectations.</a:t>
            </a:r>
          </a:p>
          <a:p>
            <a:pPr eaLnBrk="1" hangingPunct="1"/>
            <a:endParaRPr lang="en-US"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Getting accurate information into the community about the kindergarten transition is key.</a:t>
            </a:r>
            <a:r>
              <a:rPr lang="en-US" baseline="0" dirty="0">
                <a:latin typeface="Arial" charset="0"/>
                <a:ea typeface="ＭＳ Ｐゴシック" charset="0"/>
                <a:cs typeface="ＭＳ Ｐゴシック" charset="0"/>
              </a:rPr>
              <a:t> </a:t>
            </a:r>
            <a:r>
              <a:rPr lang="en-US" dirty="0">
                <a:latin typeface="Arial" charset="0"/>
                <a:ea typeface="ＭＳ Ｐゴシック" charset="0"/>
                <a:cs typeface="ＭＳ Ｐゴシック" charset="0"/>
              </a:rPr>
              <a:t>For example, many people do not know about or may not understand all of the paperwork involved with kindergarten registration. Those who work with social services should be able to get help from social workers regarding information about what is involved and required of them.  </a:t>
            </a:r>
          </a:p>
          <a:p>
            <a:pPr eaLnBrk="1" hangingPunct="1"/>
            <a:endParaRPr lang="en-US"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Where the community connection really seems to matter is with kids who are at risk.</a:t>
            </a:r>
            <a:r>
              <a:rPr lang="en-US" baseline="0" dirty="0">
                <a:latin typeface="Arial" charset="0"/>
                <a:ea typeface="ＭＳ Ｐゴシック" charset="0"/>
                <a:cs typeface="ＭＳ Ｐゴシック" charset="0"/>
              </a:rPr>
              <a:t> </a:t>
            </a:r>
            <a:r>
              <a:rPr lang="en-US" dirty="0">
                <a:latin typeface="Arial" charset="0"/>
                <a:ea typeface="ＭＳ Ｐゴシック" charset="0"/>
                <a:cs typeface="ＭＳ Ｐゴシック" charset="0"/>
              </a:rPr>
              <a:t>These are the kids whose families may need extra notification about when to register for kindergarten, what is expected, and what resources are available to them. Community efforts that are geared toward these children are especially helpful.</a:t>
            </a: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lide Image Placeholder 1"/>
          <p:cNvSpPr>
            <a:spLocks noGrp="1" noRot="1" noChangeAspect="1"/>
          </p:cNvSpPr>
          <p:nvPr>
            <p:ph type="sldImg"/>
          </p:nvPr>
        </p:nvSpPr>
        <p:spPr>
          <a:xfrm>
            <a:off x="409575" y="698500"/>
            <a:ext cx="6203950" cy="3490913"/>
          </a:xfrm>
          <a:ln/>
        </p:spPr>
      </p:sp>
      <p:sp>
        <p:nvSpPr>
          <p:cNvPr id="8397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indent="0">
              <a:lnSpc>
                <a:spcPct val="100000"/>
              </a:lnSpc>
              <a:buNone/>
            </a:pPr>
            <a:r>
              <a:rPr lang="en-US" dirty="0"/>
              <a:t>We know that: </a:t>
            </a:r>
          </a:p>
          <a:p>
            <a:pPr marL="0" indent="0">
              <a:lnSpc>
                <a:spcPct val="100000"/>
              </a:lnSpc>
              <a:buNone/>
            </a:pPr>
            <a:r>
              <a:rPr lang="en-US" dirty="0"/>
              <a:t> </a:t>
            </a:r>
            <a:r>
              <a:rPr lang="en-US" b="1" dirty="0"/>
              <a:t>• Effective early school experiences can close opportunity gaps. </a:t>
            </a:r>
          </a:p>
          <a:p>
            <a:pPr marL="0" indent="0">
              <a:buNone/>
            </a:pPr>
            <a:r>
              <a:rPr lang="en-US" b="0" dirty="0"/>
              <a:t>We also know that    </a:t>
            </a:r>
          </a:p>
          <a:p>
            <a:pPr marL="0" indent="0">
              <a:buNone/>
            </a:pPr>
            <a:r>
              <a:rPr lang="en-US" b="1" dirty="0"/>
              <a:t>• Stability and consistency between settings is crucial to children’s continued success.</a:t>
            </a:r>
            <a:endParaRPr lang="en-US" dirty="0">
              <a:latin typeface="Arial" charset="0"/>
              <a:ea typeface="ＭＳ Ｐゴシック" charset="0"/>
              <a:cs typeface="ＭＳ Ｐゴシック" charset="0"/>
            </a:endParaRPr>
          </a:p>
          <a:p>
            <a:endParaRPr lang="en-US" dirty="0">
              <a:latin typeface="Arial" charset="0"/>
              <a:ea typeface="ＭＳ Ｐゴシック" charset="0"/>
              <a:cs typeface="ＭＳ Ｐゴシック" charset="0"/>
            </a:endParaRPr>
          </a:p>
        </p:txBody>
      </p:sp>
      <p:sp>
        <p:nvSpPr>
          <p:cNvPr id="8397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2964" eaLnBrk="0" hangingPunct="0">
              <a:defRPr sz="1600">
                <a:solidFill>
                  <a:schemeClr val="tx1"/>
                </a:solidFill>
                <a:latin typeface="Arial" charset="0"/>
                <a:ea typeface="ＭＳ Ｐゴシック" charset="0"/>
                <a:cs typeface="ＭＳ Ｐゴシック" charset="0"/>
              </a:defRPr>
            </a:lvl1pPr>
            <a:lvl2pPr marL="746371" indent="-287066" defTabSz="932964" eaLnBrk="0" hangingPunct="0">
              <a:defRPr sz="1600">
                <a:solidFill>
                  <a:schemeClr val="tx1"/>
                </a:solidFill>
                <a:latin typeface="Arial" charset="0"/>
                <a:ea typeface="ＭＳ Ｐゴシック" charset="0"/>
              </a:defRPr>
            </a:lvl2pPr>
            <a:lvl3pPr marL="1148263" indent="-229653" defTabSz="932964" eaLnBrk="0" hangingPunct="0">
              <a:defRPr sz="1600">
                <a:solidFill>
                  <a:schemeClr val="tx1"/>
                </a:solidFill>
                <a:latin typeface="Arial" charset="0"/>
                <a:ea typeface="ＭＳ Ｐゴシック" charset="0"/>
              </a:defRPr>
            </a:lvl3pPr>
            <a:lvl4pPr marL="1607569" indent="-229653" defTabSz="932964" eaLnBrk="0" hangingPunct="0">
              <a:defRPr sz="1600">
                <a:solidFill>
                  <a:schemeClr val="tx1"/>
                </a:solidFill>
                <a:latin typeface="Arial" charset="0"/>
                <a:ea typeface="ＭＳ Ｐゴシック" charset="0"/>
              </a:defRPr>
            </a:lvl4pPr>
            <a:lvl5pPr marL="2066874" indent="-229653" defTabSz="932964" eaLnBrk="0" hangingPunct="0">
              <a:defRPr sz="1600">
                <a:solidFill>
                  <a:schemeClr val="tx1"/>
                </a:solidFill>
                <a:latin typeface="Arial" charset="0"/>
                <a:ea typeface="ＭＳ Ｐゴシック" charset="0"/>
              </a:defRPr>
            </a:lvl5pPr>
            <a:lvl6pPr marL="2526179" indent="-229653" defTabSz="932964" eaLnBrk="0" fontAlgn="base" hangingPunct="0">
              <a:spcBef>
                <a:spcPct val="0"/>
              </a:spcBef>
              <a:spcAft>
                <a:spcPct val="0"/>
              </a:spcAft>
              <a:defRPr sz="1600">
                <a:solidFill>
                  <a:schemeClr val="tx1"/>
                </a:solidFill>
                <a:latin typeface="Arial" charset="0"/>
                <a:ea typeface="ＭＳ Ｐゴシック" charset="0"/>
              </a:defRPr>
            </a:lvl6pPr>
            <a:lvl7pPr marL="2985485" indent="-229653" defTabSz="932964" eaLnBrk="0" fontAlgn="base" hangingPunct="0">
              <a:spcBef>
                <a:spcPct val="0"/>
              </a:spcBef>
              <a:spcAft>
                <a:spcPct val="0"/>
              </a:spcAft>
              <a:defRPr sz="1600">
                <a:solidFill>
                  <a:schemeClr val="tx1"/>
                </a:solidFill>
                <a:latin typeface="Arial" charset="0"/>
                <a:ea typeface="ＭＳ Ｐゴシック" charset="0"/>
              </a:defRPr>
            </a:lvl7pPr>
            <a:lvl8pPr marL="3444789" indent="-229653" defTabSz="932964" eaLnBrk="0" fontAlgn="base" hangingPunct="0">
              <a:spcBef>
                <a:spcPct val="0"/>
              </a:spcBef>
              <a:spcAft>
                <a:spcPct val="0"/>
              </a:spcAft>
              <a:defRPr sz="1600">
                <a:solidFill>
                  <a:schemeClr val="tx1"/>
                </a:solidFill>
                <a:latin typeface="Arial" charset="0"/>
                <a:ea typeface="ＭＳ Ｐゴシック" charset="0"/>
              </a:defRPr>
            </a:lvl8pPr>
            <a:lvl9pPr marL="3904094" indent="-229653" defTabSz="932964" eaLnBrk="0" fontAlgn="base" hangingPunct="0">
              <a:spcBef>
                <a:spcPct val="0"/>
              </a:spcBef>
              <a:spcAft>
                <a:spcPct val="0"/>
              </a:spcAft>
              <a:defRPr sz="1600">
                <a:solidFill>
                  <a:schemeClr val="tx1"/>
                </a:solidFill>
                <a:latin typeface="Arial" charset="0"/>
                <a:ea typeface="ＭＳ Ｐゴシック" charset="0"/>
              </a:defRPr>
            </a:lvl9pPr>
          </a:lstStyle>
          <a:p>
            <a:pPr eaLnBrk="1" hangingPunct="1"/>
            <a:fld id="{E50FFC0C-39A4-F74F-9AA0-68AE90FB0865}" type="slidenum">
              <a:rPr lang="en-US" sz="1200"/>
              <a:pPr eaLnBrk="1" hangingPunct="1"/>
              <a:t>5</a:t>
            </a:fld>
            <a:endParaRPr lang="en-US" sz="1200"/>
          </a:p>
        </p:txBody>
      </p:sp>
    </p:spTree>
    <p:extLst>
      <p:ext uri="{BB962C8B-B14F-4D97-AF65-F5344CB8AC3E}">
        <p14:creationId xmlns:p14="http://schemas.microsoft.com/office/powerpoint/2010/main" val="310086438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lide Image Placeholder 1"/>
          <p:cNvSpPr>
            <a:spLocks noGrp="1" noRot="1" noChangeAspect="1"/>
          </p:cNvSpPr>
          <p:nvPr>
            <p:ph type="sldImg"/>
          </p:nvPr>
        </p:nvSpPr>
        <p:spPr>
          <a:xfrm>
            <a:off x="1476375" y="333375"/>
            <a:ext cx="4057650" cy="2282825"/>
          </a:xfrm>
          <a:ln/>
        </p:spPr>
      </p:sp>
      <p:sp>
        <p:nvSpPr>
          <p:cNvPr id="99330" name="Notes Placeholder 2"/>
          <p:cNvSpPr>
            <a:spLocks noGrp="1"/>
          </p:cNvSpPr>
          <p:nvPr>
            <p:ph type="body" idx="1"/>
          </p:nvPr>
        </p:nvSpPr>
        <p:spPr>
          <a:xfrm>
            <a:off x="701040" y="2836675"/>
            <a:ext cx="5608320" cy="418338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a:latin typeface="Arial" charset="0"/>
                <a:ea typeface="ＭＳ Ｐゴシック" charset="0"/>
                <a:cs typeface="ＭＳ Ｐゴシック" charset="0"/>
              </a:rPr>
              <a:t>Objective</a:t>
            </a:r>
          </a:p>
          <a:p>
            <a:r>
              <a:rPr lang="en-US" dirty="0">
                <a:latin typeface="Arial" charset="0"/>
                <a:ea typeface="ＭＳ Ｐゴシック" charset="0"/>
                <a:cs typeface="ＭＳ Ｐゴシック" charset="0"/>
              </a:rPr>
              <a:t>To</a:t>
            </a:r>
            <a:r>
              <a:rPr lang="en-US" baseline="0" dirty="0">
                <a:latin typeface="Arial" charset="0"/>
                <a:ea typeface="ＭＳ Ｐゴシック" charset="0"/>
                <a:cs typeface="ＭＳ Ｐゴシック" charset="0"/>
              </a:rPr>
              <a:t> share an e</a:t>
            </a:r>
            <a:r>
              <a:rPr lang="en-US" dirty="0">
                <a:latin typeface="Arial" charset="0"/>
                <a:ea typeface="ＭＳ Ｐゴシック" charset="0"/>
                <a:cs typeface="ＭＳ Ｐゴシック" charset="0"/>
              </a:rPr>
              <a:t>xample of a community–school connection</a:t>
            </a:r>
          </a:p>
          <a:p>
            <a:endParaRPr lang="en-US" b="1" dirty="0">
              <a:latin typeface="Arial" charset="0"/>
              <a:ea typeface="ＭＳ Ｐゴシック" charset="0"/>
              <a:cs typeface="ＭＳ Ｐゴシック" charset="0"/>
            </a:endParaRPr>
          </a:p>
          <a:p>
            <a:r>
              <a:rPr lang="en-US" b="1" dirty="0">
                <a:latin typeface="Arial" charset="0"/>
                <a:ea typeface="ＭＳ Ｐゴシック" charset="0"/>
                <a:cs typeface="ＭＳ Ｐゴシック" charset="0"/>
              </a:rPr>
              <a:t>What to say</a:t>
            </a:r>
          </a:p>
          <a:p>
            <a:r>
              <a:rPr lang="en-US" dirty="0">
                <a:latin typeface="Arial" charset="0"/>
                <a:ea typeface="ＭＳ Ｐゴシック" charset="0"/>
                <a:cs typeface="ＭＳ Ｐゴシック" charset="0"/>
              </a:rPr>
              <a:t>Here is one great example of a community–school interaction. A local children</a:t>
            </a:r>
            <a:r>
              <a:rPr lang="ja-JP" altLang="en-US"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s museum set up an event for entering kindergarteners, in which children could sit on a school bus and meet community employees they may come in contact with, such as crossing guards. Additionally, families could meet with child development experts and health care providers to talk about the transition. </a:t>
            </a:r>
          </a:p>
          <a:p>
            <a:r>
              <a:rPr lang="en-US" altLang="ja-JP" dirty="0">
                <a:latin typeface="Arial" charset="0"/>
                <a:ea typeface="ＭＳ Ｐゴシック" charset="0"/>
                <a:cs typeface="ＭＳ Ｐゴシック" charset="0"/>
              </a:rPr>
              <a:t> </a:t>
            </a:r>
            <a:endParaRPr lang="en-US" dirty="0">
              <a:latin typeface="Arial" charset="0"/>
              <a:ea typeface="ＭＳ Ｐゴシック" charset="0"/>
              <a:cs typeface="ＭＳ Ｐゴシック" charset="0"/>
            </a:endParaRPr>
          </a:p>
        </p:txBody>
      </p:sp>
      <p:sp>
        <p:nvSpPr>
          <p:cNvPr id="9933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567" eaLnBrk="0" hangingPunct="0">
              <a:defRPr sz="1600">
                <a:solidFill>
                  <a:schemeClr val="tx1"/>
                </a:solidFill>
                <a:latin typeface="Arial" charset="0"/>
                <a:ea typeface="ＭＳ Ｐゴシック" charset="0"/>
                <a:cs typeface="ＭＳ Ｐゴシック" charset="0"/>
              </a:defRPr>
            </a:lvl1pPr>
            <a:lvl2pPr marL="745253" indent="-286636" defTabSz="931567" eaLnBrk="0" hangingPunct="0">
              <a:defRPr sz="1600">
                <a:solidFill>
                  <a:schemeClr val="tx1"/>
                </a:solidFill>
                <a:latin typeface="Arial" charset="0"/>
                <a:ea typeface="ＭＳ Ｐゴシック" charset="0"/>
              </a:defRPr>
            </a:lvl2pPr>
            <a:lvl3pPr marL="1146543" indent="-229309" defTabSz="931567" eaLnBrk="0" hangingPunct="0">
              <a:defRPr sz="1600">
                <a:solidFill>
                  <a:schemeClr val="tx1"/>
                </a:solidFill>
                <a:latin typeface="Arial" charset="0"/>
                <a:ea typeface="ＭＳ Ｐゴシック" charset="0"/>
              </a:defRPr>
            </a:lvl3pPr>
            <a:lvl4pPr marL="1605161" indent="-229309" defTabSz="931567" eaLnBrk="0" hangingPunct="0">
              <a:defRPr sz="1600">
                <a:solidFill>
                  <a:schemeClr val="tx1"/>
                </a:solidFill>
                <a:latin typeface="Arial" charset="0"/>
                <a:ea typeface="ＭＳ Ｐゴシック" charset="0"/>
              </a:defRPr>
            </a:lvl4pPr>
            <a:lvl5pPr marL="2063778" indent="-229309" defTabSz="931567" eaLnBrk="0" hangingPunct="0">
              <a:defRPr sz="1600">
                <a:solidFill>
                  <a:schemeClr val="tx1"/>
                </a:solidFill>
                <a:latin typeface="Arial" charset="0"/>
                <a:ea typeface="ＭＳ Ｐゴシック" charset="0"/>
              </a:defRPr>
            </a:lvl5pPr>
            <a:lvl6pPr marL="2522395" indent="-229309" defTabSz="931567" eaLnBrk="0" fontAlgn="base" hangingPunct="0">
              <a:spcBef>
                <a:spcPct val="0"/>
              </a:spcBef>
              <a:spcAft>
                <a:spcPct val="0"/>
              </a:spcAft>
              <a:defRPr sz="1600">
                <a:solidFill>
                  <a:schemeClr val="tx1"/>
                </a:solidFill>
                <a:latin typeface="Arial" charset="0"/>
                <a:ea typeface="ＭＳ Ｐゴシック" charset="0"/>
              </a:defRPr>
            </a:lvl6pPr>
            <a:lvl7pPr marL="2981013" indent="-229309" defTabSz="931567" eaLnBrk="0" fontAlgn="base" hangingPunct="0">
              <a:spcBef>
                <a:spcPct val="0"/>
              </a:spcBef>
              <a:spcAft>
                <a:spcPct val="0"/>
              </a:spcAft>
              <a:defRPr sz="1600">
                <a:solidFill>
                  <a:schemeClr val="tx1"/>
                </a:solidFill>
                <a:latin typeface="Arial" charset="0"/>
                <a:ea typeface="ＭＳ Ｐゴシック" charset="0"/>
              </a:defRPr>
            </a:lvl7pPr>
            <a:lvl8pPr marL="3439630" indent="-229309" defTabSz="931567" eaLnBrk="0" fontAlgn="base" hangingPunct="0">
              <a:spcBef>
                <a:spcPct val="0"/>
              </a:spcBef>
              <a:spcAft>
                <a:spcPct val="0"/>
              </a:spcAft>
              <a:defRPr sz="1600">
                <a:solidFill>
                  <a:schemeClr val="tx1"/>
                </a:solidFill>
                <a:latin typeface="Arial" charset="0"/>
                <a:ea typeface="ＭＳ Ｐゴシック" charset="0"/>
              </a:defRPr>
            </a:lvl8pPr>
            <a:lvl9pPr marL="3898247" indent="-229309" defTabSz="931567" eaLnBrk="0" fontAlgn="base" hangingPunct="0">
              <a:spcBef>
                <a:spcPct val="0"/>
              </a:spcBef>
              <a:spcAft>
                <a:spcPct val="0"/>
              </a:spcAft>
              <a:defRPr sz="1600">
                <a:solidFill>
                  <a:schemeClr val="tx1"/>
                </a:solidFill>
                <a:latin typeface="Arial" charset="0"/>
                <a:ea typeface="ＭＳ Ｐゴシック" charset="0"/>
              </a:defRPr>
            </a:lvl9pPr>
          </a:lstStyle>
          <a:p>
            <a:pPr eaLnBrk="1" hangingPunct="1"/>
            <a:fld id="{11D900F5-B4A3-4C49-BE9D-F7CB0834E569}" type="slidenum">
              <a:rPr lang="en-US" sz="1200"/>
              <a:pPr eaLnBrk="1" hangingPunct="1"/>
              <a:t>51</a:t>
            </a:fld>
            <a:endParaRPr lang="en-US" sz="1200"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567" eaLnBrk="0" hangingPunct="0">
              <a:defRPr sz="1600">
                <a:solidFill>
                  <a:schemeClr val="tx1"/>
                </a:solidFill>
                <a:latin typeface="Arial" charset="0"/>
                <a:ea typeface="ＭＳ Ｐゴシック" charset="0"/>
                <a:cs typeface="ＭＳ Ｐゴシック" charset="0"/>
              </a:defRPr>
            </a:lvl1pPr>
            <a:lvl2pPr marL="745253" indent="-286636" defTabSz="931567" eaLnBrk="0" hangingPunct="0">
              <a:defRPr sz="1600">
                <a:solidFill>
                  <a:schemeClr val="tx1"/>
                </a:solidFill>
                <a:latin typeface="Arial" charset="0"/>
                <a:ea typeface="ＭＳ Ｐゴシック" charset="0"/>
              </a:defRPr>
            </a:lvl2pPr>
            <a:lvl3pPr marL="1146543" indent="-229309" defTabSz="931567" eaLnBrk="0" hangingPunct="0">
              <a:defRPr sz="1600">
                <a:solidFill>
                  <a:schemeClr val="tx1"/>
                </a:solidFill>
                <a:latin typeface="Arial" charset="0"/>
                <a:ea typeface="ＭＳ Ｐゴシック" charset="0"/>
              </a:defRPr>
            </a:lvl3pPr>
            <a:lvl4pPr marL="1605161" indent="-229309" defTabSz="931567" eaLnBrk="0" hangingPunct="0">
              <a:defRPr sz="1600">
                <a:solidFill>
                  <a:schemeClr val="tx1"/>
                </a:solidFill>
                <a:latin typeface="Arial" charset="0"/>
                <a:ea typeface="ＭＳ Ｐゴシック" charset="0"/>
              </a:defRPr>
            </a:lvl4pPr>
            <a:lvl5pPr marL="2063778" indent="-229309" defTabSz="931567" eaLnBrk="0" hangingPunct="0">
              <a:defRPr sz="1600">
                <a:solidFill>
                  <a:schemeClr val="tx1"/>
                </a:solidFill>
                <a:latin typeface="Arial" charset="0"/>
                <a:ea typeface="ＭＳ Ｐゴシック" charset="0"/>
              </a:defRPr>
            </a:lvl5pPr>
            <a:lvl6pPr marL="2522395" indent="-229309" defTabSz="931567" eaLnBrk="0" fontAlgn="base" hangingPunct="0">
              <a:spcBef>
                <a:spcPct val="0"/>
              </a:spcBef>
              <a:spcAft>
                <a:spcPct val="0"/>
              </a:spcAft>
              <a:defRPr sz="1600">
                <a:solidFill>
                  <a:schemeClr val="tx1"/>
                </a:solidFill>
                <a:latin typeface="Arial" charset="0"/>
                <a:ea typeface="ＭＳ Ｐゴシック" charset="0"/>
              </a:defRPr>
            </a:lvl6pPr>
            <a:lvl7pPr marL="2981013" indent="-229309" defTabSz="931567" eaLnBrk="0" fontAlgn="base" hangingPunct="0">
              <a:spcBef>
                <a:spcPct val="0"/>
              </a:spcBef>
              <a:spcAft>
                <a:spcPct val="0"/>
              </a:spcAft>
              <a:defRPr sz="1600">
                <a:solidFill>
                  <a:schemeClr val="tx1"/>
                </a:solidFill>
                <a:latin typeface="Arial" charset="0"/>
                <a:ea typeface="ＭＳ Ｐゴシック" charset="0"/>
              </a:defRPr>
            </a:lvl7pPr>
            <a:lvl8pPr marL="3439630" indent="-229309" defTabSz="931567" eaLnBrk="0" fontAlgn="base" hangingPunct="0">
              <a:spcBef>
                <a:spcPct val="0"/>
              </a:spcBef>
              <a:spcAft>
                <a:spcPct val="0"/>
              </a:spcAft>
              <a:defRPr sz="1600">
                <a:solidFill>
                  <a:schemeClr val="tx1"/>
                </a:solidFill>
                <a:latin typeface="Arial" charset="0"/>
                <a:ea typeface="ＭＳ Ｐゴシック" charset="0"/>
              </a:defRPr>
            </a:lvl8pPr>
            <a:lvl9pPr marL="3898247" indent="-229309" defTabSz="931567" eaLnBrk="0" fontAlgn="base" hangingPunct="0">
              <a:spcBef>
                <a:spcPct val="0"/>
              </a:spcBef>
              <a:spcAft>
                <a:spcPct val="0"/>
              </a:spcAft>
              <a:defRPr sz="1600">
                <a:solidFill>
                  <a:schemeClr val="tx1"/>
                </a:solidFill>
                <a:latin typeface="Arial" charset="0"/>
                <a:ea typeface="ＭＳ Ｐゴシック" charset="0"/>
              </a:defRPr>
            </a:lvl9pPr>
          </a:lstStyle>
          <a:p>
            <a:pPr eaLnBrk="1" hangingPunct="1"/>
            <a:fld id="{5D636EB6-E850-B744-A4BA-65E97FF07F18}" type="slidenum">
              <a:rPr lang="en-US" sz="1200"/>
              <a:pPr eaLnBrk="1" hangingPunct="1"/>
              <a:t>52</a:t>
            </a:fld>
            <a:endParaRPr lang="en-US" sz="1200" dirty="0"/>
          </a:p>
        </p:txBody>
      </p:sp>
      <p:sp>
        <p:nvSpPr>
          <p:cNvPr id="101378" name="Rectangle 2"/>
          <p:cNvSpPr>
            <a:spLocks noGrp="1" noRot="1" noChangeAspect="1" noChangeArrowheads="1" noTextEdit="1"/>
          </p:cNvSpPr>
          <p:nvPr>
            <p:ph type="sldImg"/>
          </p:nvPr>
        </p:nvSpPr>
        <p:spPr>
          <a:xfrm>
            <a:off x="1450975" y="323850"/>
            <a:ext cx="4108450" cy="2311400"/>
          </a:xfrm>
          <a:ln/>
        </p:spPr>
      </p:sp>
      <p:sp>
        <p:nvSpPr>
          <p:cNvPr id="101379" name="Rectangle 3"/>
          <p:cNvSpPr>
            <a:spLocks noGrp="1" noChangeArrowheads="1"/>
          </p:cNvSpPr>
          <p:nvPr>
            <p:ph type="body" idx="1"/>
          </p:nvPr>
        </p:nvSpPr>
        <p:spPr>
          <a:xfrm>
            <a:off x="701040" y="2933779"/>
            <a:ext cx="5608320" cy="418338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mn-lt"/>
                <a:ea typeface="+mn-ea"/>
                <a:cs typeface="+mn-cs"/>
              </a:rPr>
              <a:t>What</a:t>
            </a:r>
            <a:r>
              <a:rPr lang="en-US" b="1" baseline="0" dirty="0">
                <a:latin typeface="+mn-lt"/>
                <a:ea typeface="+mn-ea"/>
                <a:cs typeface="+mn-cs"/>
              </a:rPr>
              <a:t> to say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latin typeface="+mn-lt"/>
                <a:ea typeface="+mn-ea"/>
                <a:cs typeface="+mn-cs"/>
              </a:rPr>
              <a:t>This video highlights the key role and potential benefits gained when the community is involved in the transition to kindergarten. Community support and resources can aid children, families, programs, and schools alike as they navigate the transition to kindergarten.</a:t>
            </a:r>
            <a:endParaRPr lang="en-US" b="0" dirty="0">
              <a:latin typeface="+mn-lt"/>
              <a:ea typeface="+mn-ea"/>
              <a:cs typeface="+mn-cs"/>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567" eaLnBrk="0" hangingPunct="0">
              <a:defRPr sz="1600">
                <a:solidFill>
                  <a:schemeClr val="tx1"/>
                </a:solidFill>
                <a:latin typeface="Arial" charset="0"/>
                <a:ea typeface="ＭＳ Ｐゴシック" charset="0"/>
                <a:cs typeface="ＭＳ Ｐゴシック" charset="0"/>
              </a:defRPr>
            </a:lvl1pPr>
            <a:lvl2pPr marL="745253" indent="-286636" defTabSz="931567" eaLnBrk="0" hangingPunct="0">
              <a:defRPr sz="1600">
                <a:solidFill>
                  <a:schemeClr val="tx1"/>
                </a:solidFill>
                <a:latin typeface="Arial" charset="0"/>
                <a:ea typeface="ＭＳ Ｐゴシック" charset="0"/>
              </a:defRPr>
            </a:lvl2pPr>
            <a:lvl3pPr marL="1146543" indent="-229309" defTabSz="931567" eaLnBrk="0" hangingPunct="0">
              <a:defRPr sz="1600">
                <a:solidFill>
                  <a:schemeClr val="tx1"/>
                </a:solidFill>
                <a:latin typeface="Arial" charset="0"/>
                <a:ea typeface="ＭＳ Ｐゴシック" charset="0"/>
              </a:defRPr>
            </a:lvl3pPr>
            <a:lvl4pPr marL="1605161" indent="-229309" defTabSz="931567" eaLnBrk="0" hangingPunct="0">
              <a:defRPr sz="1600">
                <a:solidFill>
                  <a:schemeClr val="tx1"/>
                </a:solidFill>
                <a:latin typeface="Arial" charset="0"/>
                <a:ea typeface="ＭＳ Ｐゴシック" charset="0"/>
              </a:defRPr>
            </a:lvl4pPr>
            <a:lvl5pPr marL="2063778" indent="-229309" defTabSz="931567" eaLnBrk="0" hangingPunct="0">
              <a:defRPr sz="1600">
                <a:solidFill>
                  <a:schemeClr val="tx1"/>
                </a:solidFill>
                <a:latin typeface="Arial" charset="0"/>
                <a:ea typeface="ＭＳ Ｐゴシック" charset="0"/>
              </a:defRPr>
            </a:lvl5pPr>
            <a:lvl6pPr marL="2522395" indent="-229309" defTabSz="931567" eaLnBrk="0" fontAlgn="base" hangingPunct="0">
              <a:spcBef>
                <a:spcPct val="0"/>
              </a:spcBef>
              <a:spcAft>
                <a:spcPct val="0"/>
              </a:spcAft>
              <a:defRPr sz="1600">
                <a:solidFill>
                  <a:schemeClr val="tx1"/>
                </a:solidFill>
                <a:latin typeface="Arial" charset="0"/>
                <a:ea typeface="ＭＳ Ｐゴシック" charset="0"/>
              </a:defRPr>
            </a:lvl6pPr>
            <a:lvl7pPr marL="2981013" indent="-229309" defTabSz="931567" eaLnBrk="0" fontAlgn="base" hangingPunct="0">
              <a:spcBef>
                <a:spcPct val="0"/>
              </a:spcBef>
              <a:spcAft>
                <a:spcPct val="0"/>
              </a:spcAft>
              <a:defRPr sz="1600">
                <a:solidFill>
                  <a:schemeClr val="tx1"/>
                </a:solidFill>
                <a:latin typeface="Arial" charset="0"/>
                <a:ea typeface="ＭＳ Ｐゴシック" charset="0"/>
              </a:defRPr>
            </a:lvl7pPr>
            <a:lvl8pPr marL="3439630" indent="-229309" defTabSz="931567" eaLnBrk="0" fontAlgn="base" hangingPunct="0">
              <a:spcBef>
                <a:spcPct val="0"/>
              </a:spcBef>
              <a:spcAft>
                <a:spcPct val="0"/>
              </a:spcAft>
              <a:defRPr sz="1600">
                <a:solidFill>
                  <a:schemeClr val="tx1"/>
                </a:solidFill>
                <a:latin typeface="Arial" charset="0"/>
                <a:ea typeface="ＭＳ Ｐゴシック" charset="0"/>
              </a:defRPr>
            </a:lvl8pPr>
            <a:lvl9pPr marL="3898247" indent="-229309" defTabSz="931567" eaLnBrk="0" fontAlgn="base" hangingPunct="0">
              <a:spcBef>
                <a:spcPct val="0"/>
              </a:spcBef>
              <a:spcAft>
                <a:spcPct val="0"/>
              </a:spcAft>
              <a:defRPr sz="1600">
                <a:solidFill>
                  <a:schemeClr val="tx1"/>
                </a:solidFill>
                <a:latin typeface="Arial" charset="0"/>
                <a:ea typeface="ＭＳ Ｐゴシック" charset="0"/>
              </a:defRPr>
            </a:lvl9pPr>
          </a:lstStyle>
          <a:p>
            <a:pPr eaLnBrk="1" hangingPunct="1"/>
            <a:fld id="{3725958D-C4C4-8948-8B86-3EBDE99B2BE4}" type="slidenum">
              <a:rPr lang="en-US" sz="1200"/>
              <a:pPr eaLnBrk="1" hangingPunct="1"/>
              <a:t>53</a:t>
            </a:fld>
            <a:endParaRPr lang="en-US" sz="1200" dirty="0"/>
          </a:p>
        </p:txBody>
      </p:sp>
      <p:sp>
        <p:nvSpPr>
          <p:cNvPr id="107522" name="Rectangle 2"/>
          <p:cNvSpPr>
            <a:spLocks noGrp="1" noRot="1" noChangeAspect="1" noChangeArrowheads="1" noTextEdit="1"/>
          </p:cNvSpPr>
          <p:nvPr>
            <p:ph type="sldImg"/>
          </p:nvPr>
        </p:nvSpPr>
        <p:spPr>
          <a:xfrm>
            <a:off x="1463675" y="334963"/>
            <a:ext cx="4070350" cy="2290762"/>
          </a:xfrm>
          <a:ln/>
        </p:spPr>
      </p:sp>
      <p:sp>
        <p:nvSpPr>
          <p:cNvPr id="107523" name="Rectangle 3"/>
          <p:cNvSpPr>
            <a:spLocks noGrp="1" noChangeArrowheads="1"/>
          </p:cNvSpPr>
          <p:nvPr>
            <p:ph type="body" idx="1"/>
          </p:nvPr>
        </p:nvSpPr>
        <p:spPr>
          <a:xfrm>
            <a:off x="701040" y="2714103"/>
            <a:ext cx="5608320" cy="611259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dirty="0">
                <a:latin typeface="Arial" charset="0"/>
                <a:ea typeface="ＭＳ Ｐゴシック" charset="0"/>
                <a:cs typeface="ＭＳ Ｐゴシック" charset="0"/>
              </a:rPr>
              <a:t>Objective</a:t>
            </a:r>
          </a:p>
          <a:p>
            <a:pPr eaLnBrk="1" hangingPunct="1"/>
            <a:r>
              <a:rPr lang="en-US" dirty="0">
                <a:latin typeface="Arial" charset="0"/>
                <a:ea typeface="ＭＳ Ｐゴシック" charset="0"/>
                <a:cs typeface="ＭＳ Ｐゴシック" charset="0"/>
              </a:rPr>
              <a:t>To convey that multiple connections can work together for positive outcomes</a:t>
            </a:r>
          </a:p>
          <a:p>
            <a:pPr eaLnBrk="1" hangingPunct="1"/>
            <a:endParaRPr lang="en-US" b="1" dirty="0">
              <a:latin typeface="Arial" charset="0"/>
              <a:ea typeface="ＭＳ Ｐゴシック" charset="0"/>
              <a:cs typeface="ＭＳ Ｐゴシック" charset="0"/>
            </a:endParaRPr>
          </a:p>
          <a:p>
            <a:pPr eaLnBrk="1" hangingPunct="1"/>
            <a:r>
              <a:rPr lang="en-US" b="1" dirty="0">
                <a:latin typeface="Arial" charset="0"/>
                <a:ea typeface="ＭＳ Ｐゴシック" charset="0"/>
                <a:cs typeface="ＭＳ Ｐゴシック" charset="0"/>
              </a:rPr>
              <a:t>What to say</a:t>
            </a:r>
          </a:p>
          <a:p>
            <a:pPr eaLnBrk="1" hangingPunct="1"/>
            <a:r>
              <a:rPr lang="en-US" dirty="0">
                <a:latin typeface="Arial" charset="0"/>
                <a:ea typeface="ＭＳ Ｐゴシック" charset="0"/>
                <a:cs typeface="ＭＳ Ｐゴシック" charset="0"/>
              </a:rPr>
              <a:t>An example of all of these connections coming together is in kindergarten camps. When done well, all of the key players (children, families, programs, schools, and communities) are involved.</a:t>
            </a:r>
          </a:p>
          <a:p>
            <a:pPr eaLnBrk="1" hangingPunct="1"/>
            <a:endParaRPr lang="en-US"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In a study of one kindergarten camp, researchers saw improved kindergarten adjustment for some children. Another study found that children who attended a kindergarten camp showed higher reading scores than those children who did not.    </a:t>
            </a:r>
          </a:p>
          <a:p>
            <a:pPr eaLnBrk="1" hangingPunct="1"/>
            <a:endParaRPr lang="en-US"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Both of these studies targeted </a:t>
            </a:r>
            <a:r>
              <a:rPr lang="ja-JP" altLang="en-US"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at risk</a:t>
            </a:r>
            <a:r>
              <a:rPr lang="ja-JP" altLang="en-US"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 children, who likely benefit the most from such experiences.  </a:t>
            </a:r>
          </a:p>
          <a:p>
            <a:pPr eaLnBrk="1" hangingPunct="1"/>
            <a:endParaRPr lang="en-US"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But in many places, activities such as these are available only to children who have registered for kindergarten. So, many children who need this preparation the most—those who are at risk—are the last to sign up and therefore may miss out on these opportunities. This is where some</a:t>
            </a:r>
            <a:r>
              <a:rPr lang="en-US" baseline="0" dirty="0">
                <a:latin typeface="Arial" charset="0"/>
                <a:ea typeface="ＭＳ Ｐゴシック" charset="0"/>
                <a:cs typeface="ＭＳ Ｐゴシック" charset="0"/>
              </a:rPr>
              <a:t> of those steps we just talked about to increase community awareness can really help.</a:t>
            </a:r>
            <a:endParaRPr lang="en-US" dirty="0">
              <a:latin typeface="Arial" charset="0"/>
              <a:ea typeface="ＭＳ Ｐゴシック" charset="0"/>
              <a:cs typeface="ＭＳ Ｐゴシック" charset="0"/>
            </a:endParaRPr>
          </a:p>
          <a:p>
            <a:pPr eaLnBrk="1" hangingPunct="1"/>
            <a:endParaRPr lang="en-US" b="1" dirty="0">
              <a:latin typeface="Arial" charset="0"/>
              <a:ea typeface="ＭＳ Ｐゴシック" charset="0"/>
              <a:cs typeface="ＭＳ Ｐゴシック" charset="0"/>
            </a:endParaRPr>
          </a:p>
          <a:p>
            <a:pPr eaLnBrk="1" hangingPunct="1"/>
            <a:endParaRPr lang="en-US" b="1" dirty="0">
              <a:latin typeface="Arial" charset="0"/>
              <a:ea typeface="ＭＳ Ｐゴシック" charset="0"/>
              <a:cs typeface="ＭＳ Ｐゴシック" charset="0"/>
            </a:endParaRPr>
          </a:p>
          <a:p>
            <a:pPr eaLnBrk="1" hangingPunct="1"/>
            <a:endParaRPr lang="en-US" b="1" dirty="0">
              <a:latin typeface="Arial"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Slide Image Placeholder 1"/>
          <p:cNvSpPr>
            <a:spLocks noGrp="1" noRot="1" noChangeAspect="1"/>
          </p:cNvSpPr>
          <p:nvPr>
            <p:ph type="sldImg"/>
          </p:nvPr>
        </p:nvSpPr>
        <p:spPr>
          <a:xfrm>
            <a:off x="1458913" y="331788"/>
            <a:ext cx="4092575" cy="2303462"/>
          </a:xfrm>
          <a:ln/>
        </p:spPr>
      </p:sp>
      <p:sp>
        <p:nvSpPr>
          <p:cNvPr id="115714" name="Notes Placeholder 2"/>
          <p:cNvSpPr>
            <a:spLocks noGrp="1"/>
          </p:cNvSpPr>
          <p:nvPr>
            <p:ph type="body" idx="1"/>
          </p:nvPr>
        </p:nvSpPr>
        <p:spPr>
          <a:xfrm>
            <a:off x="701040" y="2909900"/>
            <a:ext cx="5608320" cy="5298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a:latin typeface="Arial" charset="0"/>
                <a:ea typeface="ＭＳ Ｐゴシック" charset="0"/>
                <a:cs typeface="ＭＳ Ｐゴシック" charset="0"/>
              </a:rPr>
              <a:t>Note to Presenter: </a:t>
            </a:r>
          </a:p>
          <a:p>
            <a:r>
              <a:rPr lang="en-US" b="0" dirty="0">
                <a:latin typeface="Arial" charset="0"/>
                <a:ea typeface="ＭＳ Ｐゴシック" charset="0"/>
                <a:cs typeface="ＭＳ Ｐゴシック" charset="0"/>
              </a:rPr>
              <a:t>Refer participants to </a:t>
            </a:r>
            <a:r>
              <a:rPr lang="en-US" b="0" i="1" dirty="0">
                <a:latin typeface="Arial" charset="0"/>
                <a:ea typeface="ＭＳ Ｐゴシック" charset="0"/>
                <a:cs typeface="ＭＳ Ｐゴシック" charset="0"/>
              </a:rPr>
              <a:t>Transition Activity</a:t>
            </a:r>
            <a:r>
              <a:rPr lang="en-US" b="0" i="1" baseline="0" dirty="0">
                <a:latin typeface="Arial" charset="0"/>
                <a:ea typeface="ＭＳ Ｐゴシック" charset="0"/>
                <a:cs typeface="ＭＳ Ｐゴシック" charset="0"/>
              </a:rPr>
              <a:t> Ideas </a:t>
            </a:r>
            <a:r>
              <a:rPr lang="en-US" b="0" i="1" dirty="0">
                <a:latin typeface="Arial" charset="0"/>
                <a:ea typeface="ＭＳ Ｐゴシック" charset="0"/>
                <a:cs typeface="ＭＳ Ｐゴシック" charset="0"/>
              </a:rPr>
              <a:t>by Connection</a:t>
            </a:r>
            <a:r>
              <a:rPr lang="en-US" b="0" i="0" dirty="0">
                <a:latin typeface="Arial" charset="0"/>
                <a:ea typeface="ＭＳ Ｐゴシック" charset="0"/>
                <a:cs typeface="ＭＳ Ｐゴシック" charset="0"/>
              </a:rPr>
              <a:t>. This handout provides ideas for activities to do based on the various types of connections. Also refer participants to </a:t>
            </a:r>
            <a:r>
              <a:rPr lang="en-US" b="0" i="1" dirty="0">
                <a:latin typeface="Arial" charset="0"/>
                <a:ea typeface="ＭＳ Ｐゴシック" charset="0"/>
                <a:cs typeface="ＭＳ Ｐゴシック" charset="0"/>
              </a:rPr>
              <a:t>Selected Children’s Books about</a:t>
            </a:r>
            <a:r>
              <a:rPr lang="en-US" b="0" i="1" baseline="0" dirty="0">
                <a:latin typeface="Arial" charset="0"/>
                <a:ea typeface="ＭＳ Ｐゴシック" charset="0"/>
                <a:cs typeface="ＭＳ Ｐゴシック" charset="0"/>
              </a:rPr>
              <a:t> Kindergarten</a:t>
            </a:r>
            <a:r>
              <a:rPr lang="en-US" b="0" i="0" baseline="0" dirty="0">
                <a:latin typeface="Arial" charset="0"/>
                <a:ea typeface="ＭＳ Ｐゴシック" charset="0"/>
                <a:cs typeface="ＭＳ Ｐゴシック" charset="0"/>
              </a:rPr>
              <a:t>. </a:t>
            </a:r>
            <a:endParaRPr lang="en-US" b="0" i="0" dirty="0">
              <a:latin typeface="Arial" charset="0"/>
              <a:ea typeface="ＭＳ Ｐゴシック" charset="0"/>
              <a:cs typeface="ＭＳ Ｐゴシック" charset="0"/>
            </a:endParaRPr>
          </a:p>
          <a:p>
            <a:endParaRPr lang="en-US" b="0" dirty="0">
              <a:latin typeface="Arial" charset="0"/>
              <a:ea typeface="ＭＳ Ｐゴシック" charset="0"/>
              <a:cs typeface="ＭＳ Ｐゴシック" charset="0"/>
            </a:endParaRPr>
          </a:p>
          <a:p>
            <a:r>
              <a:rPr lang="en-US" b="1" dirty="0">
                <a:latin typeface="Arial" charset="0"/>
                <a:ea typeface="ＭＳ Ｐゴシック" charset="0"/>
                <a:cs typeface="ＭＳ Ｐゴシック" charset="0"/>
              </a:rPr>
              <a:t>Objective</a:t>
            </a:r>
          </a:p>
          <a:p>
            <a:r>
              <a:rPr lang="en-US" dirty="0">
                <a:latin typeface="Arial" charset="0"/>
                <a:ea typeface="ＭＳ Ｐゴシック" charset="0"/>
                <a:cs typeface="ＭＳ Ｐゴシック" charset="0"/>
              </a:rPr>
              <a:t>To show that children who experience more connections during transition do better</a:t>
            </a:r>
          </a:p>
          <a:p>
            <a:endParaRPr lang="en-US" b="1" dirty="0">
              <a:latin typeface="Arial" charset="0"/>
              <a:ea typeface="ＭＳ Ｐゴシック" charset="0"/>
              <a:cs typeface="ＭＳ Ｐゴシック" charset="0"/>
            </a:endParaRPr>
          </a:p>
          <a:p>
            <a:r>
              <a:rPr lang="en-US" b="1" dirty="0">
                <a:latin typeface="Arial" charset="0"/>
                <a:ea typeface="ＭＳ Ｐゴシック" charset="0"/>
                <a:cs typeface="ＭＳ Ｐゴシック" charset="0"/>
              </a:rPr>
              <a:t>What to say</a:t>
            </a:r>
          </a:p>
          <a:p>
            <a:r>
              <a:rPr lang="en-US" dirty="0">
                <a:latin typeface="Arial" charset="0"/>
                <a:ea typeface="ＭＳ Ｐゴシック" charset="0"/>
                <a:cs typeface="ＭＳ Ｐゴシック" charset="0"/>
              </a:rPr>
              <a:t>The big messages here are that</a:t>
            </a:r>
            <a:r>
              <a:rPr lang="en-US" baseline="0" dirty="0">
                <a:latin typeface="Arial" charset="0"/>
                <a:ea typeface="ＭＳ Ｐゴシック" charset="0"/>
                <a:cs typeface="ＭＳ Ｐゴシック" charset="0"/>
              </a:rPr>
              <a:t> m</a:t>
            </a:r>
            <a:r>
              <a:rPr lang="en-US" dirty="0">
                <a:latin typeface="Arial" charset="0"/>
                <a:ea typeface="ＭＳ Ｐゴシック" charset="0"/>
                <a:cs typeface="ＭＳ Ｐゴシック" charset="0"/>
              </a:rPr>
              <a:t>ultiple large-scale, nationally representative studies keep showing consistent patterns: Children who experience an environment with more support and connections between key players within their lives reap the benefits by experiencing a successful transition to school, which in turn sets them up for both social and academic success in kindergarten.</a:t>
            </a:r>
          </a:p>
          <a:p>
            <a:endParaRPr lang="en-US" dirty="0">
              <a:latin typeface="Arial" charset="0"/>
              <a:ea typeface="ＭＳ Ｐゴシック" charset="0"/>
              <a:cs typeface="ＭＳ Ｐゴシック" charset="0"/>
            </a:endParaRPr>
          </a:p>
          <a:p>
            <a:r>
              <a:rPr lang="en-US" dirty="0">
                <a:latin typeface="Arial" charset="0"/>
                <a:ea typeface="ＭＳ Ｐゴシック" charset="0"/>
                <a:cs typeface="ＭＳ Ｐゴシック" charset="0"/>
              </a:rPr>
              <a:t>Also, building these connections is a fiscally smart move. The transition activities advocated here cost little to implement and yield big results in terms of child outcomes. </a:t>
            </a:r>
          </a:p>
          <a:p>
            <a:endParaRPr lang="en-US" dirty="0">
              <a:latin typeface="Arial" charset="0"/>
              <a:ea typeface="ＭＳ Ｐゴシック" charset="0"/>
              <a:cs typeface="ＭＳ Ｐゴシック" charset="0"/>
            </a:endParaRPr>
          </a:p>
          <a:p>
            <a:r>
              <a:rPr lang="en-US" dirty="0">
                <a:latin typeface="Arial" charset="0"/>
                <a:ea typeface="ＭＳ Ｐゴシック" charset="0"/>
                <a:cs typeface="ＭＳ Ｐゴシック" charset="0"/>
              </a:rPr>
              <a:t>So</a:t>
            </a:r>
            <a:r>
              <a:rPr lang="en-US" baseline="0" dirty="0">
                <a:latin typeface="Arial" charset="0"/>
                <a:ea typeface="ＭＳ Ｐゴシック" charset="0"/>
                <a:cs typeface="ＭＳ Ｐゴシック" charset="0"/>
              </a:rPr>
              <a:t> </a:t>
            </a:r>
            <a:r>
              <a:rPr lang="en-US" dirty="0">
                <a:latin typeface="Arial" charset="0"/>
                <a:ea typeface="ＭＳ Ｐゴシック" charset="0"/>
                <a:cs typeface="ＭＳ Ｐゴシック" charset="0"/>
              </a:rPr>
              <a:t>how do we, in more specific terms, build successful transitions?</a:t>
            </a:r>
          </a:p>
          <a:p>
            <a:endParaRPr lang="en-US" dirty="0">
              <a:latin typeface="Arial" charset="0"/>
              <a:ea typeface="ＭＳ Ｐゴシック" charset="0"/>
              <a:cs typeface="ＭＳ Ｐゴシック" charset="0"/>
            </a:endParaRPr>
          </a:p>
          <a:p>
            <a:endParaRPr lang="en-US" dirty="0">
              <a:latin typeface="Arial" charset="0"/>
              <a:ea typeface="ＭＳ Ｐゴシック" charset="0"/>
              <a:cs typeface="ＭＳ Ｐゴシック" charset="0"/>
            </a:endParaRPr>
          </a:p>
          <a:p>
            <a:endParaRPr lang="en-US" dirty="0">
              <a:latin typeface="Arial" charset="0"/>
              <a:ea typeface="ＭＳ Ｐゴシック" charset="0"/>
              <a:cs typeface="ＭＳ Ｐゴシック" charset="0"/>
            </a:endParaRPr>
          </a:p>
          <a:p>
            <a:endParaRPr lang="en-US" dirty="0">
              <a:latin typeface="Arial" charset="0"/>
              <a:ea typeface="ＭＳ Ｐゴシック" charset="0"/>
              <a:cs typeface="ＭＳ Ｐゴシック" charset="0"/>
            </a:endParaRPr>
          </a:p>
          <a:p>
            <a:endParaRPr lang="en-US" dirty="0">
              <a:latin typeface="Arial" charset="0"/>
              <a:ea typeface="ＭＳ Ｐゴシック" charset="0"/>
              <a:cs typeface="ＭＳ Ｐゴシック" charset="0"/>
            </a:endParaRPr>
          </a:p>
        </p:txBody>
      </p:sp>
      <p:sp>
        <p:nvSpPr>
          <p:cNvPr id="11571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567" eaLnBrk="0" hangingPunct="0">
              <a:defRPr sz="1600">
                <a:solidFill>
                  <a:schemeClr val="tx1"/>
                </a:solidFill>
                <a:latin typeface="Arial" charset="0"/>
                <a:ea typeface="ＭＳ Ｐゴシック" charset="0"/>
                <a:cs typeface="ＭＳ Ｐゴシック" charset="0"/>
              </a:defRPr>
            </a:lvl1pPr>
            <a:lvl2pPr marL="745253" indent="-286636" defTabSz="931567" eaLnBrk="0" hangingPunct="0">
              <a:defRPr sz="1600">
                <a:solidFill>
                  <a:schemeClr val="tx1"/>
                </a:solidFill>
                <a:latin typeface="Arial" charset="0"/>
                <a:ea typeface="ＭＳ Ｐゴシック" charset="0"/>
              </a:defRPr>
            </a:lvl2pPr>
            <a:lvl3pPr marL="1146543" indent="-229309" defTabSz="931567" eaLnBrk="0" hangingPunct="0">
              <a:defRPr sz="1600">
                <a:solidFill>
                  <a:schemeClr val="tx1"/>
                </a:solidFill>
                <a:latin typeface="Arial" charset="0"/>
                <a:ea typeface="ＭＳ Ｐゴシック" charset="0"/>
              </a:defRPr>
            </a:lvl3pPr>
            <a:lvl4pPr marL="1605161" indent="-229309" defTabSz="931567" eaLnBrk="0" hangingPunct="0">
              <a:defRPr sz="1600">
                <a:solidFill>
                  <a:schemeClr val="tx1"/>
                </a:solidFill>
                <a:latin typeface="Arial" charset="0"/>
                <a:ea typeface="ＭＳ Ｐゴシック" charset="0"/>
              </a:defRPr>
            </a:lvl4pPr>
            <a:lvl5pPr marL="2063778" indent="-229309" defTabSz="931567" eaLnBrk="0" hangingPunct="0">
              <a:defRPr sz="1600">
                <a:solidFill>
                  <a:schemeClr val="tx1"/>
                </a:solidFill>
                <a:latin typeface="Arial" charset="0"/>
                <a:ea typeface="ＭＳ Ｐゴシック" charset="0"/>
              </a:defRPr>
            </a:lvl5pPr>
            <a:lvl6pPr marL="2522395" indent="-229309" defTabSz="931567" eaLnBrk="0" fontAlgn="base" hangingPunct="0">
              <a:spcBef>
                <a:spcPct val="0"/>
              </a:spcBef>
              <a:spcAft>
                <a:spcPct val="0"/>
              </a:spcAft>
              <a:defRPr sz="1600">
                <a:solidFill>
                  <a:schemeClr val="tx1"/>
                </a:solidFill>
                <a:latin typeface="Arial" charset="0"/>
                <a:ea typeface="ＭＳ Ｐゴシック" charset="0"/>
              </a:defRPr>
            </a:lvl6pPr>
            <a:lvl7pPr marL="2981013" indent="-229309" defTabSz="931567" eaLnBrk="0" fontAlgn="base" hangingPunct="0">
              <a:spcBef>
                <a:spcPct val="0"/>
              </a:spcBef>
              <a:spcAft>
                <a:spcPct val="0"/>
              </a:spcAft>
              <a:defRPr sz="1600">
                <a:solidFill>
                  <a:schemeClr val="tx1"/>
                </a:solidFill>
                <a:latin typeface="Arial" charset="0"/>
                <a:ea typeface="ＭＳ Ｐゴシック" charset="0"/>
              </a:defRPr>
            </a:lvl7pPr>
            <a:lvl8pPr marL="3439630" indent="-229309" defTabSz="931567" eaLnBrk="0" fontAlgn="base" hangingPunct="0">
              <a:spcBef>
                <a:spcPct val="0"/>
              </a:spcBef>
              <a:spcAft>
                <a:spcPct val="0"/>
              </a:spcAft>
              <a:defRPr sz="1600">
                <a:solidFill>
                  <a:schemeClr val="tx1"/>
                </a:solidFill>
                <a:latin typeface="Arial" charset="0"/>
                <a:ea typeface="ＭＳ Ｐゴシック" charset="0"/>
              </a:defRPr>
            </a:lvl8pPr>
            <a:lvl9pPr marL="3898247" indent="-229309" defTabSz="931567" eaLnBrk="0" fontAlgn="base" hangingPunct="0">
              <a:spcBef>
                <a:spcPct val="0"/>
              </a:spcBef>
              <a:spcAft>
                <a:spcPct val="0"/>
              </a:spcAft>
              <a:defRPr sz="1600">
                <a:solidFill>
                  <a:schemeClr val="tx1"/>
                </a:solidFill>
                <a:latin typeface="Arial" charset="0"/>
                <a:ea typeface="ＭＳ Ｐゴシック" charset="0"/>
              </a:defRPr>
            </a:lvl9pPr>
          </a:lstStyle>
          <a:p>
            <a:pPr eaLnBrk="1" hangingPunct="1"/>
            <a:fld id="{9A4D3E9E-5F36-8145-8C6D-B3EA9996E9B4}" type="slidenum">
              <a:rPr lang="en-US" sz="1200"/>
              <a:pPr eaLnBrk="1" hangingPunct="1"/>
              <a:t>54</a:t>
            </a:fld>
            <a:endParaRPr lang="en-US" sz="1200"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p:cNvSpPr>
            <a:spLocks noGrp="1" noRot="1" noChangeAspect="1"/>
          </p:cNvSpPr>
          <p:nvPr>
            <p:ph type="sldImg"/>
          </p:nvPr>
        </p:nvSpPr>
        <p:spPr>
          <a:ln/>
        </p:spPr>
      </p:sp>
      <p:sp>
        <p:nvSpPr>
          <p:cNvPr id="6553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b="1" dirty="0">
                <a:latin typeface="Arial" charset="0"/>
                <a:ea typeface="ＭＳ Ｐゴシック" charset="0"/>
                <a:cs typeface="ＭＳ Ｐゴシック" charset="0"/>
              </a:rPr>
              <a:t>Note</a:t>
            </a:r>
            <a:r>
              <a:rPr lang="en-US" b="1" baseline="0" dirty="0">
                <a:latin typeface="Arial" charset="0"/>
                <a:ea typeface="ＭＳ Ｐゴシック" charset="0"/>
                <a:cs typeface="ＭＳ Ｐゴシック" charset="0"/>
              </a:rPr>
              <a:t> to presenter: </a:t>
            </a:r>
          </a:p>
          <a:p>
            <a:r>
              <a:rPr lang="en-US" b="0" baseline="0" dirty="0">
                <a:latin typeface="Arial" charset="0"/>
                <a:ea typeface="ＭＳ Ｐゴシック" charset="0"/>
                <a:cs typeface="ＭＳ Ｐゴシック" charset="0"/>
              </a:rPr>
              <a:t>If the Pre-summit Questionnaire was given to participants, insert slides summarizing results here. If the survey was not given, delete this slide and continue on to the next section.  </a:t>
            </a:r>
            <a:endParaRPr lang="en-US" b="0" dirty="0">
              <a:latin typeface="Arial" charset="0"/>
              <a:ea typeface="ＭＳ Ｐゴシック" charset="0"/>
              <a:cs typeface="ＭＳ Ｐゴシック" charset="0"/>
            </a:endParaRPr>
          </a:p>
          <a:p>
            <a:endParaRPr lang="en-US" b="1" dirty="0">
              <a:latin typeface="Arial" charset="0"/>
              <a:ea typeface="ＭＳ Ｐゴシック" charset="0"/>
              <a:cs typeface="ＭＳ Ｐゴシック" charset="0"/>
            </a:endParaRPr>
          </a:p>
          <a:p>
            <a:r>
              <a:rPr lang="en-US" b="1" dirty="0">
                <a:latin typeface="Arial" charset="0"/>
                <a:ea typeface="ＭＳ Ｐゴシック" charset="0"/>
                <a:cs typeface="ＭＳ Ｐゴシック" charset="0"/>
              </a:rPr>
              <a:t>Objective</a:t>
            </a:r>
          </a:p>
          <a:p>
            <a:r>
              <a:rPr lang="en-US" b="0" dirty="0">
                <a:latin typeface="Arial" charset="0"/>
                <a:ea typeface="ＭＳ Ｐゴシック" charset="0"/>
                <a:cs typeface="ＭＳ Ｐゴシック" charset="0"/>
              </a:rPr>
              <a:t>To review</a:t>
            </a:r>
            <a:r>
              <a:rPr lang="en-US" b="0" baseline="0" dirty="0">
                <a:latin typeface="Arial" charset="0"/>
                <a:ea typeface="ＭＳ Ｐゴシック" charset="0"/>
                <a:cs typeface="ＭＳ Ｐゴシック" charset="0"/>
              </a:rPr>
              <a:t> where this particular locality is in planning and implementing successful transition practices</a:t>
            </a:r>
          </a:p>
          <a:p>
            <a:endParaRPr lang="en-US" b="1" dirty="0">
              <a:latin typeface="Arial" charset="0"/>
              <a:ea typeface="ＭＳ Ｐゴシック" charset="0"/>
              <a:cs typeface="ＭＳ Ｐゴシック" charset="0"/>
            </a:endParaRPr>
          </a:p>
          <a:p>
            <a:r>
              <a:rPr lang="en-US" b="1" dirty="0">
                <a:latin typeface="Arial" charset="0"/>
                <a:ea typeface="ＭＳ Ｐゴシック" charset="0"/>
                <a:cs typeface="ＭＳ Ｐゴシック" charset="0"/>
              </a:rPr>
              <a:t>What to do</a:t>
            </a:r>
          </a:p>
          <a:p>
            <a:r>
              <a:rPr lang="en-US" b="0" dirty="0">
                <a:latin typeface="Arial" charset="0"/>
                <a:ea typeface="ＭＳ Ｐゴシック" charset="0"/>
                <a:cs typeface="ＭＳ Ｐゴシック" charset="0"/>
              </a:rPr>
              <a:t>Review questionnaire results with the group, </a:t>
            </a:r>
            <a:r>
              <a:rPr lang="en-US" b="0" baseline="0" dirty="0">
                <a:latin typeface="Arial" charset="0"/>
                <a:ea typeface="ＭＳ Ｐゴシック" charset="0"/>
                <a:cs typeface="ＭＳ Ｐゴシック" charset="0"/>
              </a:rPr>
              <a:t>drawing attention to those connections that seem to be receiving less attention. This will help participants focus their plans for future work.</a:t>
            </a:r>
            <a:endParaRPr lang="en-US" b="0" dirty="0">
              <a:latin typeface="Arial" charset="0"/>
              <a:ea typeface="ＭＳ Ｐゴシック" charset="0"/>
              <a:cs typeface="ＭＳ Ｐゴシック" charset="0"/>
            </a:endParaRPr>
          </a:p>
        </p:txBody>
      </p:sp>
      <p:sp>
        <p:nvSpPr>
          <p:cNvPr id="6553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567" eaLnBrk="0" hangingPunct="0">
              <a:defRPr sz="1600">
                <a:solidFill>
                  <a:schemeClr val="tx1"/>
                </a:solidFill>
                <a:latin typeface="Arial" charset="0"/>
                <a:ea typeface="ＭＳ Ｐゴシック" charset="0"/>
                <a:cs typeface="ＭＳ Ｐゴシック" charset="0"/>
              </a:defRPr>
            </a:lvl1pPr>
            <a:lvl2pPr marL="745253" indent="-286636" defTabSz="931567" eaLnBrk="0" hangingPunct="0">
              <a:defRPr sz="1600">
                <a:solidFill>
                  <a:schemeClr val="tx1"/>
                </a:solidFill>
                <a:latin typeface="Arial" charset="0"/>
                <a:ea typeface="ＭＳ Ｐゴシック" charset="0"/>
              </a:defRPr>
            </a:lvl2pPr>
            <a:lvl3pPr marL="1146543" indent="-229309" defTabSz="931567" eaLnBrk="0" hangingPunct="0">
              <a:defRPr sz="1600">
                <a:solidFill>
                  <a:schemeClr val="tx1"/>
                </a:solidFill>
                <a:latin typeface="Arial" charset="0"/>
                <a:ea typeface="ＭＳ Ｐゴシック" charset="0"/>
              </a:defRPr>
            </a:lvl3pPr>
            <a:lvl4pPr marL="1605161" indent="-229309" defTabSz="931567" eaLnBrk="0" hangingPunct="0">
              <a:defRPr sz="1600">
                <a:solidFill>
                  <a:schemeClr val="tx1"/>
                </a:solidFill>
                <a:latin typeface="Arial" charset="0"/>
                <a:ea typeface="ＭＳ Ｐゴシック" charset="0"/>
              </a:defRPr>
            </a:lvl4pPr>
            <a:lvl5pPr marL="2063778" indent="-229309" defTabSz="931567" eaLnBrk="0" hangingPunct="0">
              <a:defRPr sz="1600">
                <a:solidFill>
                  <a:schemeClr val="tx1"/>
                </a:solidFill>
                <a:latin typeface="Arial" charset="0"/>
                <a:ea typeface="ＭＳ Ｐゴシック" charset="0"/>
              </a:defRPr>
            </a:lvl5pPr>
            <a:lvl6pPr marL="2522395" indent="-229309" defTabSz="931567" eaLnBrk="0" fontAlgn="base" hangingPunct="0">
              <a:spcBef>
                <a:spcPct val="0"/>
              </a:spcBef>
              <a:spcAft>
                <a:spcPct val="0"/>
              </a:spcAft>
              <a:defRPr sz="1600">
                <a:solidFill>
                  <a:schemeClr val="tx1"/>
                </a:solidFill>
                <a:latin typeface="Arial" charset="0"/>
                <a:ea typeface="ＭＳ Ｐゴシック" charset="0"/>
              </a:defRPr>
            </a:lvl6pPr>
            <a:lvl7pPr marL="2981013" indent="-229309" defTabSz="931567" eaLnBrk="0" fontAlgn="base" hangingPunct="0">
              <a:spcBef>
                <a:spcPct val="0"/>
              </a:spcBef>
              <a:spcAft>
                <a:spcPct val="0"/>
              </a:spcAft>
              <a:defRPr sz="1600">
                <a:solidFill>
                  <a:schemeClr val="tx1"/>
                </a:solidFill>
                <a:latin typeface="Arial" charset="0"/>
                <a:ea typeface="ＭＳ Ｐゴシック" charset="0"/>
              </a:defRPr>
            </a:lvl7pPr>
            <a:lvl8pPr marL="3439630" indent="-229309" defTabSz="931567" eaLnBrk="0" fontAlgn="base" hangingPunct="0">
              <a:spcBef>
                <a:spcPct val="0"/>
              </a:spcBef>
              <a:spcAft>
                <a:spcPct val="0"/>
              </a:spcAft>
              <a:defRPr sz="1600">
                <a:solidFill>
                  <a:schemeClr val="tx1"/>
                </a:solidFill>
                <a:latin typeface="Arial" charset="0"/>
                <a:ea typeface="ＭＳ Ｐゴシック" charset="0"/>
              </a:defRPr>
            </a:lvl8pPr>
            <a:lvl9pPr marL="3898247" indent="-229309" defTabSz="931567" eaLnBrk="0" fontAlgn="base" hangingPunct="0">
              <a:spcBef>
                <a:spcPct val="0"/>
              </a:spcBef>
              <a:spcAft>
                <a:spcPct val="0"/>
              </a:spcAft>
              <a:defRPr sz="1600">
                <a:solidFill>
                  <a:schemeClr val="tx1"/>
                </a:solidFill>
                <a:latin typeface="Arial" charset="0"/>
                <a:ea typeface="ＭＳ Ｐゴシック" charset="0"/>
              </a:defRPr>
            </a:lvl9pPr>
          </a:lstStyle>
          <a:p>
            <a:pPr eaLnBrk="1" hangingPunct="1"/>
            <a:fld id="{A694FDBD-95D4-394B-8257-D643170D2771}" type="slidenum">
              <a:rPr lang="en-US" sz="1200"/>
              <a:pPr eaLnBrk="1" hangingPunct="1"/>
              <a:t>55</a:t>
            </a:fld>
            <a:endParaRPr lang="en-US" sz="1200"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lide Image Placeholder 1"/>
          <p:cNvSpPr>
            <a:spLocks noGrp="1" noRot="1" noChangeAspect="1"/>
          </p:cNvSpPr>
          <p:nvPr>
            <p:ph type="sldImg"/>
          </p:nvPr>
        </p:nvSpPr>
        <p:spPr>
          <a:ln/>
        </p:spPr>
      </p:sp>
      <p:sp>
        <p:nvSpPr>
          <p:cNvPr id="9011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b="1" dirty="0">
                <a:latin typeface="Arial" charset="0"/>
                <a:ea typeface="ＭＳ Ｐゴシック" charset="0"/>
                <a:cs typeface="ＭＳ Ｐゴシック" charset="0"/>
              </a:rPr>
              <a:t>Objective</a:t>
            </a:r>
          </a:p>
          <a:p>
            <a:r>
              <a:rPr lang="en-US" dirty="0">
                <a:latin typeface="Arial" charset="0"/>
                <a:ea typeface="ＭＳ Ｐゴシック" charset="0"/>
                <a:cs typeface="ＭＳ Ｐゴシック" charset="0"/>
              </a:rPr>
              <a:t>To</a:t>
            </a:r>
            <a:r>
              <a:rPr lang="en-US" baseline="0" dirty="0">
                <a:latin typeface="Arial" charset="0"/>
                <a:ea typeface="ＭＳ Ｐゴシック" charset="0"/>
                <a:cs typeface="ＭＳ Ｐゴシック" charset="0"/>
              </a:rPr>
              <a:t> o</a:t>
            </a:r>
            <a:r>
              <a:rPr lang="en-US" dirty="0">
                <a:latin typeface="Arial" charset="0"/>
                <a:ea typeface="ＭＳ Ｐゴシック" charset="0"/>
                <a:cs typeface="ＭＳ Ｐゴシック" charset="0"/>
              </a:rPr>
              <a:t>rient</a:t>
            </a:r>
            <a:r>
              <a:rPr lang="en-US" baseline="0" dirty="0">
                <a:latin typeface="Arial" charset="0"/>
                <a:ea typeface="ＭＳ Ｐゴシック" charset="0"/>
                <a:cs typeface="ＭＳ Ｐゴシック" charset="0"/>
              </a:rPr>
              <a:t> participants to the focus of this section</a:t>
            </a:r>
          </a:p>
          <a:p>
            <a:endParaRPr lang="en-US" b="1" baseline="0" dirty="0">
              <a:latin typeface="Arial" charset="0"/>
              <a:ea typeface="ＭＳ Ｐゴシック" charset="0"/>
              <a:cs typeface="ＭＳ Ｐゴシック" charset="0"/>
            </a:endParaRPr>
          </a:p>
          <a:p>
            <a:r>
              <a:rPr lang="en-US" b="1" baseline="0" dirty="0">
                <a:latin typeface="Arial" charset="0"/>
                <a:ea typeface="ＭＳ Ｐゴシック" charset="0"/>
                <a:cs typeface="ＭＳ Ｐゴシック" charset="0"/>
              </a:rPr>
              <a:t>What to say</a:t>
            </a:r>
          </a:p>
          <a:p>
            <a:r>
              <a:rPr lang="en-US" b="0" baseline="0" dirty="0">
                <a:latin typeface="Arial" charset="0"/>
                <a:ea typeface="ＭＳ Ｐゴシック" charset="0"/>
                <a:cs typeface="ＭＳ Ｐゴシック" charset="0"/>
              </a:rPr>
              <a:t>How do we go about building successful transition experiences? The first step is partnering with others to facilitate collaboration. In this section we will address key steps to partner with schools and families.</a:t>
            </a:r>
            <a:endParaRPr lang="en-US" dirty="0">
              <a:latin typeface="Arial" charset="0"/>
              <a:ea typeface="ＭＳ Ｐゴシック" charset="0"/>
              <a:cs typeface="ＭＳ Ｐゴシック" charset="0"/>
            </a:endParaRPr>
          </a:p>
        </p:txBody>
      </p:sp>
      <p:sp>
        <p:nvSpPr>
          <p:cNvPr id="9011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567" eaLnBrk="0" hangingPunct="0">
              <a:defRPr sz="1600">
                <a:solidFill>
                  <a:schemeClr val="tx1"/>
                </a:solidFill>
                <a:latin typeface="Arial" charset="0"/>
                <a:ea typeface="ＭＳ Ｐゴシック" charset="0"/>
                <a:cs typeface="ＭＳ Ｐゴシック" charset="0"/>
              </a:defRPr>
            </a:lvl1pPr>
            <a:lvl2pPr marL="745253" indent="-286636" defTabSz="931567" eaLnBrk="0" hangingPunct="0">
              <a:defRPr sz="1600">
                <a:solidFill>
                  <a:schemeClr val="tx1"/>
                </a:solidFill>
                <a:latin typeface="Arial" charset="0"/>
                <a:ea typeface="ＭＳ Ｐゴシック" charset="0"/>
              </a:defRPr>
            </a:lvl2pPr>
            <a:lvl3pPr marL="1146543" indent="-229309" defTabSz="931567" eaLnBrk="0" hangingPunct="0">
              <a:defRPr sz="1600">
                <a:solidFill>
                  <a:schemeClr val="tx1"/>
                </a:solidFill>
                <a:latin typeface="Arial" charset="0"/>
                <a:ea typeface="ＭＳ Ｐゴシック" charset="0"/>
              </a:defRPr>
            </a:lvl3pPr>
            <a:lvl4pPr marL="1605161" indent="-229309" defTabSz="931567" eaLnBrk="0" hangingPunct="0">
              <a:defRPr sz="1600">
                <a:solidFill>
                  <a:schemeClr val="tx1"/>
                </a:solidFill>
                <a:latin typeface="Arial" charset="0"/>
                <a:ea typeface="ＭＳ Ｐゴシック" charset="0"/>
              </a:defRPr>
            </a:lvl4pPr>
            <a:lvl5pPr marL="2063778" indent="-229309" defTabSz="931567" eaLnBrk="0" hangingPunct="0">
              <a:defRPr sz="1600">
                <a:solidFill>
                  <a:schemeClr val="tx1"/>
                </a:solidFill>
                <a:latin typeface="Arial" charset="0"/>
                <a:ea typeface="ＭＳ Ｐゴシック" charset="0"/>
              </a:defRPr>
            </a:lvl5pPr>
            <a:lvl6pPr marL="2522395" indent="-229309" defTabSz="931567" eaLnBrk="0" fontAlgn="base" hangingPunct="0">
              <a:spcBef>
                <a:spcPct val="0"/>
              </a:spcBef>
              <a:spcAft>
                <a:spcPct val="0"/>
              </a:spcAft>
              <a:defRPr sz="1600">
                <a:solidFill>
                  <a:schemeClr val="tx1"/>
                </a:solidFill>
                <a:latin typeface="Arial" charset="0"/>
                <a:ea typeface="ＭＳ Ｐゴシック" charset="0"/>
              </a:defRPr>
            </a:lvl6pPr>
            <a:lvl7pPr marL="2981013" indent="-229309" defTabSz="931567" eaLnBrk="0" fontAlgn="base" hangingPunct="0">
              <a:spcBef>
                <a:spcPct val="0"/>
              </a:spcBef>
              <a:spcAft>
                <a:spcPct val="0"/>
              </a:spcAft>
              <a:defRPr sz="1600">
                <a:solidFill>
                  <a:schemeClr val="tx1"/>
                </a:solidFill>
                <a:latin typeface="Arial" charset="0"/>
                <a:ea typeface="ＭＳ Ｐゴシック" charset="0"/>
              </a:defRPr>
            </a:lvl7pPr>
            <a:lvl8pPr marL="3439630" indent="-229309" defTabSz="931567" eaLnBrk="0" fontAlgn="base" hangingPunct="0">
              <a:spcBef>
                <a:spcPct val="0"/>
              </a:spcBef>
              <a:spcAft>
                <a:spcPct val="0"/>
              </a:spcAft>
              <a:defRPr sz="1600">
                <a:solidFill>
                  <a:schemeClr val="tx1"/>
                </a:solidFill>
                <a:latin typeface="Arial" charset="0"/>
                <a:ea typeface="ＭＳ Ｐゴシック" charset="0"/>
              </a:defRPr>
            </a:lvl8pPr>
            <a:lvl9pPr marL="3898247" indent="-229309" defTabSz="931567" eaLnBrk="0" fontAlgn="base" hangingPunct="0">
              <a:spcBef>
                <a:spcPct val="0"/>
              </a:spcBef>
              <a:spcAft>
                <a:spcPct val="0"/>
              </a:spcAft>
              <a:defRPr sz="1600">
                <a:solidFill>
                  <a:schemeClr val="tx1"/>
                </a:solidFill>
                <a:latin typeface="Arial" charset="0"/>
                <a:ea typeface="ＭＳ Ｐゴシック" charset="0"/>
              </a:defRPr>
            </a:lvl9pPr>
          </a:lstStyle>
          <a:p>
            <a:pPr eaLnBrk="1" hangingPunct="1"/>
            <a:fld id="{871079FD-09A8-2F44-AF6E-B14A63F33F14}" type="slidenum">
              <a:rPr lang="en-US" sz="1200"/>
              <a:pPr eaLnBrk="1" hangingPunct="1"/>
              <a:t>56</a:t>
            </a:fld>
            <a:endParaRPr lang="en-US" sz="1200"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b="1" dirty="0">
                <a:latin typeface="+mn-lt"/>
                <a:ea typeface="+mn-ea"/>
                <a:cs typeface="+mn-cs"/>
              </a:rPr>
              <a:t>Objective</a:t>
            </a:r>
          </a:p>
          <a:p>
            <a:r>
              <a:rPr lang="en-US" b="0" dirty="0">
                <a:latin typeface="+mn-lt"/>
                <a:ea typeface="+mn-ea"/>
                <a:cs typeface="+mn-cs"/>
              </a:rPr>
              <a:t>To</a:t>
            </a:r>
            <a:r>
              <a:rPr lang="en-US" b="0" baseline="0" dirty="0">
                <a:latin typeface="+mn-lt"/>
                <a:ea typeface="+mn-ea"/>
                <a:cs typeface="+mn-cs"/>
              </a:rPr>
              <a:t> convey some reasons why partnerships are important</a:t>
            </a:r>
          </a:p>
          <a:p>
            <a:endParaRPr lang="en-US" b="1" baseline="0" dirty="0">
              <a:latin typeface="+mn-lt"/>
              <a:ea typeface="+mn-ea"/>
              <a:cs typeface="+mn-cs"/>
            </a:endParaRPr>
          </a:p>
          <a:p>
            <a:r>
              <a:rPr lang="en-US" b="1" baseline="0" dirty="0">
                <a:latin typeface="+mn-lt"/>
                <a:ea typeface="+mn-ea"/>
                <a:cs typeface="+mn-cs"/>
              </a:rPr>
              <a:t>What to say</a:t>
            </a:r>
            <a:endParaRPr lang="en-US" b="1" dirty="0">
              <a:latin typeface="+mn-lt"/>
              <a:ea typeface="+mn-ea"/>
              <a:cs typeface="+mn-cs"/>
            </a:endParaRPr>
          </a:p>
          <a:p>
            <a:r>
              <a:rPr lang="en-US" b="0" dirty="0">
                <a:latin typeface="+mn-lt"/>
                <a:ea typeface="+mn-ea"/>
                <a:cs typeface="+mn-cs"/>
              </a:rPr>
              <a:t>These are some of the</a:t>
            </a:r>
            <a:r>
              <a:rPr lang="en-US" b="0" baseline="0" dirty="0">
                <a:latin typeface="+mn-lt"/>
                <a:ea typeface="+mn-ea"/>
                <a:cs typeface="+mn-cs"/>
              </a:rPr>
              <a:t> key reasons why partnering around the transition to kindergarten is important:</a:t>
            </a:r>
            <a:endParaRPr lang="en-US" b="0" dirty="0">
              <a:latin typeface="+mn-lt"/>
              <a:ea typeface="+mn-ea"/>
              <a:cs typeface="+mn-cs"/>
            </a:endParaRPr>
          </a:p>
          <a:p>
            <a:endParaRPr lang="en-US" b="1" dirty="0">
              <a:latin typeface="+mn-lt"/>
              <a:ea typeface="+mn-ea"/>
              <a:cs typeface="+mn-cs"/>
            </a:endParaRPr>
          </a:p>
          <a:p>
            <a:pPr marL="171981" indent="-171981">
              <a:buFont typeface="Arial"/>
              <a:buChar char="•"/>
            </a:pPr>
            <a:r>
              <a:rPr lang="en-US" b="1" dirty="0">
                <a:latin typeface="+mn-lt"/>
                <a:ea typeface="+mn-ea"/>
                <a:cs typeface="+mn-cs"/>
              </a:rPr>
              <a:t>Partnerships strengthen educational community: </a:t>
            </a:r>
            <a:r>
              <a:rPr lang="en-US" dirty="0">
                <a:latin typeface="+mn-lt"/>
                <a:ea typeface="+mn-ea"/>
                <a:cs typeface="+mn-cs"/>
              </a:rPr>
              <a:t>The K-12 school system is embedded within a broader community that sustains (or impedes) the purposes of schooling. This broader education community (parents, other educational leaders, the business community, religious organizations, not-for- profit groups, and citizens in general) requires stewardship</a:t>
            </a:r>
            <a:r>
              <a:rPr lang="en-US" baseline="0" dirty="0">
                <a:latin typeface="+mn-lt"/>
                <a:ea typeface="+mn-ea"/>
                <a:cs typeface="+mn-cs"/>
              </a:rPr>
              <a:t> and</a:t>
            </a:r>
            <a:r>
              <a:rPr lang="en-US" dirty="0">
                <a:latin typeface="+mn-lt"/>
                <a:ea typeface="+mn-ea"/>
                <a:cs typeface="+mn-cs"/>
              </a:rPr>
              <a:t> careful cultivating to make it grow and flourish. One way to engage in the stewardship of schools is to form collaborative partnerships between preschools and kindergartens.</a:t>
            </a:r>
          </a:p>
          <a:p>
            <a:endParaRPr lang="en-US" dirty="0">
              <a:latin typeface="+mn-lt"/>
              <a:ea typeface="+mn-ea"/>
              <a:cs typeface="+mn-cs"/>
            </a:endParaRPr>
          </a:p>
          <a:p>
            <a:pPr marL="171981" indent="-171981">
              <a:buFont typeface="Arial"/>
              <a:buChar char="•"/>
            </a:pPr>
            <a:r>
              <a:rPr lang="en-US" b="1" dirty="0">
                <a:latin typeface="+mn-lt"/>
                <a:ea typeface="+mn-ea"/>
                <a:cs typeface="+mn-cs"/>
              </a:rPr>
              <a:t>Partnerships</a:t>
            </a:r>
            <a:r>
              <a:rPr lang="en-US" b="1" baseline="0" dirty="0">
                <a:latin typeface="+mn-lt"/>
                <a:ea typeface="+mn-ea"/>
                <a:cs typeface="+mn-cs"/>
              </a:rPr>
              <a:t> a</a:t>
            </a:r>
            <a:r>
              <a:rPr lang="en-US" b="1" dirty="0">
                <a:latin typeface="+mn-lt"/>
                <a:ea typeface="+mn-ea"/>
                <a:cs typeface="+mn-cs"/>
              </a:rPr>
              <a:t>ssist children and their families with the transition to a new setting: </a:t>
            </a:r>
            <a:r>
              <a:rPr lang="en-US" dirty="0">
                <a:latin typeface="+mn-lt"/>
                <a:ea typeface="+mn-ea"/>
                <a:cs typeface="+mn-cs"/>
              </a:rPr>
              <a:t>Every transition is difficult. There are new routines, a new culture, new rules and procedures, and new people in power. This newness can</a:t>
            </a:r>
            <a:r>
              <a:rPr lang="en-US" baseline="0" dirty="0">
                <a:latin typeface="+mn-lt"/>
                <a:ea typeface="+mn-ea"/>
                <a:cs typeface="+mn-cs"/>
              </a:rPr>
              <a:t> produce anxiety for both </a:t>
            </a:r>
            <a:r>
              <a:rPr lang="en-US" dirty="0">
                <a:latin typeface="+mn-lt"/>
                <a:ea typeface="+mn-ea"/>
                <a:cs typeface="+mn-cs"/>
              </a:rPr>
              <a:t>children and their families. One of the facts of the educational system is that each new setting is larger</a:t>
            </a:r>
            <a:r>
              <a:rPr lang="en-US" baseline="0" dirty="0">
                <a:latin typeface="+mn-lt"/>
                <a:ea typeface="+mn-ea"/>
                <a:cs typeface="+mn-cs"/>
              </a:rPr>
              <a:t> and</a:t>
            </a:r>
            <a:r>
              <a:rPr lang="en-US" dirty="0">
                <a:latin typeface="+mn-lt"/>
                <a:ea typeface="+mn-ea"/>
                <a:cs typeface="+mn-cs"/>
              </a:rPr>
              <a:t> “busier.” </a:t>
            </a:r>
            <a:br>
              <a:rPr lang="en-US" dirty="0">
                <a:latin typeface="+mn-lt"/>
                <a:ea typeface="+mn-ea"/>
                <a:cs typeface="+mn-cs"/>
              </a:rPr>
            </a:br>
            <a:endParaRPr lang="en-US" dirty="0">
              <a:latin typeface="+mn-lt"/>
              <a:ea typeface="+mn-ea"/>
              <a:cs typeface="+mn-cs"/>
            </a:endParaRPr>
          </a:p>
          <a:p>
            <a:pPr marL="171981" indent="-171981">
              <a:buFont typeface="Arial"/>
              <a:buChar char="•"/>
            </a:pPr>
            <a:r>
              <a:rPr lang="en-US" b="1" baseline="0" dirty="0">
                <a:latin typeface="+mn-lt"/>
                <a:ea typeface="+mn-ea"/>
                <a:cs typeface="+mn-cs"/>
              </a:rPr>
              <a:t>Partnerships help address </a:t>
            </a:r>
            <a:r>
              <a:rPr lang="en-US" b="1" dirty="0">
                <a:latin typeface="+mn-lt"/>
                <a:ea typeface="+mn-ea"/>
                <a:cs typeface="+mn-cs"/>
              </a:rPr>
              <a:t>the achievement gap: </a:t>
            </a:r>
            <a:r>
              <a:rPr lang="en-US" dirty="0">
                <a:latin typeface="+mn-lt"/>
                <a:ea typeface="+mn-ea"/>
                <a:cs typeface="+mn-cs"/>
              </a:rPr>
              <a:t>In most cases the achievement gap between middle class children and children from low-income households is evident at the entrance to kindergarten. One of the major purposes of early childhood education programs is to address this achievement gap and prepare children to be successful in kindergarten and beyond. Program–schools partnerships acknowledge this and work to increase the skills and knowledge of children entering kindergarten.</a:t>
            </a:r>
            <a:br>
              <a:rPr lang="en-US" dirty="0">
                <a:latin typeface="+mn-lt"/>
                <a:ea typeface="+mn-ea"/>
                <a:cs typeface="+mn-cs"/>
              </a:rPr>
            </a:br>
            <a:endParaRPr lang="en-US" dirty="0">
              <a:latin typeface="+mn-lt"/>
              <a:ea typeface="+mn-ea"/>
              <a:cs typeface="+mn-cs"/>
            </a:endParaRPr>
          </a:p>
          <a:p>
            <a:pPr marL="171981" indent="-171981">
              <a:buFont typeface="Arial"/>
              <a:buChar char="•"/>
            </a:pPr>
            <a:r>
              <a:rPr lang="en-US" b="1" dirty="0">
                <a:latin typeface="+mn-lt"/>
                <a:ea typeface="+mn-ea"/>
                <a:cs typeface="+mn-cs"/>
              </a:rPr>
              <a:t>Partnerships</a:t>
            </a:r>
            <a:r>
              <a:rPr lang="en-US" b="1" baseline="0" dirty="0">
                <a:latin typeface="+mn-lt"/>
                <a:ea typeface="+mn-ea"/>
                <a:cs typeface="+mn-cs"/>
              </a:rPr>
              <a:t> can help make e</a:t>
            </a:r>
            <a:r>
              <a:rPr lang="en-US" b="1" dirty="0">
                <a:latin typeface="+mn-lt"/>
                <a:ea typeface="+mn-ea"/>
                <a:cs typeface="+mn-cs"/>
              </a:rPr>
              <a:t>very student a confident learner: </a:t>
            </a:r>
            <a:r>
              <a:rPr lang="en-US" dirty="0">
                <a:latin typeface="+mn-lt"/>
                <a:ea typeface="+mn-ea"/>
                <a:cs typeface="+mn-cs"/>
              </a:rPr>
              <a:t>These partnerships address the idea of developing and maintaining a sense of self-efficacy for each child.</a:t>
            </a:r>
            <a:br>
              <a:rPr lang="en-US" dirty="0">
                <a:latin typeface="+mn-lt"/>
                <a:ea typeface="+mn-ea"/>
                <a:cs typeface="+mn-cs"/>
              </a:rPr>
            </a:br>
            <a:endParaRPr lang="en-US" dirty="0">
              <a:latin typeface="+mn-lt"/>
              <a:ea typeface="+mn-ea"/>
              <a:cs typeface="+mn-cs"/>
            </a:endParaRPr>
          </a:p>
          <a:p>
            <a:pPr marL="171981" indent="-171981">
              <a:buFont typeface="Arial"/>
              <a:buChar char="•"/>
            </a:pPr>
            <a:r>
              <a:rPr lang="en-US" b="1" dirty="0">
                <a:latin typeface="+mn-lt"/>
                <a:ea typeface="+mn-ea"/>
                <a:cs typeface="+mn-cs"/>
              </a:rPr>
              <a:t>Partnerships involve families in the education of their children: </a:t>
            </a:r>
            <a:r>
              <a:rPr lang="en-US" dirty="0">
                <a:latin typeface="+mn-lt"/>
                <a:ea typeface="+mn-ea"/>
                <a:cs typeface="+mn-cs"/>
              </a:rPr>
              <a:t>Family engagement is a well-known correlate of student achievement. Families often need assistance in providing educational support for their children, and they need to feel welcomed by the school as important and</a:t>
            </a:r>
            <a:r>
              <a:rPr lang="en-US" baseline="0" dirty="0">
                <a:latin typeface="+mn-lt"/>
                <a:ea typeface="+mn-ea"/>
                <a:cs typeface="+mn-cs"/>
              </a:rPr>
              <a:t> valued members </a:t>
            </a:r>
            <a:r>
              <a:rPr lang="en-US" dirty="0">
                <a:latin typeface="+mn-lt"/>
                <a:ea typeface="+mn-ea"/>
                <a:cs typeface="+mn-cs"/>
              </a:rPr>
              <a:t>of the team that is educating their children. Many early childhood programs develop strong bonds with families, and kindergartens can leverage this bond if parents are made to feel welcomed and valued from the very beginning of the kindergarten experience.</a:t>
            </a:r>
          </a:p>
          <a:p>
            <a:r>
              <a:rPr lang="en-US" b="1" dirty="0">
                <a:latin typeface="+mn-lt"/>
                <a:ea typeface="+mn-ea"/>
                <a:cs typeface="+mn-cs"/>
              </a:rPr>
              <a:t> </a:t>
            </a:r>
            <a:endParaRPr lang="en-US" dirty="0">
              <a:latin typeface="+mn-lt"/>
              <a:ea typeface="+mn-ea"/>
              <a:cs typeface="+mn-cs"/>
            </a:endParaRPr>
          </a:p>
          <a:p>
            <a:r>
              <a:rPr lang="en-US" b="1" dirty="0">
                <a:latin typeface="+mn-lt"/>
                <a:ea typeface="+mn-ea"/>
                <a:cs typeface="+mn-cs"/>
              </a:rPr>
              <a:t> </a:t>
            </a:r>
            <a:endParaRPr lang="en-US" dirty="0">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7785D4C-E730-BC4D-9009-88867914B372}" type="slidenum">
              <a:rPr lang="en-US" smtClean="0"/>
              <a:pPr/>
              <a:t>57</a:t>
            </a:fld>
            <a:endParaRPr 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latin typeface="+mn-lt"/>
                <a:ea typeface="+mn-ea"/>
                <a:cs typeface="+mn-cs"/>
              </a:rPr>
              <a:t>Objective</a:t>
            </a:r>
          </a:p>
          <a:p>
            <a:r>
              <a:rPr lang="en-US" dirty="0">
                <a:latin typeface="+mn-lt"/>
                <a:ea typeface="+mn-ea"/>
                <a:cs typeface="+mn-cs"/>
              </a:rPr>
              <a:t>To review some key concepts around partnering </a:t>
            </a:r>
          </a:p>
          <a:p>
            <a:endParaRPr lang="en-US" b="1" dirty="0">
              <a:latin typeface="+mn-lt"/>
              <a:ea typeface="+mn-ea"/>
              <a:cs typeface="+mn-cs"/>
            </a:endParaRPr>
          </a:p>
          <a:p>
            <a:r>
              <a:rPr lang="en-US" b="1" dirty="0">
                <a:latin typeface="+mn-lt"/>
                <a:ea typeface="+mn-ea"/>
                <a:cs typeface="+mn-cs"/>
              </a:rPr>
              <a:t>What to say</a:t>
            </a:r>
          </a:p>
          <a:p>
            <a:r>
              <a:rPr lang="en-US" dirty="0">
                <a:latin typeface="+mn-lt"/>
                <a:ea typeface="+mn-ea"/>
                <a:cs typeface="+mn-cs"/>
              </a:rPr>
              <a:t>These are some key ideas around partnering.</a:t>
            </a:r>
          </a:p>
          <a:p>
            <a:endParaRPr lang="en-US" dirty="0">
              <a:latin typeface="+mn-lt"/>
              <a:ea typeface="+mn-ea"/>
              <a:cs typeface="+mn-cs"/>
            </a:endParaRPr>
          </a:p>
          <a:p>
            <a:pPr defTabSz="440685" eaLnBrk="1" fontAlgn="auto" hangingPunct="1">
              <a:spcBef>
                <a:spcPts val="0"/>
              </a:spcBef>
              <a:spcAft>
                <a:spcPts val="0"/>
              </a:spcAft>
              <a:defRPr/>
            </a:pPr>
            <a:r>
              <a:rPr lang="en-US" b="1" dirty="0">
                <a:latin typeface="+mn-lt"/>
                <a:ea typeface="+mn-ea"/>
                <a:cs typeface="+mn-cs"/>
              </a:rPr>
              <a:t>Partnerships can help kindergartens leverage the learning that takes place in preschools </a:t>
            </a:r>
            <a:r>
              <a:rPr lang="en-US" dirty="0">
                <a:latin typeface="+mn-lt"/>
                <a:ea typeface="+mn-ea"/>
                <a:cs typeface="+mn-cs"/>
              </a:rPr>
              <a:t>by creating a seamless transition of children and by articulating the curriculum between preschool and kindergarten. </a:t>
            </a:r>
          </a:p>
          <a:p>
            <a:pPr defTabSz="440685" eaLnBrk="1" fontAlgn="auto" hangingPunct="1">
              <a:spcBef>
                <a:spcPts val="0"/>
              </a:spcBef>
              <a:spcAft>
                <a:spcPts val="0"/>
              </a:spcAft>
              <a:defRPr/>
            </a:pPr>
            <a:endParaRPr lang="en-US" dirty="0">
              <a:latin typeface="+mn-lt"/>
              <a:ea typeface="+mn-ea"/>
              <a:cs typeface="+mn-cs"/>
            </a:endParaRPr>
          </a:p>
          <a:p>
            <a:r>
              <a:rPr lang="en-US" b="1" dirty="0">
                <a:latin typeface="+mn-lt"/>
                <a:ea typeface="+mn-ea"/>
                <a:cs typeface="+mn-cs"/>
              </a:rPr>
              <a:t>Collaboration is a relational endeavor. </a:t>
            </a:r>
            <a:r>
              <a:rPr lang="en-US" b="0" dirty="0">
                <a:latin typeface="+mn-lt"/>
                <a:ea typeface="+mn-ea"/>
                <a:cs typeface="+mn-cs"/>
              </a:rPr>
              <a:t>R</a:t>
            </a:r>
            <a:r>
              <a:rPr lang="en-US" dirty="0">
                <a:latin typeface="+mn-lt"/>
                <a:ea typeface="+mn-ea"/>
                <a:cs typeface="+mn-cs"/>
              </a:rPr>
              <a:t>elationships matter. The key to the partnerships is built on individual relationships between the administrators and staff of the preschools and the kindergarten. Using your best relationship skills, especially listening and respect, are key components.</a:t>
            </a:r>
          </a:p>
          <a:p>
            <a:r>
              <a:rPr lang="en-US" dirty="0">
                <a:latin typeface="+mn-lt"/>
                <a:ea typeface="+mn-ea"/>
                <a:cs typeface="+mn-cs"/>
              </a:rPr>
              <a:t> </a:t>
            </a:r>
          </a:p>
          <a:p>
            <a:r>
              <a:rPr lang="en-US" b="1" dirty="0">
                <a:latin typeface="+mn-lt"/>
                <a:ea typeface="+mn-ea"/>
                <a:cs typeface="+mn-cs"/>
              </a:rPr>
              <a:t>Welcoming parents and their children </a:t>
            </a:r>
            <a:r>
              <a:rPr lang="en-US" dirty="0">
                <a:latin typeface="+mn-lt"/>
                <a:ea typeface="+mn-ea"/>
                <a:cs typeface="+mn-cs"/>
              </a:rPr>
              <a:t>enhances child learning.</a:t>
            </a:r>
          </a:p>
          <a:p>
            <a:endParaRPr lang="en-US" dirty="0"/>
          </a:p>
        </p:txBody>
      </p:sp>
      <p:sp>
        <p:nvSpPr>
          <p:cNvPr id="4" name="Slide Number Placeholder 3"/>
          <p:cNvSpPr>
            <a:spLocks noGrp="1"/>
          </p:cNvSpPr>
          <p:nvPr>
            <p:ph type="sldNum" sz="quarter" idx="10"/>
          </p:nvPr>
        </p:nvSpPr>
        <p:spPr/>
        <p:txBody>
          <a:bodyPr/>
          <a:lstStyle/>
          <a:p>
            <a:fld id="{67785D4C-E730-BC4D-9009-88867914B372}" type="slidenum">
              <a:rPr lang="en-US" smtClean="0"/>
              <a:pPr/>
              <a:t>58</a:t>
            </a:fld>
            <a:endParaRPr 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7235">
              <a:defRPr/>
            </a:pPr>
            <a:r>
              <a:rPr lang="en-US" b="1" dirty="0">
                <a:latin typeface="Arial" charset="0"/>
                <a:ea typeface="ＭＳ Ｐゴシック" charset="0"/>
                <a:cs typeface="ＭＳ Ｐゴシック" charset="0"/>
              </a:rPr>
              <a:t>Note to presenter: </a:t>
            </a:r>
            <a:r>
              <a:rPr lang="en-US" b="0" dirty="0">
                <a:latin typeface="Arial" charset="0"/>
                <a:ea typeface="ＭＳ Ｐゴシック" charset="0"/>
                <a:cs typeface="ＭＳ Ｐゴシック" charset="0"/>
              </a:rPr>
              <a:t>In order to</a:t>
            </a:r>
            <a:r>
              <a:rPr lang="en-US" b="0" baseline="0" dirty="0">
                <a:latin typeface="Arial" charset="0"/>
                <a:ea typeface="ＭＳ Ｐゴシック" charset="0"/>
                <a:cs typeface="ＭＳ Ｐゴシック" charset="0"/>
              </a:rPr>
              <a:t> show this video, you will need internet access during your presentation. If you do not have internet access, delete this slide. </a:t>
            </a:r>
            <a:endParaRPr lang="en-US" b="1" dirty="0">
              <a:latin typeface="Arial" charset="0"/>
              <a:ea typeface="ＭＳ Ｐゴシック" charset="0"/>
              <a:cs typeface="ＭＳ Ｐゴシック" charset="0"/>
            </a:endParaRPr>
          </a:p>
          <a:p>
            <a:endParaRPr lang="en-US" b="1" dirty="0">
              <a:latin typeface="Arial" charset="0"/>
              <a:ea typeface="ＭＳ Ｐゴシック" charset="0"/>
              <a:cs typeface="ＭＳ Ｐゴシック" charset="0"/>
            </a:endParaRPr>
          </a:p>
          <a:p>
            <a:r>
              <a:rPr lang="en-US" b="1" dirty="0">
                <a:latin typeface="Arial" charset="0"/>
                <a:ea typeface="ＭＳ Ｐゴシック" charset="0"/>
                <a:cs typeface="ＭＳ Ｐゴシック" charset="0"/>
              </a:rPr>
              <a:t>Objective</a:t>
            </a:r>
          </a:p>
          <a:p>
            <a:r>
              <a:rPr lang="en-US" dirty="0">
                <a:latin typeface="Arial" charset="0"/>
                <a:ea typeface="ＭＳ Ｐゴシック" charset="0"/>
                <a:cs typeface="ＭＳ Ｐゴシック" charset="0"/>
              </a:rPr>
              <a:t>To</a:t>
            </a:r>
            <a:r>
              <a:rPr lang="en-US" baseline="0" dirty="0">
                <a:latin typeface="Arial" charset="0"/>
                <a:ea typeface="ＭＳ Ｐゴシック" charset="0"/>
                <a:cs typeface="ＭＳ Ｐゴシック" charset="0"/>
              </a:rPr>
              <a:t> share stories and examples of leadership strategies for supporting the transition to kindergarten.</a:t>
            </a:r>
            <a:endParaRPr lang="en-US" dirty="0">
              <a:latin typeface="Arial" charset="0"/>
              <a:ea typeface="ＭＳ Ｐゴシック" charset="0"/>
              <a:cs typeface="ＭＳ Ｐゴシック" charset="0"/>
            </a:endParaRPr>
          </a:p>
          <a:p>
            <a:endParaRPr lang="en-US" dirty="0">
              <a:latin typeface="Arial" charset="0"/>
              <a:ea typeface="ＭＳ Ｐゴシック" charset="0"/>
              <a:cs typeface="ＭＳ Ｐゴシック" charset="0"/>
            </a:endParaRPr>
          </a:p>
          <a:p>
            <a:pPr eaLnBrk="1" hangingPunct="1"/>
            <a:r>
              <a:rPr lang="en-US" b="1" dirty="0">
                <a:latin typeface="Arial" charset="0"/>
                <a:ea typeface="ＭＳ Ｐゴシック" charset="0"/>
                <a:cs typeface="ＭＳ Ｐゴシック" charset="0"/>
              </a:rPr>
              <a:t>What to say</a:t>
            </a:r>
          </a:p>
          <a:p>
            <a:pPr eaLnBrk="1" hangingPunct="1"/>
            <a:r>
              <a:rPr lang="en-US" sz="1200" b="0" i="0" u="none" strike="noStrike" kern="1200" dirty="0">
                <a:solidFill>
                  <a:schemeClr val="tx1"/>
                </a:solidFill>
                <a:effectLst/>
                <a:latin typeface="+mn-lt"/>
                <a:ea typeface="+mn-ea"/>
                <a:cs typeface="+mn-cs"/>
              </a:rPr>
              <a:t>This video features a series of interviews with Head Start and elementary school leaders who have successfully navigated the transition to kindergarten, and offers a variety of practical leadership strategies while highlighting the key components of successful kindergarten transitions.</a:t>
            </a:r>
            <a:endParaRPr lang="en-US" i="0" dirty="0">
              <a:latin typeface="Arial" charset="0"/>
              <a:ea typeface="ＭＳ Ｐゴシック" charset="0"/>
              <a:cs typeface="ＭＳ Ｐゴシック" charset="0"/>
            </a:endParaRPr>
          </a:p>
          <a:p>
            <a:endParaRPr lang="en-US" dirty="0">
              <a:latin typeface="+mn-lt"/>
              <a:ea typeface="+mn-ea"/>
              <a:cs typeface="+mn-cs"/>
            </a:endParaRPr>
          </a:p>
          <a:p>
            <a:endParaRPr lang="en-US" dirty="0">
              <a:latin typeface="+mn-lt"/>
              <a:ea typeface="+mn-ea"/>
              <a:cs typeface="+mn-cs"/>
            </a:endParaRPr>
          </a:p>
          <a:p>
            <a:r>
              <a:rPr lang="en-US" dirty="0">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67785D4C-E730-BC4D-9009-88867914B372}" type="slidenum">
              <a:rPr lang="en-US" smtClean="0"/>
              <a:pPr/>
              <a:t>59</a:t>
            </a:fld>
            <a:endParaRPr 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a:buFont typeface="Arial" pitchFamily="34" charset="0"/>
              <a:buNone/>
            </a:pPr>
            <a:r>
              <a:rPr lang="en-US" b="1" dirty="0"/>
              <a:t>Objective</a:t>
            </a:r>
          </a:p>
          <a:p>
            <a:pPr>
              <a:buFont typeface="Arial" pitchFamily="34" charset="0"/>
              <a:buNone/>
            </a:pPr>
            <a:r>
              <a:rPr lang="en-US" dirty="0"/>
              <a:t>To discuss thoughts</a:t>
            </a:r>
            <a:r>
              <a:rPr lang="en-US" baseline="0" dirty="0"/>
              <a:t> and ideas related to the video</a:t>
            </a:r>
          </a:p>
          <a:p>
            <a:pPr>
              <a:buFont typeface="Arial" pitchFamily="34" charset="0"/>
              <a:buNone/>
            </a:pPr>
            <a:endParaRPr lang="en-US" baseline="0" dirty="0"/>
          </a:p>
          <a:p>
            <a:pPr>
              <a:buFont typeface="Arial" pitchFamily="34" charset="0"/>
              <a:buNone/>
            </a:pPr>
            <a:r>
              <a:rPr lang="en-US" dirty="0"/>
              <a:t>Have groups discuss and share answers to the questions listed.</a:t>
            </a:r>
          </a:p>
          <a:p>
            <a:pPr>
              <a:buFont typeface="Arial" pitchFamily="34" charset="0"/>
              <a:buNone/>
            </a:pPr>
            <a:endParaRPr lang="en-US" b="1" dirty="0"/>
          </a:p>
          <a:p>
            <a:pPr>
              <a:buFont typeface="Arial" pitchFamily="34" charset="0"/>
              <a:buNone/>
            </a:pPr>
            <a:r>
              <a:rPr lang="en-US" b="1" dirty="0"/>
              <a:t>What to say</a:t>
            </a:r>
          </a:p>
          <a:p>
            <a:pPr>
              <a:buFont typeface="Arial" pitchFamily="34" charset="0"/>
              <a:buNone/>
            </a:pPr>
            <a:r>
              <a:rPr lang="en-US" dirty="0"/>
              <a:t>Some</a:t>
            </a:r>
            <a:r>
              <a:rPr lang="en-US" baseline="0" dirty="0"/>
              <a:t> key ideas:</a:t>
            </a:r>
            <a:endParaRPr lang="en-US" dirty="0"/>
          </a:p>
          <a:p>
            <a:pPr marL="171981" indent="-171981">
              <a:buFont typeface="Arial"/>
              <a:buChar char="•"/>
            </a:pPr>
            <a:r>
              <a:rPr lang="en-US" dirty="0"/>
              <a:t>Community commitment to education is enhanced by program and school partnerships.</a:t>
            </a:r>
          </a:p>
          <a:p>
            <a:pPr marL="171981" indent="-171981">
              <a:buFont typeface="Arial"/>
              <a:buChar char="•"/>
            </a:pPr>
            <a:r>
              <a:rPr lang="en-US" dirty="0"/>
              <a:t>The partnership team consists of the kindergarten teacher, family, and early childhood educator.</a:t>
            </a:r>
          </a:p>
          <a:p>
            <a:pPr marL="171981" indent="-171981">
              <a:buFont typeface="Arial"/>
              <a:buChar char="•"/>
            </a:pPr>
            <a:r>
              <a:rPr lang="en-US" dirty="0"/>
              <a:t>Kindergarten teachers and early childhood educators can discuss kindergarten entry expectations. </a:t>
            </a:r>
          </a:p>
          <a:p>
            <a:pPr marL="171981" indent="-171981">
              <a:buFont typeface="Arial"/>
              <a:buChar char="•"/>
            </a:pPr>
            <a:r>
              <a:rPr lang="en-US" dirty="0"/>
              <a:t>Early childhood programs can inform kindergarten teachers what children know, their development, and learning.</a:t>
            </a:r>
          </a:p>
          <a:p>
            <a:pPr marL="171981" indent="-171981">
              <a:buFont typeface="Arial"/>
              <a:buChar char="•"/>
            </a:pPr>
            <a:r>
              <a:rPr lang="en-US" dirty="0"/>
              <a:t>Partnerships can work on aligning curricula and sharing common expectations.</a:t>
            </a:r>
          </a:p>
          <a:p>
            <a:pPr marL="171981" indent="-171981">
              <a:buFont typeface="Arial"/>
              <a:buChar char="•"/>
            </a:pPr>
            <a:r>
              <a:rPr lang="en-US" dirty="0"/>
              <a:t>Early childhood program staff and kindergarten teachers can inform families about what their children need to know to be successful in kindergarten, how families can help their children at home, and what to expect in kindergarten. </a:t>
            </a:r>
          </a:p>
          <a:p>
            <a:pPr marL="171981" indent="-171981">
              <a:buFont typeface="Arial"/>
              <a:buChar char="•"/>
            </a:pPr>
            <a:r>
              <a:rPr lang="en-US" dirty="0"/>
              <a:t>One way to start forming family partnerships is to have families and their children meet with kindergarten teachers before schools starts.</a:t>
            </a:r>
          </a:p>
          <a:p>
            <a:pPr marL="171981" indent="-171981">
              <a:buFont typeface="Arial"/>
              <a:buChar char="•"/>
            </a:pPr>
            <a:r>
              <a:rPr lang="en-US" dirty="0"/>
              <a:t>The most important feeling for kids entering kindergarten is “I can”</a:t>
            </a:r>
            <a:r>
              <a:rPr lang="en-US" baseline="0" dirty="0"/>
              <a:t> (i.e., </a:t>
            </a:r>
            <a:r>
              <a:rPr lang="en-US" dirty="0"/>
              <a:t>self-efficacy).</a:t>
            </a:r>
          </a:p>
          <a:p>
            <a:pPr>
              <a:buFont typeface="Arial" pitchFamily="34" charset="0"/>
              <a:buNone/>
            </a:pPr>
            <a:endParaRPr lang="en-US" baseline="0" dirty="0"/>
          </a:p>
          <a:p>
            <a:pPr>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67785D4C-E730-BC4D-9009-88867914B372}" type="slidenum">
              <a:rPr lang="en-US" smtClean="0"/>
              <a:pPr/>
              <a:t>60</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a:t>Objective</a:t>
            </a:r>
          </a:p>
          <a:p>
            <a:r>
              <a:rPr lang="en-US" sz="1000" dirty="0"/>
              <a:t>To look at Head Start’s definition of school readiness</a:t>
            </a:r>
          </a:p>
          <a:p>
            <a:endParaRPr lang="en-US" sz="1000" b="1" dirty="0"/>
          </a:p>
          <a:p>
            <a:r>
              <a:rPr lang="en-US" sz="1000" b="1" dirty="0"/>
              <a:t>What to say</a:t>
            </a:r>
          </a:p>
          <a:p>
            <a:r>
              <a:rPr lang="en-US" sz="1000" dirty="0"/>
              <a:t>This is how Head Start officially defines school readiness. This definition is an excellent way to conceptualize school readiness, but it is somewhat broad.</a:t>
            </a:r>
          </a:p>
        </p:txBody>
      </p:sp>
      <p:sp>
        <p:nvSpPr>
          <p:cNvPr id="5" name="Footer Placeholder 4"/>
          <p:cNvSpPr>
            <a:spLocks noGrp="1"/>
          </p:cNvSpPr>
          <p:nvPr>
            <p:ph type="ftr" sz="quarter" idx="11"/>
          </p:nvPr>
        </p:nvSpPr>
        <p:spPr/>
        <p:txBody>
          <a:bodyPr/>
          <a:lstStyle/>
          <a:p>
            <a:r>
              <a:rPr lang="en-US" dirty="0">
                <a:solidFill>
                  <a:prstClr val="black"/>
                </a:solidFill>
              </a:rPr>
              <a:t>CASTL at UVA</a:t>
            </a:r>
          </a:p>
        </p:txBody>
      </p:sp>
      <p:sp>
        <p:nvSpPr>
          <p:cNvPr id="6" name="Slide Number Placeholder 5"/>
          <p:cNvSpPr>
            <a:spLocks noGrp="1"/>
          </p:cNvSpPr>
          <p:nvPr>
            <p:ph type="sldNum" sz="quarter" idx="12"/>
          </p:nvPr>
        </p:nvSpPr>
        <p:spPr/>
        <p:txBody>
          <a:bodyPr/>
          <a:lstStyle/>
          <a:p>
            <a:fld id="{548B68F5-C012-4983-9D41-569CC1EE93A7}"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77349643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latin typeface="+mn-lt"/>
                <a:ea typeface="+mn-ea"/>
                <a:cs typeface="+mn-cs"/>
              </a:rPr>
              <a:t>Objective</a:t>
            </a:r>
          </a:p>
          <a:p>
            <a:r>
              <a:rPr lang="en-US" b="0" i="0" dirty="0">
                <a:latin typeface="+mn-lt"/>
                <a:ea typeface="+mn-ea"/>
                <a:cs typeface="+mn-cs"/>
              </a:rPr>
              <a:t>To</a:t>
            </a:r>
            <a:r>
              <a:rPr lang="en-US" b="0" i="0" baseline="0" dirty="0">
                <a:latin typeface="+mn-lt"/>
                <a:ea typeface="+mn-ea"/>
                <a:cs typeface="+mn-cs"/>
              </a:rPr>
              <a:t> review a process for forming program–school partnerships</a:t>
            </a:r>
            <a:endParaRPr lang="en-US" b="0" i="0" dirty="0">
              <a:latin typeface="+mn-lt"/>
              <a:ea typeface="+mn-ea"/>
              <a:cs typeface="+mn-cs"/>
            </a:endParaRPr>
          </a:p>
          <a:p>
            <a:endParaRPr lang="en-US" b="1" i="0" dirty="0">
              <a:latin typeface="+mn-lt"/>
              <a:ea typeface="+mn-ea"/>
              <a:cs typeface="+mn-cs"/>
            </a:endParaRPr>
          </a:p>
          <a:p>
            <a:r>
              <a:rPr lang="en-US" b="1" i="0" dirty="0">
                <a:latin typeface="+mn-lt"/>
                <a:ea typeface="+mn-ea"/>
                <a:cs typeface="+mn-cs"/>
              </a:rPr>
              <a:t>What to say</a:t>
            </a:r>
          </a:p>
          <a:p>
            <a:r>
              <a:rPr lang="en-US" b="0" i="0" dirty="0">
                <a:latin typeface="+mn-lt"/>
                <a:ea typeface="+mn-ea"/>
                <a:cs typeface="+mn-cs"/>
              </a:rPr>
              <a:t>This is a process you can use to help form program–school partnerships.</a:t>
            </a:r>
          </a:p>
          <a:p>
            <a:endParaRPr lang="en-US" b="0" i="1" dirty="0">
              <a:latin typeface="+mn-lt"/>
              <a:ea typeface="+mn-ea"/>
              <a:cs typeface="+mn-cs"/>
            </a:endParaRPr>
          </a:p>
          <a:p>
            <a:r>
              <a:rPr lang="en-US" b="0" i="0" dirty="0">
                <a:latin typeface="+mn-lt"/>
                <a:ea typeface="+mn-ea"/>
                <a:cs typeface="+mn-cs"/>
              </a:rPr>
              <a:t>Create a list of elementary schools that your</a:t>
            </a:r>
            <a:r>
              <a:rPr lang="en-US" b="0" i="0" baseline="0" dirty="0">
                <a:latin typeface="+mn-lt"/>
                <a:ea typeface="+mn-ea"/>
                <a:cs typeface="+mn-cs"/>
              </a:rPr>
              <a:t> students feed into (for early childhood audiences) or early childhood programs from which you receive children (for elementary school audiences)</a:t>
            </a:r>
            <a:r>
              <a:rPr lang="en-US" b="0" i="0" dirty="0">
                <a:latin typeface="+mn-lt"/>
                <a:ea typeface="+mn-ea"/>
                <a:cs typeface="+mn-cs"/>
              </a:rPr>
              <a:t>.</a:t>
            </a:r>
          </a:p>
          <a:p>
            <a:r>
              <a:rPr lang="en-US" b="0" i="0" dirty="0">
                <a:latin typeface="+mn-lt"/>
                <a:ea typeface="+mn-ea"/>
                <a:cs typeface="+mn-cs"/>
              </a:rPr>
              <a:t> </a:t>
            </a:r>
          </a:p>
          <a:p>
            <a:r>
              <a:rPr lang="en-US" b="0" i="0" dirty="0">
                <a:latin typeface="+mn-lt"/>
                <a:ea typeface="+mn-ea"/>
                <a:cs typeface="+mn-cs"/>
              </a:rPr>
              <a:t>Select one early childhood</a:t>
            </a:r>
            <a:r>
              <a:rPr lang="en-US" b="0" i="0" baseline="0" dirty="0">
                <a:latin typeface="+mn-lt"/>
                <a:ea typeface="+mn-ea"/>
                <a:cs typeface="+mn-cs"/>
              </a:rPr>
              <a:t> program or school </a:t>
            </a:r>
            <a:r>
              <a:rPr lang="en-US" b="0" i="0" dirty="0">
                <a:latin typeface="+mn-lt"/>
                <a:ea typeface="+mn-ea"/>
                <a:cs typeface="+mn-cs"/>
              </a:rPr>
              <a:t>to start partnering with and then replicate the process with others.</a:t>
            </a:r>
            <a:r>
              <a:rPr lang="en-US" b="0" i="0" baseline="0" dirty="0">
                <a:latin typeface="+mn-lt"/>
                <a:ea typeface="+mn-ea"/>
                <a:cs typeface="+mn-cs"/>
              </a:rPr>
              <a:t> </a:t>
            </a:r>
            <a:r>
              <a:rPr lang="en-US" b="0" i="0" dirty="0">
                <a:latin typeface="+mn-lt"/>
                <a:ea typeface="+mn-ea"/>
                <a:cs typeface="+mn-cs"/>
              </a:rPr>
              <a:t>Starting small makes this process seem doable.</a:t>
            </a:r>
          </a:p>
          <a:p>
            <a:r>
              <a:rPr lang="en-US" b="0" dirty="0">
                <a:latin typeface="+mn-lt"/>
                <a:ea typeface="+mn-ea"/>
                <a:cs typeface="+mn-cs"/>
              </a:rPr>
              <a:t> </a:t>
            </a:r>
          </a:p>
          <a:p>
            <a:r>
              <a:rPr lang="en-US" b="1" i="0" dirty="0">
                <a:latin typeface="+mn-lt"/>
                <a:ea typeface="+mn-ea"/>
                <a:cs typeface="+mn-cs"/>
              </a:rPr>
              <a:t>The</a:t>
            </a:r>
            <a:r>
              <a:rPr lang="en-US" b="1" i="0" baseline="0" dirty="0">
                <a:latin typeface="+mn-lt"/>
                <a:ea typeface="+mn-ea"/>
                <a:cs typeface="+mn-cs"/>
              </a:rPr>
              <a:t> program and school </a:t>
            </a:r>
            <a:r>
              <a:rPr lang="en-US" b="1" i="0" dirty="0">
                <a:latin typeface="+mn-lt"/>
                <a:ea typeface="+mn-ea"/>
                <a:cs typeface="+mn-cs"/>
              </a:rPr>
              <a:t>leaders should</a:t>
            </a:r>
            <a:r>
              <a:rPr lang="en-US" b="1" i="0" baseline="0" dirty="0">
                <a:latin typeface="+mn-lt"/>
                <a:ea typeface="+mn-ea"/>
                <a:cs typeface="+mn-cs"/>
              </a:rPr>
              <a:t> </a:t>
            </a:r>
            <a:r>
              <a:rPr lang="en-US" b="1" i="0" dirty="0">
                <a:latin typeface="+mn-lt"/>
                <a:ea typeface="+mn-ea"/>
                <a:cs typeface="+mn-cs"/>
              </a:rPr>
              <a:t>meet to discuss the partnership and make plans. </a:t>
            </a:r>
          </a:p>
          <a:p>
            <a:pPr defTabSz="440685" eaLnBrk="1" fontAlgn="auto" hangingPunct="1">
              <a:spcBef>
                <a:spcPts val="0"/>
              </a:spcBef>
              <a:spcAft>
                <a:spcPts val="0"/>
              </a:spcAft>
              <a:defRPr/>
            </a:pPr>
            <a:r>
              <a:rPr lang="en-US" b="0" dirty="0">
                <a:latin typeface="+mn-lt"/>
                <a:ea typeface="+mn-ea"/>
                <a:cs typeface="+mn-cs"/>
              </a:rPr>
              <a:t>The leaders need to establish the importance of this partnership and serve as</a:t>
            </a:r>
            <a:r>
              <a:rPr lang="en-US" b="0" baseline="0" dirty="0">
                <a:latin typeface="+mn-lt"/>
                <a:ea typeface="+mn-ea"/>
                <a:cs typeface="+mn-cs"/>
              </a:rPr>
              <a:t> leaders, as well as</a:t>
            </a:r>
            <a:r>
              <a:rPr lang="en-US" b="0" dirty="0">
                <a:latin typeface="+mn-lt"/>
                <a:ea typeface="+mn-ea"/>
                <a:cs typeface="+mn-cs"/>
              </a:rPr>
              <a:t> arbitrators if problems arise. It is very important for the leaders to form a strong, positive relationship</a:t>
            </a:r>
            <a:r>
              <a:rPr lang="en-US" b="0" baseline="0" dirty="0">
                <a:latin typeface="+mn-lt"/>
                <a:ea typeface="+mn-ea"/>
                <a:cs typeface="+mn-cs"/>
              </a:rPr>
              <a:t> and get buy-in from one another.  </a:t>
            </a:r>
          </a:p>
          <a:p>
            <a:pPr defTabSz="440685" eaLnBrk="1" fontAlgn="auto" hangingPunct="1">
              <a:spcBef>
                <a:spcPts val="0"/>
              </a:spcBef>
              <a:spcAft>
                <a:spcPts val="0"/>
              </a:spcAft>
              <a:defRPr/>
            </a:pPr>
            <a:endParaRPr lang="en-US" b="0" dirty="0">
              <a:latin typeface="+mn-lt"/>
              <a:ea typeface="+mn-ea"/>
              <a:cs typeface="+mn-cs"/>
            </a:endParaRPr>
          </a:p>
          <a:p>
            <a:r>
              <a:rPr lang="en-US" b="1" i="0" dirty="0">
                <a:latin typeface="+mn-lt"/>
                <a:ea typeface="+mn-ea"/>
                <a:cs typeface="+mn-cs"/>
              </a:rPr>
              <a:t>Identify people in the kindergarten and early childhood settings</a:t>
            </a:r>
            <a:r>
              <a:rPr lang="en-US" b="1" i="0" baseline="0" dirty="0">
                <a:latin typeface="+mn-lt"/>
                <a:ea typeface="+mn-ea"/>
                <a:cs typeface="+mn-cs"/>
              </a:rPr>
              <a:t> </a:t>
            </a:r>
            <a:r>
              <a:rPr lang="en-US" b="1" i="0" dirty="0">
                <a:latin typeface="+mn-lt"/>
                <a:ea typeface="+mn-ea"/>
                <a:cs typeface="+mn-cs"/>
              </a:rPr>
              <a:t>who will serve as primary liaisons.</a:t>
            </a:r>
          </a:p>
          <a:p>
            <a:r>
              <a:rPr lang="en-US" b="0" dirty="0">
                <a:latin typeface="+mn-lt"/>
                <a:ea typeface="+mn-ea"/>
                <a:cs typeface="+mn-cs"/>
              </a:rPr>
              <a:t>Someone needs to be the primary liaison: a person who wakes up every morning thinking about what needs to be done to make this project work.</a:t>
            </a:r>
          </a:p>
          <a:p>
            <a:r>
              <a:rPr lang="en-US" b="0" dirty="0">
                <a:latin typeface="+mn-lt"/>
                <a:ea typeface="+mn-ea"/>
                <a:cs typeface="+mn-cs"/>
              </a:rPr>
              <a:t> </a:t>
            </a:r>
          </a:p>
          <a:p>
            <a:r>
              <a:rPr lang="en-US" b="1" i="0" dirty="0">
                <a:latin typeface="+mn-lt"/>
                <a:ea typeface="+mn-ea"/>
                <a:cs typeface="+mn-cs"/>
              </a:rPr>
              <a:t>Begin sharing information and making plans.</a:t>
            </a:r>
          </a:p>
          <a:p>
            <a:r>
              <a:rPr lang="en-US" b="0" dirty="0">
                <a:latin typeface="+mn-lt"/>
                <a:ea typeface="+mn-ea"/>
                <a:cs typeface="+mn-cs"/>
              </a:rPr>
              <a:t>This can include cross-site visits of staff or shared professional development.</a:t>
            </a:r>
          </a:p>
          <a:p>
            <a:endParaRPr lang="en-US" b="0" dirty="0">
              <a:latin typeface="+mn-lt"/>
              <a:ea typeface="+mn-ea"/>
              <a:cs typeface="+mn-cs"/>
            </a:endParaRPr>
          </a:p>
          <a:p>
            <a:endParaRPr lang="en-US" b="0" baseline="0" dirty="0">
              <a:latin typeface="+mn-lt"/>
              <a:ea typeface="+mn-ea"/>
              <a:cs typeface="+mn-cs"/>
            </a:endParaRPr>
          </a:p>
          <a:p>
            <a:endParaRPr lang="en-US" b="0" dirty="0">
              <a:latin typeface="+mn-lt"/>
              <a:ea typeface="+mn-ea"/>
              <a:cs typeface="+mn-cs"/>
            </a:endParaRPr>
          </a:p>
        </p:txBody>
      </p:sp>
      <p:sp>
        <p:nvSpPr>
          <p:cNvPr id="4" name="Slide Number Placeholder 3"/>
          <p:cNvSpPr>
            <a:spLocks noGrp="1"/>
          </p:cNvSpPr>
          <p:nvPr>
            <p:ph type="sldNum" sz="quarter" idx="10"/>
          </p:nvPr>
        </p:nvSpPr>
        <p:spPr/>
        <p:txBody>
          <a:bodyPr/>
          <a:lstStyle/>
          <a:p>
            <a:fld id="{67785D4C-E730-BC4D-9009-88867914B372}" type="slidenum">
              <a:rPr lang="en-US" smtClean="0"/>
              <a:pPr/>
              <a:t>61</a:t>
            </a:fld>
            <a:endParaRPr lang="en-US" dirty="0"/>
          </a:p>
        </p:txBody>
      </p:sp>
    </p:spTree>
    <p:extLst>
      <p:ext uri="{BB962C8B-B14F-4D97-AF65-F5344CB8AC3E}">
        <p14:creationId xmlns:p14="http://schemas.microsoft.com/office/powerpoint/2010/main" val="347818141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itchFamily="34" charset="0"/>
              <a:buNone/>
            </a:pPr>
            <a:r>
              <a:rPr lang="en-US" sz="1300" b="1" dirty="0"/>
              <a:t>Objective</a:t>
            </a:r>
          </a:p>
          <a:p>
            <a:pPr>
              <a:buFont typeface="Arial" pitchFamily="34" charset="0"/>
              <a:buNone/>
            </a:pPr>
            <a:r>
              <a:rPr lang="en-US" sz="1300" dirty="0"/>
              <a:t>To review a process for partnering with families</a:t>
            </a:r>
          </a:p>
          <a:p>
            <a:pPr>
              <a:buFont typeface="Arial" pitchFamily="34" charset="0"/>
              <a:buNone/>
            </a:pPr>
            <a:endParaRPr lang="en-US" sz="1300" b="1" dirty="0"/>
          </a:p>
          <a:p>
            <a:pPr>
              <a:buFont typeface="Arial" pitchFamily="34" charset="0"/>
              <a:buNone/>
            </a:pPr>
            <a:r>
              <a:rPr lang="en-US" sz="1300" b="1" dirty="0"/>
              <a:t>What to say</a:t>
            </a:r>
          </a:p>
          <a:p>
            <a:pPr defTabSz="917235">
              <a:buFont typeface="Arial" pitchFamily="34" charset="0"/>
              <a:buChar char="•"/>
              <a:defRPr/>
            </a:pPr>
            <a:r>
              <a:rPr lang="en-US" sz="1300" dirty="0"/>
              <a:t>  Welcoming and supporting parents enhances child learning.</a:t>
            </a:r>
          </a:p>
          <a:p>
            <a:pPr marL="171981" indent="-171981">
              <a:buFont typeface="Arial"/>
              <a:buChar char="•"/>
            </a:pPr>
            <a:r>
              <a:rPr lang="en-US" dirty="0"/>
              <a:t>Devise activities to welcome parents to preschool</a:t>
            </a:r>
            <a:r>
              <a:rPr lang="en-US" baseline="0" dirty="0"/>
              <a:t> or </a:t>
            </a:r>
            <a:r>
              <a:rPr lang="en-US" dirty="0"/>
              <a:t>kindergarten, perhap</a:t>
            </a:r>
            <a:r>
              <a:rPr lang="en-US" sz="1300" dirty="0"/>
              <a:t>s before schools starts.</a:t>
            </a:r>
          </a:p>
          <a:p>
            <a:pPr marL="171981" indent="-171981">
              <a:buFont typeface="Arial"/>
              <a:buChar char="•"/>
            </a:pPr>
            <a:r>
              <a:rPr lang="en-US" dirty="0"/>
              <a:t>Support parents in working with their children at home.</a:t>
            </a:r>
          </a:p>
          <a:p>
            <a:pPr marL="171981" indent="-171981">
              <a:buFont typeface="Arial"/>
              <a:buChar char="•"/>
            </a:pPr>
            <a:r>
              <a:rPr lang="en-US" dirty="0"/>
              <a:t>Facilitate the formation of formal parent groups.</a:t>
            </a:r>
          </a:p>
          <a:p>
            <a:pPr marL="171981" indent="-171981">
              <a:buFont typeface="Arial"/>
              <a:buChar char="•"/>
            </a:pPr>
            <a:r>
              <a:rPr lang="en-US" dirty="0"/>
              <a:t>Develop effective transitions for children AND their families from early learning settings to primary school.</a:t>
            </a:r>
          </a:p>
          <a:p>
            <a:pPr marL="171981" indent="-171981">
              <a:buFont typeface="Arial"/>
              <a:buChar char="•"/>
            </a:pPr>
            <a:endParaRPr lang="en-US" dirty="0"/>
          </a:p>
          <a:p>
            <a:pPr marL="171981" marR="0" indent="-171981" algn="l" defTabSz="914400" rtl="0" eaLnBrk="0" fontAlgn="base" latinLnBrk="0" hangingPunct="0">
              <a:lnSpc>
                <a:spcPct val="100000"/>
              </a:lnSpc>
              <a:spcBef>
                <a:spcPct val="30000"/>
              </a:spcBef>
              <a:spcAft>
                <a:spcPct val="0"/>
              </a:spcAft>
              <a:buClrTx/>
              <a:buSzTx/>
              <a:buFont typeface="Arial"/>
              <a:buNone/>
              <a:tabLst/>
              <a:defRPr/>
            </a:pPr>
            <a:endParaRPr lang="en-US" dirty="0"/>
          </a:p>
          <a:p>
            <a:pPr marL="171981" indent="-171981">
              <a:buFont typeface="Arial"/>
              <a:buNone/>
            </a:pPr>
            <a:endParaRPr lang="en-US" dirty="0"/>
          </a:p>
          <a:p>
            <a:endParaRPr lang="en-US" dirty="0"/>
          </a:p>
        </p:txBody>
      </p:sp>
      <p:sp>
        <p:nvSpPr>
          <p:cNvPr id="4" name="Slide Number Placeholder 3"/>
          <p:cNvSpPr>
            <a:spLocks noGrp="1"/>
          </p:cNvSpPr>
          <p:nvPr>
            <p:ph type="sldNum" sz="quarter" idx="10"/>
          </p:nvPr>
        </p:nvSpPr>
        <p:spPr/>
        <p:txBody>
          <a:bodyPr/>
          <a:lstStyle/>
          <a:p>
            <a:fld id="{67785D4C-E730-BC4D-9009-88867914B372}" type="slidenum">
              <a:rPr lang="en-US" smtClean="0"/>
              <a:pPr/>
              <a:t>62</a:t>
            </a:fld>
            <a:endParaRPr lang="en-US" dirty="0"/>
          </a:p>
        </p:txBody>
      </p:sp>
    </p:spTree>
    <p:extLst>
      <p:ext uri="{BB962C8B-B14F-4D97-AF65-F5344CB8AC3E}">
        <p14:creationId xmlns:p14="http://schemas.microsoft.com/office/powerpoint/2010/main" val="180899840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p:cNvSpPr>
            <a:spLocks noGrp="1" noRot="1" noChangeAspect="1"/>
          </p:cNvSpPr>
          <p:nvPr>
            <p:ph type="sldImg"/>
          </p:nvPr>
        </p:nvSpPr>
        <p:spPr>
          <a:xfrm>
            <a:off x="820738" y="387350"/>
            <a:ext cx="5359400" cy="3014663"/>
          </a:xfrm>
          <a:ln/>
        </p:spPr>
      </p:sp>
      <p:sp>
        <p:nvSpPr>
          <p:cNvPr id="65538" name="Notes Placeholder 2"/>
          <p:cNvSpPr>
            <a:spLocks noGrp="1"/>
          </p:cNvSpPr>
          <p:nvPr>
            <p:ph type="body" idx="1"/>
          </p:nvPr>
        </p:nvSpPr>
        <p:spPr>
          <a:xfrm>
            <a:off x="701040" y="3469372"/>
            <a:ext cx="5608320" cy="550008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a:lnSpc>
                <a:spcPct val="110000"/>
              </a:lnSpc>
              <a:spcAft>
                <a:spcPts val="1204"/>
              </a:spcAft>
              <a:defRPr/>
            </a:pPr>
            <a:r>
              <a:rPr lang="en-US" b="1" dirty="0"/>
              <a:t>Objective</a:t>
            </a:r>
          </a:p>
          <a:p>
            <a:pPr>
              <a:lnSpc>
                <a:spcPct val="110000"/>
              </a:lnSpc>
              <a:spcAft>
                <a:spcPts val="1204"/>
              </a:spcAft>
              <a:defRPr/>
            </a:pPr>
            <a:r>
              <a:rPr lang="en-US" dirty="0"/>
              <a:t>To share the importance of effective partnering</a:t>
            </a:r>
          </a:p>
          <a:p>
            <a:pPr>
              <a:lnSpc>
                <a:spcPct val="110000"/>
              </a:lnSpc>
              <a:spcAft>
                <a:spcPts val="1204"/>
              </a:spcAft>
              <a:defRPr/>
            </a:pPr>
            <a:endParaRPr lang="en-US" b="1" dirty="0"/>
          </a:p>
          <a:p>
            <a:pPr>
              <a:lnSpc>
                <a:spcPct val="110000"/>
              </a:lnSpc>
              <a:spcAft>
                <a:spcPts val="1204"/>
              </a:spcAft>
              <a:defRPr/>
            </a:pPr>
            <a:r>
              <a:rPr lang="en-US" b="1" dirty="0"/>
              <a:t>What to say</a:t>
            </a:r>
          </a:p>
          <a:p>
            <a:pPr>
              <a:lnSpc>
                <a:spcPct val="110000"/>
              </a:lnSpc>
              <a:spcAft>
                <a:spcPts val="1204"/>
              </a:spcAft>
              <a:defRPr/>
            </a:pPr>
            <a:r>
              <a:rPr lang="en-US" dirty="0"/>
              <a:t>When talking about effective partnering, it is important to note the points in the slide.</a:t>
            </a:r>
          </a:p>
          <a:p>
            <a:pPr>
              <a:lnSpc>
                <a:spcPct val="110000"/>
              </a:lnSpc>
              <a:spcAft>
                <a:spcPts val="1204"/>
              </a:spcAft>
              <a:defRPr/>
            </a:pPr>
            <a:endParaRPr lang="en-US" dirty="0"/>
          </a:p>
          <a:p>
            <a:pPr>
              <a:lnSpc>
                <a:spcPct val="110000"/>
              </a:lnSpc>
              <a:spcAft>
                <a:spcPts val="1204"/>
              </a:spcAft>
              <a:defRPr/>
            </a:pPr>
            <a:r>
              <a:rPr lang="en-US" dirty="0"/>
              <a:t>Everyone has the same goal in the end—to help children succeed.</a:t>
            </a:r>
          </a:p>
          <a:p>
            <a:pPr>
              <a:lnSpc>
                <a:spcPct val="110000"/>
              </a:lnSpc>
              <a:spcAft>
                <a:spcPts val="1204"/>
              </a:spcAft>
              <a:defRPr/>
            </a:pPr>
            <a:endParaRPr lang="en-US" dirty="0"/>
          </a:p>
          <a:p>
            <a:endParaRPr lang="en-US" dirty="0">
              <a:latin typeface="Arial" charset="0"/>
              <a:ea typeface="ＭＳ Ｐゴシック" charset="0"/>
              <a:cs typeface="ＭＳ Ｐゴシック" charset="0"/>
            </a:endParaRPr>
          </a:p>
        </p:txBody>
      </p:sp>
      <p:sp>
        <p:nvSpPr>
          <p:cNvPr id="6553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567" eaLnBrk="0" hangingPunct="0">
              <a:defRPr sz="1600">
                <a:solidFill>
                  <a:schemeClr val="tx1"/>
                </a:solidFill>
                <a:latin typeface="Arial" charset="0"/>
                <a:ea typeface="ＭＳ Ｐゴシック" charset="0"/>
                <a:cs typeface="ＭＳ Ｐゴシック" charset="0"/>
              </a:defRPr>
            </a:lvl1pPr>
            <a:lvl2pPr marL="745253" indent="-286636" defTabSz="931567" eaLnBrk="0" hangingPunct="0">
              <a:defRPr sz="1600">
                <a:solidFill>
                  <a:schemeClr val="tx1"/>
                </a:solidFill>
                <a:latin typeface="Arial" charset="0"/>
                <a:ea typeface="ＭＳ Ｐゴシック" charset="0"/>
              </a:defRPr>
            </a:lvl2pPr>
            <a:lvl3pPr marL="1146543" indent="-229309" defTabSz="931567" eaLnBrk="0" hangingPunct="0">
              <a:defRPr sz="1600">
                <a:solidFill>
                  <a:schemeClr val="tx1"/>
                </a:solidFill>
                <a:latin typeface="Arial" charset="0"/>
                <a:ea typeface="ＭＳ Ｐゴシック" charset="0"/>
              </a:defRPr>
            </a:lvl3pPr>
            <a:lvl4pPr marL="1605161" indent="-229309" defTabSz="931567" eaLnBrk="0" hangingPunct="0">
              <a:defRPr sz="1600">
                <a:solidFill>
                  <a:schemeClr val="tx1"/>
                </a:solidFill>
                <a:latin typeface="Arial" charset="0"/>
                <a:ea typeface="ＭＳ Ｐゴシック" charset="0"/>
              </a:defRPr>
            </a:lvl4pPr>
            <a:lvl5pPr marL="2063778" indent="-229309" defTabSz="931567" eaLnBrk="0" hangingPunct="0">
              <a:defRPr sz="1600">
                <a:solidFill>
                  <a:schemeClr val="tx1"/>
                </a:solidFill>
                <a:latin typeface="Arial" charset="0"/>
                <a:ea typeface="ＭＳ Ｐゴシック" charset="0"/>
              </a:defRPr>
            </a:lvl5pPr>
            <a:lvl6pPr marL="2522395" indent="-229309" defTabSz="931567" eaLnBrk="0" fontAlgn="base" hangingPunct="0">
              <a:spcBef>
                <a:spcPct val="0"/>
              </a:spcBef>
              <a:spcAft>
                <a:spcPct val="0"/>
              </a:spcAft>
              <a:defRPr sz="1600">
                <a:solidFill>
                  <a:schemeClr val="tx1"/>
                </a:solidFill>
                <a:latin typeface="Arial" charset="0"/>
                <a:ea typeface="ＭＳ Ｐゴシック" charset="0"/>
              </a:defRPr>
            </a:lvl6pPr>
            <a:lvl7pPr marL="2981013" indent="-229309" defTabSz="931567" eaLnBrk="0" fontAlgn="base" hangingPunct="0">
              <a:spcBef>
                <a:spcPct val="0"/>
              </a:spcBef>
              <a:spcAft>
                <a:spcPct val="0"/>
              </a:spcAft>
              <a:defRPr sz="1600">
                <a:solidFill>
                  <a:schemeClr val="tx1"/>
                </a:solidFill>
                <a:latin typeface="Arial" charset="0"/>
                <a:ea typeface="ＭＳ Ｐゴシック" charset="0"/>
              </a:defRPr>
            </a:lvl7pPr>
            <a:lvl8pPr marL="3439630" indent="-229309" defTabSz="931567" eaLnBrk="0" fontAlgn="base" hangingPunct="0">
              <a:spcBef>
                <a:spcPct val="0"/>
              </a:spcBef>
              <a:spcAft>
                <a:spcPct val="0"/>
              </a:spcAft>
              <a:defRPr sz="1600">
                <a:solidFill>
                  <a:schemeClr val="tx1"/>
                </a:solidFill>
                <a:latin typeface="Arial" charset="0"/>
                <a:ea typeface="ＭＳ Ｐゴシック" charset="0"/>
              </a:defRPr>
            </a:lvl8pPr>
            <a:lvl9pPr marL="3898247" indent="-229309" defTabSz="931567" eaLnBrk="0" fontAlgn="base" hangingPunct="0">
              <a:spcBef>
                <a:spcPct val="0"/>
              </a:spcBef>
              <a:spcAft>
                <a:spcPct val="0"/>
              </a:spcAft>
              <a:defRPr sz="1600">
                <a:solidFill>
                  <a:schemeClr val="tx1"/>
                </a:solidFill>
                <a:latin typeface="Arial" charset="0"/>
                <a:ea typeface="ＭＳ Ｐゴシック" charset="0"/>
              </a:defRPr>
            </a:lvl9pPr>
          </a:lstStyle>
          <a:p>
            <a:pPr eaLnBrk="1" hangingPunct="1"/>
            <a:fld id="{A694FDBD-95D4-394B-8257-D643170D2771}" type="slidenum">
              <a:rPr lang="en-US" sz="1200"/>
              <a:pPr eaLnBrk="1" hangingPunct="1"/>
              <a:t>63</a:t>
            </a:fld>
            <a:endParaRPr lang="en-US" sz="1200"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p:cNvSpPr>
            <a:spLocks noGrp="1" noRot="1" noChangeAspect="1"/>
          </p:cNvSpPr>
          <p:nvPr>
            <p:ph type="sldImg"/>
          </p:nvPr>
        </p:nvSpPr>
        <p:spPr>
          <a:ln/>
        </p:spPr>
      </p:sp>
      <p:sp>
        <p:nvSpPr>
          <p:cNvPr id="65538" name="Notes Placeholder 2"/>
          <p:cNvSpPr>
            <a:spLocks noGrp="1"/>
          </p:cNvSpPr>
          <p:nvPr>
            <p:ph type="body" idx="1"/>
          </p:nvPr>
        </p:nvSpPr>
        <p:spPr>
          <a:xfrm>
            <a:off x="701040" y="4329749"/>
            <a:ext cx="5608320" cy="470423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a:spcAft>
                <a:spcPts val="602"/>
              </a:spcAft>
            </a:pPr>
            <a:r>
              <a:rPr lang="en-US" b="1" dirty="0"/>
              <a:t>Objective</a:t>
            </a:r>
          </a:p>
          <a:p>
            <a:pPr>
              <a:spcAft>
                <a:spcPts val="602"/>
              </a:spcAft>
            </a:pPr>
            <a:r>
              <a:rPr lang="en-US" dirty="0"/>
              <a:t>To share the importance of effective partnering and</a:t>
            </a:r>
            <a:r>
              <a:rPr lang="en-US" baseline="0" dirty="0"/>
              <a:t> introduce key elements of successful partnering</a:t>
            </a:r>
            <a:endParaRPr lang="en-US" dirty="0"/>
          </a:p>
          <a:p>
            <a:pPr marL="343963" indent="-343963">
              <a:spcAft>
                <a:spcPts val="602"/>
              </a:spcAft>
              <a:buFont typeface="Arial"/>
              <a:buChar char="•"/>
            </a:pPr>
            <a:endParaRPr lang="en-US" dirty="0"/>
          </a:p>
          <a:p>
            <a:pPr>
              <a:spcAft>
                <a:spcPts val="602"/>
              </a:spcAft>
            </a:pPr>
            <a:r>
              <a:rPr lang="en-US" b="1" dirty="0"/>
              <a:t>What to say</a:t>
            </a:r>
          </a:p>
          <a:p>
            <a:pPr>
              <a:spcAft>
                <a:spcPts val="602"/>
              </a:spcAft>
            </a:pPr>
            <a:r>
              <a:rPr lang="en-US" dirty="0"/>
              <a:t>Creating effective partnerships requires:</a:t>
            </a:r>
          </a:p>
          <a:p>
            <a:pPr marL="171981" indent="-171981">
              <a:spcAft>
                <a:spcPts val="602"/>
              </a:spcAft>
              <a:buFont typeface="Arial"/>
              <a:buChar char="•"/>
            </a:pPr>
            <a:r>
              <a:rPr lang="en-US" dirty="0"/>
              <a:t>Commitment to shared goals by all stakeholders.</a:t>
            </a:r>
          </a:p>
          <a:p>
            <a:pPr marL="171981" indent="-171981">
              <a:spcAft>
                <a:spcPts val="602"/>
              </a:spcAft>
              <a:buFont typeface="Arial"/>
              <a:buChar char="•"/>
            </a:pPr>
            <a:r>
              <a:rPr lang="en-US" dirty="0"/>
              <a:t>Active engagement of preschool programs.</a:t>
            </a:r>
          </a:p>
          <a:p>
            <a:pPr marL="171981" indent="-171981">
              <a:spcAft>
                <a:spcPts val="602"/>
              </a:spcAft>
              <a:buFont typeface="Arial"/>
              <a:buChar char="•"/>
            </a:pPr>
            <a:r>
              <a:rPr lang="en-US" dirty="0"/>
              <a:t>Shared understanding of the importance of quality early learning experiences.</a:t>
            </a:r>
          </a:p>
          <a:p>
            <a:pPr marL="171981" indent="-171981">
              <a:spcAft>
                <a:spcPts val="602"/>
              </a:spcAft>
              <a:buFont typeface="Arial"/>
              <a:buChar char="•"/>
            </a:pPr>
            <a:r>
              <a:rPr lang="en-US" dirty="0"/>
              <a:t>Connection with families.</a:t>
            </a:r>
          </a:p>
          <a:p>
            <a:pPr marL="171981" indent="-171981">
              <a:spcAft>
                <a:spcPts val="602"/>
              </a:spcAft>
              <a:buFont typeface="Arial"/>
              <a:buChar char="•"/>
            </a:pPr>
            <a:r>
              <a:rPr lang="en-US" dirty="0"/>
              <a:t>Ready access to community resources and support.</a:t>
            </a:r>
          </a:p>
          <a:p>
            <a:pPr marL="343963" indent="-343963">
              <a:lnSpc>
                <a:spcPct val="110000"/>
              </a:lnSpc>
              <a:buFont typeface="Wingdings" charset="2"/>
              <a:buChar char="Ø"/>
              <a:defRPr/>
            </a:pPr>
            <a:endParaRPr lang="en-US" sz="2000" dirty="0"/>
          </a:p>
          <a:p>
            <a:pPr marL="171981" indent="-171981">
              <a:buFont typeface="Wingdings" charset="2"/>
              <a:buChar char="Ø"/>
            </a:pPr>
            <a:endParaRPr lang="en-US" dirty="0">
              <a:latin typeface="Arial" charset="0"/>
              <a:ea typeface="ＭＳ Ｐゴシック" charset="0"/>
              <a:cs typeface="ＭＳ Ｐゴシック" charset="0"/>
            </a:endParaRPr>
          </a:p>
        </p:txBody>
      </p:sp>
      <p:sp>
        <p:nvSpPr>
          <p:cNvPr id="6553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567" eaLnBrk="0" hangingPunct="0">
              <a:defRPr sz="1600">
                <a:solidFill>
                  <a:schemeClr val="tx1"/>
                </a:solidFill>
                <a:latin typeface="Arial" charset="0"/>
                <a:ea typeface="ＭＳ Ｐゴシック" charset="0"/>
                <a:cs typeface="ＭＳ Ｐゴシック" charset="0"/>
              </a:defRPr>
            </a:lvl1pPr>
            <a:lvl2pPr marL="745253" indent="-286636" defTabSz="931567" eaLnBrk="0" hangingPunct="0">
              <a:defRPr sz="1600">
                <a:solidFill>
                  <a:schemeClr val="tx1"/>
                </a:solidFill>
                <a:latin typeface="Arial" charset="0"/>
                <a:ea typeface="ＭＳ Ｐゴシック" charset="0"/>
              </a:defRPr>
            </a:lvl2pPr>
            <a:lvl3pPr marL="1146543" indent="-229309" defTabSz="931567" eaLnBrk="0" hangingPunct="0">
              <a:defRPr sz="1600">
                <a:solidFill>
                  <a:schemeClr val="tx1"/>
                </a:solidFill>
                <a:latin typeface="Arial" charset="0"/>
                <a:ea typeface="ＭＳ Ｐゴシック" charset="0"/>
              </a:defRPr>
            </a:lvl3pPr>
            <a:lvl4pPr marL="1605161" indent="-229309" defTabSz="931567" eaLnBrk="0" hangingPunct="0">
              <a:defRPr sz="1600">
                <a:solidFill>
                  <a:schemeClr val="tx1"/>
                </a:solidFill>
                <a:latin typeface="Arial" charset="0"/>
                <a:ea typeface="ＭＳ Ｐゴシック" charset="0"/>
              </a:defRPr>
            </a:lvl4pPr>
            <a:lvl5pPr marL="2063778" indent="-229309" defTabSz="931567" eaLnBrk="0" hangingPunct="0">
              <a:defRPr sz="1600">
                <a:solidFill>
                  <a:schemeClr val="tx1"/>
                </a:solidFill>
                <a:latin typeface="Arial" charset="0"/>
                <a:ea typeface="ＭＳ Ｐゴシック" charset="0"/>
              </a:defRPr>
            </a:lvl5pPr>
            <a:lvl6pPr marL="2522395" indent="-229309" defTabSz="931567" eaLnBrk="0" fontAlgn="base" hangingPunct="0">
              <a:spcBef>
                <a:spcPct val="0"/>
              </a:spcBef>
              <a:spcAft>
                <a:spcPct val="0"/>
              </a:spcAft>
              <a:defRPr sz="1600">
                <a:solidFill>
                  <a:schemeClr val="tx1"/>
                </a:solidFill>
                <a:latin typeface="Arial" charset="0"/>
                <a:ea typeface="ＭＳ Ｐゴシック" charset="0"/>
              </a:defRPr>
            </a:lvl6pPr>
            <a:lvl7pPr marL="2981013" indent="-229309" defTabSz="931567" eaLnBrk="0" fontAlgn="base" hangingPunct="0">
              <a:spcBef>
                <a:spcPct val="0"/>
              </a:spcBef>
              <a:spcAft>
                <a:spcPct val="0"/>
              </a:spcAft>
              <a:defRPr sz="1600">
                <a:solidFill>
                  <a:schemeClr val="tx1"/>
                </a:solidFill>
                <a:latin typeface="Arial" charset="0"/>
                <a:ea typeface="ＭＳ Ｐゴシック" charset="0"/>
              </a:defRPr>
            </a:lvl7pPr>
            <a:lvl8pPr marL="3439630" indent="-229309" defTabSz="931567" eaLnBrk="0" fontAlgn="base" hangingPunct="0">
              <a:spcBef>
                <a:spcPct val="0"/>
              </a:spcBef>
              <a:spcAft>
                <a:spcPct val="0"/>
              </a:spcAft>
              <a:defRPr sz="1600">
                <a:solidFill>
                  <a:schemeClr val="tx1"/>
                </a:solidFill>
                <a:latin typeface="Arial" charset="0"/>
                <a:ea typeface="ＭＳ Ｐゴシック" charset="0"/>
              </a:defRPr>
            </a:lvl8pPr>
            <a:lvl9pPr marL="3898247" indent="-229309" defTabSz="931567" eaLnBrk="0" fontAlgn="base" hangingPunct="0">
              <a:spcBef>
                <a:spcPct val="0"/>
              </a:spcBef>
              <a:spcAft>
                <a:spcPct val="0"/>
              </a:spcAft>
              <a:defRPr sz="1600">
                <a:solidFill>
                  <a:schemeClr val="tx1"/>
                </a:solidFill>
                <a:latin typeface="Arial" charset="0"/>
                <a:ea typeface="ＭＳ Ｐゴシック" charset="0"/>
              </a:defRPr>
            </a:lvl9pPr>
          </a:lstStyle>
          <a:p>
            <a:pPr eaLnBrk="1" hangingPunct="1"/>
            <a:fld id="{A694FDBD-95D4-394B-8257-D643170D2771}" type="slidenum">
              <a:rPr lang="en-US" sz="1200"/>
              <a:pPr eaLnBrk="1" hangingPunct="1"/>
              <a:t>64</a:t>
            </a:fld>
            <a:endParaRPr lang="en-US" sz="1200"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lide Image Placeholder 1"/>
          <p:cNvSpPr>
            <a:spLocks noGrp="1" noRot="1" noChangeAspect="1"/>
          </p:cNvSpPr>
          <p:nvPr>
            <p:ph type="sldImg"/>
          </p:nvPr>
        </p:nvSpPr>
        <p:spPr>
          <a:ln/>
        </p:spPr>
      </p:sp>
      <p:sp>
        <p:nvSpPr>
          <p:cNvPr id="9011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b="1" dirty="0">
                <a:latin typeface="Arial" charset="0"/>
                <a:ea typeface="ＭＳ Ｐゴシック" charset="0"/>
                <a:cs typeface="ＭＳ Ｐゴシック" charset="0"/>
              </a:rPr>
              <a:t>Objective</a:t>
            </a:r>
          </a:p>
          <a:p>
            <a:r>
              <a:rPr lang="en-US" dirty="0">
                <a:latin typeface="Arial" charset="0"/>
                <a:ea typeface="ＭＳ Ｐゴシック" charset="0"/>
                <a:cs typeface="ＭＳ Ｐゴシック" charset="0"/>
              </a:rPr>
              <a:t>To orient</a:t>
            </a:r>
            <a:r>
              <a:rPr lang="en-US" baseline="0" dirty="0">
                <a:latin typeface="Arial" charset="0"/>
                <a:ea typeface="ＭＳ Ｐゴシック" charset="0"/>
                <a:cs typeface="ＭＳ Ｐゴシック" charset="0"/>
              </a:rPr>
              <a:t> participants to the focus of this section</a:t>
            </a:r>
          </a:p>
          <a:p>
            <a:endParaRPr lang="en-US" b="1" baseline="0" dirty="0">
              <a:latin typeface="Arial" charset="0"/>
              <a:ea typeface="ＭＳ Ｐゴシック" charset="0"/>
              <a:cs typeface="ＭＳ Ｐゴシック" charset="0"/>
            </a:endParaRPr>
          </a:p>
          <a:p>
            <a:r>
              <a:rPr lang="en-US" b="1" baseline="0" dirty="0">
                <a:latin typeface="Arial" charset="0"/>
                <a:ea typeface="ＭＳ Ｐゴシック" charset="0"/>
                <a:cs typeface="ＭＳ Ｐゴシック" charset="0"/>
              </a:rPr>
              <a:t>What to say</a:t>
            </a:r>
          </a:p>
          <a:p>
            <a:r>
              <a:rPr lang="en-US" b="0" baseline="0" dirty="0">
                <a:latin typeface="Arial" charset="0"/>
                <a:ea typeface="ＭＳ Ｐゴシック" charset="0"/>
                <a:cs typeface="ＭＳ Ｐゴシック" charset="0"/>
              </a:rPr>
              <a:t>One key to facilitating successful transitions is communication between programs and schools over alignment of curricula and assessments. This kind of coordination helps to ensure that children will be entering kindergarten prepared to meet the demands of their new setting.</a:t>
            </a:r>
            <a:endParaRPr lang="en-US" dirty="0">
              <a:latin typeface="Arial" charset="0"/>
              <a:ea typeface="ＭＳ Ｐゴシック" charset="0"/>
              <a:cs typeface="ＭＳ Ｐゴシック" charset="0"/>
            </a:endParaRPr>
          </a:p>
        </p:txBody>
      </p:sp>
      <p:sp>
        <p:nvSpPr>
          <p:cNvPr id="9011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567" eaLnBrk="0" hangingPunct="0">
              <a:defRPr sz="1600">
                <a:solidFill>
                  <a:schemeClr val="tx1"/>
                </a:solidFill>
                <a:latin typeface="Arial" charset="0"/>
                <a:ea typeface="ＭＳ Ｐゴシック" charset="0"/>
                <a:cs typeface="ＭＳ Ｐゴシック" charset="0"/>
              </a:defRPr>
            </a:lvl1pPr>
            <a:lvl2pPr marL="745253" indent="-286636" defTabSz="931567" eaLnBrk="0" hangingPunct="0">
              <a:defRPr sz="1600">
                <a:solidFill>
                  <a:schemeClr val="tx1"/>
                </a:solidFill>
                <a:latin typeface="Arial" charset="0"/>
                <a:ea typeface="ＭＳ Ｐゴシック" charset="0"/>
              </a:defRPr>
            </a:lvl2pPr>
            <a:lvl3pPr marL="1146543" indent="-229309" defTabSz="931567" eaLnBrk="0" hangingPunct="0">
              <a:defRPr sz="1600">
                <a:solidFill>
                  <a:schemeClr val="tx1"/>
                </a:solidFill>
                <a:latin typeface="Arial" charset="0"/>
                <a:ea typeface="ＭＳ Ｐゴシック" charset="0"/>
              </a:defRPr>
            </a:lvl3pPr>
            <a:lvl4pPr marL="1605161" indent="-229309" defTabSz="931567" eaLnBrk="0" hangingPunct="0">
              <a:defRPr sz="1600">
                <a:solidFill>
                  <a:schemeClr val="tx1"/>
                </a:solidFill>
                <a:latin typeface="Arial" charset="0"/>
                <a:ea typeface="ＭＳ Ｐゴシック" charset="0"/>
              </a:defRPr>
            </a:lvl4pPr>
            <a:lvl5pPr marL="2063778" indent="-229309" defTabSz="931567" eaLnBrk="0" hangingPunct="0">
              <a:defRPr sz="1600">
                <a:solidFill>
                  <a:schemeClr val="tx1"/>
                </a:solidFill>
                <a:latin typeface="Arial" charset="0"/>
                <a:ea typeface="ＭＳ Ｐゴシック" charset="0"/>
              </a:defRPr>
            </a:lvl5pPr>
            <a:lvl6pPr marL="2522395" indent="-229309" defTabSz="931567" eaLnBrk="0" fontAlgn="base" hangingPunct="0">
              <a:spcBef>
                <a:spcPct val="0"/>
              </a:spcBef>
              <a:spcAft>
                <a:spcPct val="0"/>
              </a:spcAft>
              <a:defRPr sz="1600">
                <a:solidFill>
                  <a:schemeClr val="tx1"/>
                </a:solidFill>
                <a:latin typeface="Arial" charset="0"/>
                <a:ea typeface="ＭＳ Ｐゴシック" charset="0"/>
              </a:defRPr>
            </a:lvl6pPr>
            <a:lvl7pPr marL="2981013" indent="-229309" defTabSz="931567" eaLnBrk="0" fontAlgn="base" hangingPunct="0">
              <a:spcBef>
                <a:spcPct val="0"/>
              </a:spcBef>
              <a:spcAft>
                <a:spcPct val="0"/>
              </a:spcAft>
              <a:defRPr sz="1600">
                <a:solidFill>
                  <a:schemeClr val="tx1"/>
                </a:solidFill>
                <a:latin typeface="Arial" charset="0"/>
                <a:ea typeface="ＭＳ Ｐゴシック" charset="0"/>
              </a:defRPr>
            </a:lvl7pPr>
            <a:lvl8pPr marL="3439630" indent="-229309" defTabSz="931567" eaLnBrk="0" fontAlgn="base" hangingPunct="0">
              <a:spcBef>
                <a:spcPct val="0"/>
              </a:spcBef>
              <a:spcAft>
                <a:spcPct val="0"/>
              </a:spcAft>
              <a:defRPr sz="1600">
                <a:solidFill>
                  <a:schemeClr val="tx1"/>
                </a:solidFill>
                <a:latin typeface="Arial" charset="0"/>
                <a:ea typeface="ＭＳ Ｐゴシック" charset="0"/>
              </a:defRPr>
            </a:lvl8pPr>
            <a:lvl9pPr marL="3898247" indent="-229309" defTabSz="931567" eaLnBrk="0" fontAlgn="base" hangingPunct="0">
              <a:spcBef>
                <a:spcPct val="0"/>
              </a:spcBef>
              <a:spcAft>
                <a:spcPct val="0"/>
              </a:spcAft>
              <a:defRPr sz="1600">
                <a:solidFill>
                  <a:schemeClr val="tx1"/>
                </a:solidFill>
                <a:latin typeface="Arial" charset="0"/>
                <a:ea typeface="ＭＳ Ｐゴシック" charset="0"/>
              </a:defRPr>
            </a:lvl9pPr>
          </a:lstStyle>
          <a:p>
            <a:pPr eaLnBrk="1" hangingPunct="1"/>
            <a:fld id="{871079FD-09A8-2F44-AF6E-B14A63F33F14}" type="slidenum">
              <a:rPr lang="en-US" sz="1200"/>
              <a:pPr eaLnBrk="1" hangingPunct="1"/>
              <a:t>65</a:t>
            </a:fld>
            <a:endParaRPr lang="en-US" sz="1200"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Objective</a:t>
            </a:r>
          </a:p>
          <a:p>
            <a:r>
              <a:rPr lang="en-US" dirty="0"/>
              <a:t>To elicit thoughts on similarities</a:t>
            </a:r>
            <a:r>
              <a:rPr lang="en-US" baseline="0" dirty="0"/>
              <a:t> and differences between early learning and kindergarten curricula and instruction and then discuss some of those similarities and differences.</a:t>
            </a:r>
            <a:endParaRPr lang="en-US" dirty="0"/>
          </a:p>
          <a:p>
            <a:endParaRPr lang="en-US" b="1" dirty="0"/>
          </a:p>
          <a:p>
            <a:r>
              <a:rPr lang="en-US" b="1" dirty="0"/>
              <a:t>What to do</a:t>
            </a:r>
          </a:p>
          <a:p>
            <a:r>
              <a:rPr lang="en-US" dirty="0"/>
              <a:t>Have participants volunteer</a:t>
            </a:r>
            <a:r>
              <a:rPr lang="en-US" baseline="0" dirty="0"/>
              <a:t> thoughts about these questions. Then move on to talking about the differences between early learning and kindergarten settings.</a:t>
            </a:r>
            <a:endParaRPr lang="en-US" dirty="0"/>
          </a:p>
          <a:p>
            <a:endParaRPr lang="en-US" dirty="0"/>
          </a:p>
          <a:p>
            <a:r>
              <a:rPr lang="en-US" b="1" dirty="0"/>
              <a:t>What</a:t>
            </a:r>
            <a:r>
              <a:rPr lang="en-US" b="1" baseline="0" dirty="0"/>
              <a:t> to say</a:t>
            </a:r>
            <a:endParaRPr lang="en-US" b="1" dirty="0"/>
          </a:p>
          <a:p>
            <a:r>
              <a:rPr lang="en-US" dirty="0"/>
              <a:t>Early childhood education curricula tend to be child-centered in that the development of the whole child (social emotional, cognitive, self-help) is emphasized through the use of child-selected activities that promote typical development.</a:t>
            </a:r>
          </a:p>
          <a:p>
            <a:endParaRPr lang="en-US" dirty="0"/>
          </a:p>
          <a:p>
            <a:r>
              <a:rPr lang="en-US" dirty="0"/>
              <a:t>Many early childhood programs attend to issues of nutrition, family support, and community services as well as education. Some programs serve children from very impoverished backgrounds, and the students enter the program far behind their typically-developing peers.</a:t>
            </a:r>
          </a:p>
          <a:p>
            <a:r>
              <a:rPr lang="en-US" dirty="0"/>
              <a:t> </a:t>
            </a:r>
          </a:p>
          <a:p>
            <a:r>
              <a:rPr lang="en-US" dirty="0"/>
              <a:t>But kindergartens tend to be driven by the standards in place in any given district. The standards tend to focus heavily on academic skills. Many kindergarten teachers expect entering kindergarten students to be able to follow complex directions</a:t>
            </a:r>
            <a:r>
              <a:rPr lang="en-US" baseline="0" dirty="0"/>
              <a:t> and to</a:t>
            </a:r>
            <a:r>
              <a:rPr lang="en-US" dirty="0"/>
              <a:t> have large vocabularies</a:t>
            </a:r>
            <a:r>
              <a:rPr lang="en-US" baseline="0" dirty="0"/>
              <a:t> and </a:t>
            </a:r>
            <a:r>
              <a:rPr lang="en-US" dirty="0"/>
              <a:t>solid peer relationship skills.</a:t>
            </a:r>
          </a:p>
          <a:p>
            <a:endParaRPr lang="en-US" dirty="0"/>
          </a:p>
          <a:p>
            <a:r>
              <a:rPr lang="en-US" dirty="0"/>
              <a:t>Often the gap between expectations and reality is rather large. Kindergarten teachers wonder, “What were they doing in their early learning programs?” </a:t>
            </a:r>
          </a:p>
          <a:p>
            <a:r>
              <a:rPr lang="en-US" dirty="0"/>
              <a:t> </a:t>
            </a:r>
          </a:p>
          <a:p>
            <a:r>
              <a:rPr lang="en-US" dirty="0"/>
              <a:t>These gaps in child behavior and educator expectations often lead to tension between kindergarten and early childhood educators. The partnership ideas we espouse address these tensions and propose ways to bridge these differences so early childhood programs and kindergartens can become allies in educating young children.</a:t>
            </a:r>
          </a:p>
          <a:p>
            <a:r>
              <a:rPr lang="en-US" dirty="0"/>
              <a:t> </a:t>
            </a:r>
          </a:p>
        </p:txBody>
      </p:sp>
      <p:sp>
        <p:nvSpPr>
          <p:cNvPr id="4" name="Slide Number Placeholder 3"/>
          <p:cNvSpPr>
            <a:spLocks noGrp="1"/>
          </p:cNvSpPr>
          <p:nvPr>
            <p:ph type="sldNum" sz="quarter" idx="10"/>
          </p:nvPr>
        </p:nvSpPr>
        <p:spPr/>
        <p:txBody>
          <a:bodyPr/>
          <a:lstStyle/>
          <a:p>
            <a:fld id="{BE7F36FB-BE3D-AA4A-B2C3-15184E06E471}" type="slidenum">
              <a:rPr lang="en-US" smtClean="0"/>
              <a:pPr/>
              <a:t>66</a:t>
            </a:fld>
            <a:endParaRPr lang="en-US" dirty="0"/>
          </a:p>
        </p:txBody>
      </p:sp>
    </p:spTree>
    <p:extLst>
      <p:ext uri="{BB962C8B-B14F-4D97-AF65-F5344CB8AC3E}">
        <p14:creationId xmlns:p14="http://schemas.microsoft.com/office/powerpoint/2010/main" val="156808717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Objective</a:t>
            </a:r>
          </a:p>
          <a:p>
            <a:r>
              <a:rPr lang="en-US" dirty="0"/>
              <a:t>To</a:t>
            </a:r>
            <a:r>
              <a:rPr lang="en-US" baseline="0" dirty="0"/>
              <a:t> review key differences between early childhood settings and kindergarten settings</a:t>
            </a:r>
          </a:p>
          <a:p>
            <a:endParaRPr lang="en-US" b="1" baseline="0" dirty="0"/>
          </a:p>
          <a:p>
            <a:r>
              <a:rPr lang="en-US" b="1" baseline="0" dirty="0"/>
              <a:t>What to say</a:t>
            </a:r>
            <a:endParaRPr lang="en-US" b="1" dirty="0"/>
          </a:p>
          <a:p>
            <a:r>
              <a:rPr lang="en-US" dirty="0"/>
              <a:t>Basic differences between early childhood programs and kindergartens typically</a:t>
            </a:r>
            <a:r>
              <a:rPr lang="en-US" baseline="0" dirty="0"/>
              <a:t> </a:t>
            </a:r>
            <a:r>
              <a:rPr lang="en-US" dirty="0"/>
              <a:t>include structural differences (length of day, size of setting), the developmental levels of the children, expectations for independent behavior, curriculum focus, and instructional philosophy.</a:t>
            </a:r>
            <a:br>
              <a:rPr lang="en-US" dirty="0"/>
            </a:br>
            <a:endParaRPr lang="en-US" dirty="0"/>
          </a:p>
          <a:p>
            <a:r>
              <a:rPr lang="en-US" dirty="0"/>
              <a:t>This graphic shows</a:t>
            </a:r>
            <a:r>
              <a:rPr lang="en-US" baseline="0" dirty="0"/>
              <a:t> some examples of how these two settings might differ, but keep in mind that these variables can be different. For example, a Head Start program may have children in programming for 6 hours a day and then those children may move to a half-day kindergarten program where the hours are actually fewer. In either case, the point is that, more often than not, there are big changes when moving between settings.</a:t>
            </a:r>
            <a:endParaRPr lang="en-US" dirty="0"/>
          </a:p>
          <a:p>
            <a:br>
              <a:rPr lang="en-US" dirty="0"/>
            </a:br>
            <a:r>
              <a:rPr lang="en-US" dirty="0"/>
              <a:t>Besides possible differences</a:t>
            </a:r>
            <a:r>
              <a:rPr lang="en-US" baseline="0" dirty="0"/>
              <a:t> in the length of the school day, there are other important shifts. </a:t>
            </a:r>
            <a:r>
              <a:rPr lang="en-US" dirty="0"/>
              <a:t>The decrease in the number of adults in the learning setting means children need to be more independent and competent in following group directions. There are also other, larger children in the schoolwide setting. Children are expected to behave more independently and to focus more on academics.</a:t>
            </a:r>
          </a:p>
          <a:p>
            <a:endParaRPr lang="en-US" dirty="0"/>
          </a:p>
          <a:p>
            <a:r>
              <a:rPr lang="en-US" dirty="0"/>
              <a:t>These differences are relatively significant for the children who make the transitions and for the educators that attempt to find ways to align curricula.</a:t>
            </a:r>
            <a:r>
              <a:rPr lang="en-US" baseline="0" dirty="0"/>
              <a:t> </a:t>
            </a:r>
            <a:r>
              <a:rPr lang="en-US" dirty="0"/>
              <a:t>There are many opportunities to disagree and to collaborate. Rather than to try to make early childhood programs look like elementary schools or vice a versa, we recommend that educators search for some common areas to align.</a:t>
            </a:r>
          </a:p>
          <a:p>
            <a:endParaRPr lang="en-US" dirty="0"/>
          </a:p>
          <a:p>
            <a:endParaRPr lang="en-US" dirty="0"/>
          </a:p>
        </p:txBody>
      </p:sp>
      <p:sp>
        <p:nvSpPr>
          <p:cNvPr id="4" name="Slide Number Placeholder 3"/>
          <p:cNvSpPr>
            <a:spLocks noGrp="1"/>
          </p:cNvSpPr>
          <p:nvPr>
            <p:ph type="sldNum" sz="quarter" idx="10"/>
          </p:nvPr>
        </p:nvSpPr>
        <p:spPr/>
        <p:txBody>
          <a:bodyPr/>
          <a:lstStyle/>
          <a:p>
            <a:fld id="{BE7F36FB-BE3D-AA4A-B2C3-15184E06E471}" type="slidenum">
              <a:rPr lang="en-US" smtClean="0">
                <a:solidFill>
                  <a:prstClr val="black"/>
                </a:solidFill>
              </a:rPr>
              <a:pPr/>
              <a:t>67</a:t>
            </a:fld>
            <a:endParaRPr lang="en-US" dirty="0">
              <a:solidFill>
                <a:prstClr val="black"/>
              </a:solidFill>
            </a:endParaRPr>
          </a:p>
        </p:txBody>
      </p:sp>
    </p:spTree>
    <p:extLst>
      <p:ext uri="{BB962C8B-B14F-4D97-AF65-F5344CB8AC3E}">
        <p14:creationId xmlns:p14="http://schemas.microsoft.com/office/powerpoint/2010/main" val="387074211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49">
              <a:defRPr/>
            </a:pPr>
            <a:r>
              <a:rPr lang="en-US" b="1" dirty="0"/>
              <a:t>Objective</a:t>
            </a:r>
          </a:p>
          <a:p>
            <a:pPr defTabSz="465849">
              <a:defRPr/>
            </a:pPr>
            <a:r>
              <a:rPr lang="en-US" dirty="0"/>
              <a:t>To present the</a:t>
            </a:r>
            <a:r>
              <a:rPr lang="en-US" baseline="0" dirty="0"/>
              <a:t> first steps to take toward creating alignment</a:t>
            </a:r>
          </a:p>
          <a:p>
            <a:pPr defTabSz="465849">
              <a:defRPr/>
            </a:pPr>
            <a:endParaRPr lang="en-US" b="1" baseline="0" dirty="0"/>
          </a:p>
          <a:p>
            <a:pPr defTabSz="465849">
              <a:defRPr/>
            </a:pPr>
            <a:r>
              <a:rPr lang="en-US" b="1" baseline="0" dirty="0"/>
              <a:t>What to say</a:t>
            </a:r>
            <a:endParaRPr lang="en-US" b="1" dirty="0"/>
          </a:p>
          <a:p>
            <a:pPr defTabSz="465849">
              <a:defRPr/>
            </a:pPr>
            <a:r>
              <a:rPr lang="en-US" dirty="0"/>
              <a:t>The first phase of aligning the curricula is to provide multiple opportunities for educators from both settings to interact with one another, sharing their current practices, expectations, and hopes for their program and the children. Visiting each other’s settings is one very powerful early activity. </a:t>
            </a:r>
          </a:p>
          <a:p>
            <a:pPr defTabSz="465849">
              <a:defRPr/>
            </a:pPr>
            <a:endParaRPr lang="en-US" dirty="0"/>
          </a:p>
          <a:p>
            <a:pPr defTabSz="465849">
              <a:defRPr/>
            </a:pPr>
            <a:r>
              <a:rPr lang="en-US" dirty="0"/>
              <a:t>Sharing curriculum, assessment procedures, and teaching strategies also helps to build relationships and understanding.</a:t>
            </a:r>
          </a:p>
          <a:p>
            <a:endParaRPr lang="en-US" dirty="0"/>
          </a:p>
        </p:txBody>
      </p:sp>
      <p:sp>
        <p:nvSpPr>
          <p:cNvPr id="4" name="Slide Number Placeholder 3"/>
          <p:cNvSpPr>
            <a:spLocks noGrp="1"/>
          </p:cNvSpPr>
          <p:nvPr>
            <p:ph type="sldNum" sz="quarter" idx="10"/>
          </p:nvPr>
        </p:nvSpPr>
        <p:spPr/>
        <p:txBody>
          <a:bodyPr/>
          <a:lstStyle/>
          <a:p>
            <a:fld id="{BE7F36FB-BE3D-AA4A-B2C3-15184E06E471}" type="slidenum">
              <a:rPr lang="en-US" smtClean="0"/>
              <a:pPr/>
              <a:t>68</a:t>
            </a:fld>
            <a:endParaRPr lang="en-US" dirty="0"/>
          </a:p>
        </p:txBody>
      </p:sp>
    </p:spTree>
    <p:extLst>
      <p:ext uri="{BB962C8B-B14F-4D97-AF65-F5344CB8AC3E}">
        <p14:creationId xmlns:p14="http://schemas.microsoft.com/office/powerpoint/2010/main" val="328969577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49">
              <a:defRPr/>
            </a:pPr>
            <a:r>
              <a:rPr lang="en-US" b="1" dirty="0"/>
              <a:t>Objective</a:t>
            </a:r>
          </a:p>
          <a:p>
            <a:pPr defTabSz="465849">
              <a:defRPr/>
            </a:pPr>
            <a:r>
              <a:rPr lang="en-US" dirty="0"/>
              <a:t>To</a:t>
            </a:r>
            <a:r>
              <a:rPr lang="en-US" baseline="0" dirty="0"/>
              <a:t> s</a:t>
            </a:r>
            <a:r>
              <a:rPr lang="en-US" dirty="0"/>
              <a:t>hare steps for determining where curricula and practices already</a:t>
            </a:r>
            <a:r>
              <a:rPr lang="en-US" baseline="0" dirty="0"/>
              <a:t> align and where they need to be modified to create alignment</a:t>
            </a:r>
          </a:p>
          <a:p>
            <a:pPr defTabSz="465849">
              <a:defRPr/>
            </a:pPr>
            <a:endParaRPr lang="en-US" b="1" baseline="0" dirty="0"/>
          </a:p>
          <a:p>
            <a:pPr defTabSz="465849">
              <a:defRPr/>
            </a:pPr>
            <a:r>
              <a:rPr lang="en-US" b="1" baseline="0" dirty="0"/>
              <a:t>What to say</a:t>
            </a:r>
            <a:endParaRPr lang="en-US" b="1" dirty="0"/>
          </a:p>
          <a:p>
            <a:pPr defTabSz="465849">
              <a:defRPr/>
            </a:pPr>
            <a:r>
              <a:rPr lang="en-US" dirty="0"/>
              <a:t>As the relationship grows between the staff from the two programs, one possible activity is to start sharing assessment data from each program and look for commonalities and ways to expand them. </a:t>
            </a:r>
          </a:p>
          <a:p>
            <a:pPr defTabSz="465849">
              <a:defRPr/>
            </a:pPr>
            <a:endParaRPr lang="en-US" dirty="0"/>
          </a:p>
          <a:p>
            <a:pPr defTabSz="465849">
              <a:defRPr/>
            </a:pPr>
            <a:r>
              <a:rPr lang="en-US" dirty="0"/>
              <a:t>The next phase is to look at gaps in the data—for example misalignment between kindergarten entry preparedness and expectations.</a:t>
            </a:r>
          </a:p>
          <a:p>
            <a:pPr defTabSz="465849">
              <a:defRPr/>
            </a:pPr>
            <a:endParaRPr lang="en-US" dirty="0"/>
          </a:p>
          <a:p>
            <a:endParaRPr lang="en-US" dirty="0"/>
          </a:p>
        </p:txBody>
      </p:sp>
      <p:sp>
        <p:nvSpPr>
          <p:cNvPr id="4" name="Slide Number Placeholder 3"/>
          <p:cNvSpPr>
            <a:spLocks noGrp="1"/>
          </p:cNvSpPr>
          <p:nvPr>
            <p:ph type="sldNum" sz="quarter" idx="10"/>
          </p:nvPr>
        </p:nvSpPr>
        <p:spPr/>
        <p:txBody>
          <a:bodyPr/>
          <a:lstStyle/>
          <a:p>
            <a:fld id="{BE7F36FB-BE3D-AA4A-B2C3-15184E06E471}" type="slidenum">
              <a:rPr lang="en-US" smtClean="0"/>
              <a:pPr/>
              <a:t>69</a:t>
            </a:fld>
            <a:endParaRPr lang="en-US" dirty="0"/>
          </a:p>
        </p:txBody>
      </p:sp>
    </p:spTree>
    <p:extLst>
      <p:ext uri="{BB962C8B-B14F-4D97-AF65-F5344CB8AC3E}">
        <p14:creationId xmlns:p14="http://schemas.microsoft.com/office/powerpoint/2010/main" val="222316881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Note</a:t>
            </a:r>
            <a:r>
              <a:rPr lang="en-US" b="1" baseline="0" dirty="0"/>
              <a:t> to Presenter: </a:t>
            </a:r>
            <a:endParaRPr lang="en-US" b="0" baseline="0" dirty="0"/>
          </a:p>
          <a:p>
            <a:r>
              <a:rPr lang="en-US" b="0" baseline="0" dirty="0"/>
              <a:t>If audience members need clarification on growing patterns, the following definition comes from the High Five Mathematize: An Early Head Start and Head Start Math Resource Guide (2010): A pattern in which there is a predictable change in number or size.  An example is the “plus one” pattern in which each unit in the sequence has one more element than the one preceding it (e.g., A, AA, AAA, AAAA).</a:t>
            </a:r>
          </a:p>
          <a:p>
            <a:endParaRPr lang="en-US" b="1" dirty="0"/>
          </a:p>
          <a:p>
            <a:r>
              <a:rPr lang="en-US" b="1" dirty="0"/>
              <a:t>Objective</a:t>
            </a:r>
          </a:p>
          <a:p>
            <a:r>
              <a:rPr lang="en-US" dirty="0"/>
              <a:t>To</a:t>
            </a:r>
            <a:r>
              <a:rPr lang="en-US" baseline="0" dirty="0"/>
              <a:t> show an example of how a slight modification in one early learning standard can help align it with an upcoming kindergarten standard</a:t>
            </a:r>
          </a:p>
          <a:p>
            <a:endParaRPr lang="en-US" b="1" baseline="0" dirty="0"/>
          </a:p>
          <a:p>
            <a:r>
              <a:rPr lang="en-US" b="1" baseline="0" dirty="0"/>
              <a:t>What to say</a:t>
            </a:r>
            <a:endParaRPr lang="en-US" b="1" dirty="0"/>
          </a:p>
          <a:p>
            <a:r>
              <a:rPr lang="en-US" dirty="0"/>
              <a:t>Here is one example of how a small modification</a:t>
            </a:r>
            <a:r>
              <a:rPr lang="en-US" baseline="0" dirty="0"/>
              <a:t> can foster alignment.</a:t>
            </a:r>
            <a:endParaRPr lang="en-US" dirty="0"/>
          </a:p>
          <a:p>
            <a:endParaRPr lang="en-US" dirty="0"/>
          </a:p>
          <a:p>
            <a:r>
              <a:rPr lang="en-US" dirty="0"/>
              <a:t>The</a:t>
            </a:r>
            <a:r>
              <a:rPr lang="en-US" baseline="0" dirty="0"/>
              <a:t> top portion of the slide</a:t>
            </a:r>
            <a:r>
              <a:rPr lang="en-US" dirty="0"/>
              <a:t> is</a:t>
            </a:r>
            <a:r>
              <a:rPr lang="en-US" baseline="0" dirty="0"/>
              <a:t> an excerpt of an early childhood program’s curriculum map for mathematics. The “extension” section contains the “next step” skills—skills that are not expected to be mastered by the end of the early childhood program, but may be appropriate goals for children who are more advanced. The extension skill aligns very closely with the Washington State kindergarten standard, reproduced in the lower box, and the skills in the previous columns logically build up to the extension skill. This allows for a seamless transition to kindergarten. It also provides guidance for individualization for children who exceed expected skill levels.</a:t>
            </a:r>
          </a:p>
          <a:p>
            <a:endParaRPr lang="en-US" baseline="0" dirty="0"/>
          </a:p>
          <a:p>
            <a:r>
              <a:rPr lang="en-US" baseline="0" dirty="0"/>
              <a:t>In creating the kindergarten map, educators observed that entering students did well with repetitive patterns but that the students tended to have an overly narrow understanding of the concept of patterns as strictly repetitive in nature. The text in red shows that “simple growing patterns” was added to the extension. Though the concept of simple growing patterns remains outside the main early childhood curriculum, its inclusion in the extension alerts early childhood educators to broaden their definitions of patterns when teaching.  </a:t>
            </a:r>
          </a:p>
          <a:p>
            <a:endParaRPr lang="en-US" baseline="0" dirty="0"/>
          </a:p>
        </p:txBody>
      </p:sp>
      <p:sp>
        <p:nvSpPr>
          <p:cNvPr id="4" name="Slide Number Placeholder 3"/>
          <p:cNvSpPr>
            <a:spLocks noGrp="1"/>
          </p:cNvSpPr>
          <p:nvPr>
            <p:ph type="sldNum" sz="quarter" idx="10"/>
          </p:nvPr>
        </p:nvSpPr>
        <p:spPr/>
        <p:txBody>
          <a:bodyPr/>
          <a:lstStyle/>
          <a:p>
            <a:fld id="{67785D4C-E730-BC4D-9009-88867914B372}" type="slidenum">
              <a:rPr lang="en-US" smtClean="0"/>
              <a:pPr/>
              <a:t>70</a:t>
            </a:fld>
            <a:endParaRPr lang="en-US" dirty="0"/>
          </a:p>
        </p:txBody>
      </p:sp>
    </p:spTree>
    <p:extLst>
      <p:ext uri="{BB962C8B-B14F-4D97-AF65-F5344CB8AC3E}">
        <p14:creationId xmlns:p14="http://schemas.microsoft.com/office/powerpoint/2010/main" val="33315033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Objective</a:t>
            </a:r>
          </a:p>
          <a:p>
            <a:r>
              <a:rPr lang="en-US" dirty="0"/>
              <a:t>To review how some teachers and parents define school readiness</a:t>
            </a:r>
            <a:r>
              <a:rPr lang="en-US" baseline="0" dirty="0"/>
              <a:t> and to note where collaboration is needed </a:t>
            </a:r>
            <a:endParaRPr lang="en-US" dirty="0"/>
          </a:p>
          <a:p>
            <a:endParaRPr lang="en-US" dirty="0"/>
          </a:p>
          <a:p>
            <a:r>
              <a:rPr lang="en-US" b="1" dirty="0"/>
              <a:t>What to say</a:t>
            </a:r>
          </a:p>
          <a:p>
            <a:r>
              <a:rPr lang="en-US" dirty="0"/>
              <a:t>These are common goals for children, families, and educators, but there is still another level we can dig down to—part of what we want to do is build on this. </a:t>
            </a:r>
          </a:p>
          <a:p>
            <a:endParaRPr lang="en-US" dirty="0"/>
          </a:p>
          <a:p>
            <a:r>
              <a:rPr lang="en-US" dirty="0"/>
              <a:t>Let’s just think about some of the questions these responses bring up:</a:t>
            </a:r>
          </a:p>
          <a:p>
            <a:pPr marL="171981" indent="-171981">
              <a:buFont typeface="Arial"/>
              <a:buChar char="•"/>
            </a:pPr>
            <a:r>
              <a:rPr lang="en-US" dirty="0"/>
              <a:t>What should social skills facilitate (i.e., what should kids be able to do socially)?</a:t>
            </a:r>
          </a:p>
          <a:p>
            <a:pPr marL="171981" indent="-171981">
              <a:buFont typeface="Arial"/>
              <a:buChar char="•"/>
            </a:pPr>
            <a:r>
              <a:rPr lang="en-US" dirty="0"/>
              <a:t>How should readiness models incorporate the culture of the community?</a:t>
            </a:r>
          </a:p>
          <a:p>
            <a:pPr marL="171981" indent="-171981">
              <a:buFont typeface="Arial"/>
              <a:buChar char="•"/>
            </a:pPr>
            <a:r>
              <a:rPr lang="en-US" dirty="0"/>
              <a:t>How do we facilitate communication between stakeholders?</a:t>
            </a:r>
          </a:p>
          <a:p>
            <a:pPr marL="171981" indent="-171981">
              <a:buFont typeface="Arial"/>
              <a:buChar char="•"/>
            </a:pPr>
            <a:r>
              <a:rPr lang="en-US" dirty="0"/>
              <a:t>How do we make schools ready for children and families?</a:t>
            </a:r>
          </a:p>
          <a:p>
            <a:pPr marL="171981" indent="-171981">
              <a:buFont typeface="Arial"/>
              <a:buChar char="•"/>
            </a:pPr>
            <a:r>
              <a:rPr lang="en-US" dirty="0"/>
              <a:t>How can we better connect with schools regarding their expectations?</a:t>
            </a:r>
          </a:p>
          <a:p>
            <a:pPr marL="171981" indent="-171981">
              <a:buFont typeface="Arial"/>
              <a:buChar char="•"/>
            </a:pPr>
            <a:r>
              <a:rPr lang="en-US" dirty="0"/>
              <a:t>How, specifically, can we connect with other organizations and how can they help?</a:t>
            </a:r>
          </a:p>
          <a:p>
            <a:pPr marL="171981" indent="-171981">
              <a:buFont typeface="Arial"/>
              <a:buChar char="•"/>
            </a:pPr>
            <a:endParaRPr lang="en-US" dirty="0"/>
          </a:p>
          <a:p>
            <a:r>
              <a:rPr lang="en-US" dirty="0"/>
              <a:t>To support school readiness, we need collaboration among stakeholders. This includes </a:t>
            </a:r>
            <a:r>
              <a:rPr lang="en-US" dirty="0">
                <a:solidFill>
                  <a:srgbClr val="000000"/>
                </a:solidFill>
              </a:rPr>
              <a:t>educators, parents, policy makers, and children.</a:t>
            </a:r>
            <a:r>
              <a:rPr lang="en-US" dirty="0"/>
              <a:t> </a:t>
            </a:r>
          </a:p>
          <a:p>
            <a:endParaRPr lang="en-US" dirty="0"/>
          </a:p>
          <a:p>
            <a:r>
              <a:rPr lang="en-US" dirty="0"/>
              <a:t>We will revisit this need for collaboration shortly, but first we’ll take a broad look at how “ready” children currently are for the transition to kindergarten.</a:t>
            </a:r>
          </a:p>
          <a:p>
            <a:pPr marL="171981" indent="-171981">
              <a:buFont typeface="Arial"/>
              <a:buChar char="•"/>
            </a:pPr>
            <a:endParaRPr lang="en-US" dirty="0"/>
          </a:p>
        </p:txBody>
      </p:sp>
      <p:sp>
        <p:nvSpPr>
          <p:cNvPr id="4" name="Slide Number Placeholder 3"/>
          <p:cNvSpPr>
            <a:spLocks noGrp="1"/>
          </p:cNvSpPr>
          <p:nvPr>
            <p:ph type="sldNum" sz="quarter" idx="10"/>
          </p:nvPr>
        </p:nvSpPr>
        <p:spPr/>
        <p:txBody>
          <a:bodyPr/>
          <a:lstStyle/>
          <a:p>
            <a:pPr>
              <a:defRPr/>
            </a:pPr>
            <a:fld id="{029EB1A5-BF7E-224F-8043-C504B8AF34AC}" type="slidenum">
              <a:rPr lang="en-US" smtClean="0"/>
              <a:pPr>
                <a:defRPr/>
              </a:pPr>
              <a:t>7</a:t>
            </a:fld>
            <a:endParaRPr lang="en-US" dirty="0"/>
          </a:p>
        </p:txBody>
      </p:sp>
    </p:spTree>
    <p:extLst>
      <p:ext uri="{BB962C8B-B14F-4D97-AF65-F5344CB8AC3E}">
        <p14:creationId xmlns:p14="http://schemas.microsoft.com/office/powerpoint/2010/main" val="142386935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Objective</a:t>
            </a:r>
          </a:p>
          <a:p>
            <a:r>
              <a:rPr lang="en-US" dirty="0"/>
              <a:t>To</a:t>
            </a:r>
            <a:r>
              <a:rPr lang="en-US" baseline="0" dirty="0"/>
              <a:t> c</a:t>
            </a:r>
            <a:r>
              <a:rPr lang="en-US" dirty="0"/>
              <a:t>onvey</a:t>
            </a:r>
            <a:r>
              <a:rPr lang="en-US" baseline="0" dirty="0"/>
              <a:t> important points around creating common assessments</a:t>
            </a:r>
          </a:p>
          <a:p>
            <a:endParaRPr lang="en-US" b="1" baseline="0" dirty="0"/>
          </a:p>
          <a:p>
            <a:r>
              <a:rPr lang="en-US" b="1" baseline="0" dirty="0"/>
              <a:t>What to say</a:t>
            </a:r>
            <a:endParaRPr lang="en-US" b="1" dirty="0"/>
          </a:p>
          <a:p>
            <a:r>
              <a:rPr lang="en-US" dirty="0"/>
              <a:t>Some things to think about when creating common assessments:</a:t>
            </a:r>
          </a:p>
          <a:p>
            <a:endParaRPr lang="en-US" dirty="0"/>
          </a:p>
          <a:p>
            <a:pPr marL="171981" indent="-171981">
              <a:buFont typeface="Arial"/>
              <a:buChar char="•"/>
            </a:pPr>
            <a:r>
              <a:rPr lang="en-US" dirty="0"/>
              <a:t>If data are presented using the criteria of kindergarten entrance skills, the information will be immediately transferrable to the kindergarten classroom. Part of the collaboration effort should be aimed at developing an easy format to share these data.</a:t>
            </a:r>
          </a:p>
          <a:p>
            <a:pPr marL="171981" indent="-171981">
              <a:buFont typeface="Arial"/>
              <a:buChar char="•"/>
            </a:pPr>
            <a:r>
              <a:rPr lang="en-US" dirty="0"/>
              <a:t>Families are a great source of information about their children, who often behave differently in the school setting. The early childhood educator is frequently the best source of information about how a child does in a learning setting with</a:t>
            </a:r>
            <a:r>
              <a:rPr lang="en-US" baseline="0" dirty="0"/>
              <a:t> </a:t>
            </a:r>
            <a:r>
              <a:rPr lang="en-US" dirty="0"/>
              <a:t>skills more likely seen at home (e.g., transitioning with a group, rhyming skills). They may also have tips and suggestions to offer about working with individual students.</a:t>
            </a:r>
          </a:p>
          <a:p>
            <a:pPr marL="171981" indent="-171981">
              <a:buFont typeface="Arial"/>
              <a:buChar char="•"/>
            </a:pPr>
            <a:r>
              <a:rPr lang="en-US" dirty="0"/>
              <a:t>Kindergarten teachers share the entrance and exit kindergarten standards with the early childhood educators. This enables the early childhood educators to understand the kindergarten curriculum and the standards the kindergarten teachers are expected to meet. The purpose is not to make early childhood education programs a “boot camp” for kindergarten, but to provide the early childhood programs with information about kindergarten expectations. Both academic and social emotional goals should be included in this process.</a:t>
            </a:r>
            <a:endParaRPr lang="en-US" dirty="0">
              <a:latin typeface="+mn-lt"/>
              <a:ea typeface="+mn-ea"/>
              <a:cs typeface="+mn-cs"/>
            </a:endParaRPr>
          </a:p>
          <a:p>
            <a:pPr marL="171981" indent="-171981">
              <a:buFont typeface="Arial"/>
              <a:buChar char="•"/>
            </a:pPr>
            <a:r>
              <a:rPr lang="en-US" dirty="0">
                <a:latin typeface="+mn-lt"/>
                <a:ea typeface="+mn-ea"/>
                <a:cs typeface="+mn-cs"/>
              </a:rPr>
              <a:t>Common assessments do not have to be formal or standardized assessments.</a:t>
            </a:r>
            <a:r>
              <a:rPr lang="en-US" baseline="0" dirty="0">
                <a:latin typeface="+mn-lt"/>
                <a:ea typeface="+mn-ea"/>
                <a:cs typeface="+mn-cs"/>
              </a:rPr>
              <a:t> </a:t>
            </a:r>
            <a:r>
              <a:rPr lang="en-US" dirty="0">
                <a:latin typeface="+mn-lt"/>
                <a:ea typeface="+mn-ea"/>
                <a:cs typeface="+mn-cs"/>
              </a:rPr>
              <a:t>Embedded assessments, in which data are collected within naturally occurring activities, can act as the common assessment instead. Educators from both settings can collaborate on identifying activities that are appropriate for both settings and embedding the assessment for key skills within them.</a:t>
            </a:r>
          </a:p>
          <a:p>
            <a:pPr marL="171981" indent="-171981">
              <a:buFont typeface="Arial"/>
              <a:buChar char="•"/>
            </a:pPr>
            <a:endParaRPr lang="en-US" dirty="0"/>
          </a:p>
        </p:txBody>
      </p:sp>
      <p:sp>
        <p:nvSpPr>
          <p:cNvPr id="4" name="Slide Number Placeholder 3"/>
          <p:cNvSpPr>
            <a:spLocks noGrp="1"/>
          </p:cNvSpPr>
          <p:nvPr>
            <p:ph type="sldNum" sz="quarter" idx="10"/>
          </p:nvPr>
        </p:nvSpPr>
        <p:spPr/>
        <p:txBody>
          <a:bodyPr/>
          <a:lstStyle/>
          <a:p>
            <a:fld id="{BE7F36FB-BE3D-AA4A-B2C3-15184E06E471}" type="slidenum">
              <a:rPr lang="en-US" smtClean="0"/>
              <a:pPr/>
              <a:t>71</a:t>
            </a:fld>
            <a:endParaRPr lang="en-US" dirty="0"/>
          </a:p>
        </p:txBody>
      </p:sp>
    </p:spTree>
    <p:extLst>
      <p:ext uri="{BB962C8B-B14F-4D97-AF65-F5344CB8AC3E}">
        <p14:creationId xmlns:p14="http://schemas.microsoft.com/office/powerpoint/2010/main" val="354479375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Objective</a:t>
            </a:r>
          </a:p>
          <a:p>
            <a:r>
              <a:rPr lang="en-US" dirty="0"/>
              <a:t>To show an example of an aligned assessment</a:t>
            </a:r>
          </a:p>
          <a:p>
            <a:endParaRPr lang="en-US" b="1" dirty="0"/>
          </a:p>
          <a:p>
            <a:r>
              <a:rPr lang="en-US" b="1" dirty="0"/>
              <a:t>What to say</a:t>
            </a:r>
          </a:p>
          <a:p>
            <a:r>
              <a:rPr lang="en-US" dirty="0"/>
              <a:t>This table is an excerpt</a:t>
            </a:r>
            <a:r>
              <a:rPr lang="en-US" baseline="0" dirty="0"/>
              <a:t> of a sample student progress data sheet from a preschool program. Data are taken on this sheet every quarter. The slide shows the last progress checkpoint (May). Items in red are exit data taken on a particular student that could be included in the student’s file and passed along to the kindergarten teacher.  </a:t>
            </a:r>
          </a:p>
          <a:p>
            <a:endParaRPr lang="en-US" baseline="0" dirty="0"/>
          </a:p>
          <a:p>
            <a:r>
              <a:rPr lang="en-US" baseline="0" dirty="0"/>
              <a:t>Note that:</a:t>
            </a:r>
          </a:p>
          <a:p>
            <a:pPr marL="171981" indent="-171981">
              <a:buFont typeface="Arial"/>
              <a:buChar char="•"/>
            </a:pPr>
            <a:r>
              <a:rPr lang="en-US" baseline="0" dirty="0"/>
              <a:t>The data sheets contain only key kindergarten readiness skills. This helps keep information to both collect and access. For this particular early childhood program, each student has one progress data sheet for each curriculum area (e.g.,  literacy, math, social skills).</a:t>
            </a:r>
          </a:p>
          <a:p>
            <a:pPr marL="171981" indent="-171981">
              <a:buFont typeface="Arial"/>
              <a:buChar char="•"/>
            </a:pPr>
            <a:r>
              <a:rPr lang="en-US" baseline="0" dirty="0"/>
              <a:t>The assessments are embedded within naturally occurring activities, such as beading, movement activities, and songs and rhymes in contexts such as free play, circle time, meals, and transition.  </a:t>
            </a:r>
          </a:p>
          <a:p>
            <a:pPr marL="171981" indent="-171981">
              <a:buFont typeface="Arial"/>
              <a:buChar char="•"/>
            </a:pPr>
            <a:r>
              <a:rPr lang="en-US" baseline="0" dirty="0"/>
              <a:t>The data sheet is designed to be very easy to use. Most of the data collection involves circling the appropriate selection.  </a:t>
            </a:r>
          </a:p>
        </p:txBody>
      </p:sp>
      <p:sp>
        <p:nvSpPr>
          <p:cNvPr id="4" name="Slide Number Placeholder 3"/>
          <p:cNvSpPr>
            <a:spLocks noGrp="1"/>
          </p:cNvSpPr>
          <p:nvPr>
            <p:ph type="sldNum" sz="quarter" idx="10"/>
          </p:nvPr>
        </p:nvSpPr>
        <p:spPr/>
        <p:txBody>
          <a:bodyPr/>
          <a:lstStyle/>
          <a:p>
            <a:fld id="{67785D4C-E730-BC4D-9009-88867914B372}" type="slidenum">
              <a:rPr lang="en-US" smtClean="0"/>
              <a:pPr/>
              <a:t>72</a:t>
            </a:fld>
            <a:endParaRPr lang="en-US" dirty="0"/>
          </a:p>
        </p:txBody>
      </p:sp>
    </p:spTree>
    <p:extLst>
      <p:ext uri="{BB962C8B-B14F-4D97-AF65-F5344CB8AC3E}">
        <p14:creationId xmlns:p14="http://schemas.microsoft.com/office/powerpoint/2010/main" val="279463104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Objective</a:t>
            </a:r>
          </a:p>
          <a:p>
            <a:r>
              <a:rPr lang="en-US" dirty="0"/>
              <a:t>To highlight how preschool programs and schools should evaluate their</a:t>
            </a:r>
            <a:r>
              <a:rPr lang="en-US" baseline="0" dirty="0"/>
              <a:t> curricula and assessments to better meet each others’ needs</a:t>
            </a:r>
          </a:p>
          <a:p>
            <a:endParaRPr lang="en-US" b="1" baseline="0" dirty="0"/>
          </a:p>
          <a:p>
            <a:r>
              <a:rPr lang="en-US" b="1" baseline="0" dirty="0"/>
              <a:t>What to say</a:t>
            </a:r>
            <a:endParaRPr lang="en-US" b="1" dirty="0"/>
          </a:p>
          <a:p>
            <a:r>
              <a:rPr lang="en-US" dirty="0"/>
              <a:t>As preschool programs begin to collect data on the exit skill levels of their children, kindergarten teachers can compare these data with the desired entrance standards for kindergarten. Joint meetings between preschool and kindergarten teachers can use these data to talk about changes in the preschool and kindergarten curriculum.</a:t>
            </a:r>
            <a:r>
              <a:rPr lang="en-US" baseline="0" dirty="0"/>
              <a:t> </a:t>
            </a:r>
            <a:r>
              <a:rPr lang="en-US" dirty="0"/>
              <a:t>These meetings also provide an opportunity to share instructional ideas.</a:t>
            </a:r>
          </a:p>
          <a:p>
            <a:endParaRPr lang="en-US" dirty="0"/>
          </a:p>
          <a:p>
            <a:pPr defTabSz="465849">
              <a:defRPr/>
            </a:pPr>
            <a:r>
              <a:rPr lang="en-US" dirty="0"/>
              <a:t>As the process continues, this group of preschool and kindergarten teachers can use data from their assessments to start revising curricula in</a:t>
            </a:r>
            <a:r>
              <a:rPr lang="en-US" baseline="0" dirty="0"/>
              <a:t> ways that are appropriate for both programs.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BE7F36FB-BE3D-AA4A-B2C3-15184E06E471}" type="slidenum">
              <a:rPr lang="en-US" smtClean="0"/>
              <a:pPr/>
              <a:t>73</a:t>
            </a:fld>
            <a:endParaRPr lang="en-US" dirty="0"/>
          </a:p>
        </p:txBody>
      </p:sp>
    </p:spTree>
    <p:extLst>
      <p:ext uri="{BB962C8B-B14F-4D97-AF65-F5344CB8AC3E}">
        <p14:creationId xmlns:p14="http://schemas.microsoft.com/office/powerpoint/2010/main" val="51687780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lide Image Placeholder 1"/>
          <p:cNvSpPr>
            <a:spLocks noGrp="1" noRot="1" noChangeAspect="1"/>
          </p:cNvSpPr>
          <p:nvPr>
            <p:ph type="sldImg"/>
          </p:nvPr>
        </p:nvSpPr>
        <p:spPr>
          <a:ln/>
        </p:spPr>
      </p:sp>
      <p:sp>
        <p:nvSpPr>
          <p:cNvPr id="9011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b="1" dirty="0">
                <a:latin typeface="Arial" charset="0"/>
                <a:ea typeface="ＭＳ Ｐゴシック" charset="0"/>
                <a:cs typeface="ＭＳ Ｐゴシック" charset="0"/>
              </a:rPr>
              <a:t>Objective</a:t>
            </a:r>
          </a:p>
          <a:p>
            <a:r>
              <a:rPr lang="en-US" dirty="0">
                <a:latin typeface="Arial" charset="0"/>
                <a:ea typeface="ＭＳ Ｐゴシック" charset="0"/>
                <a:cs typeface="ＭＳ Ｐゴシック" charset="0"/>
              </a:rPr>
              <a:t>To</a:t>
            </a:r>
            <a:r>
              <a:rPr lang="en-US" baseline="0" dirty="0">
                <a:latin typeface="Arial" charset="0"/>
                <a:ea typeface="ＭＳ Ｐゴシック" charset="0"/>
                <a:cs typeface="ＭＳ Ｐゴシック" charset="0"/>
              </a:rPr>
              <a:t> o</a:t>
            </a:r>
            <a:r>
              <a:rPr lang="en-US" dirty="0">
                <a:latin typeface="Arial" charset="0"/>
                <a:ea typeface="ＭＳ Ｐゴシック" charset="0"/>
                <a:cs typeface="ＭＳ Ｐゴシック" charset="0"/>
              </a:rPr>
              <a:t>rient</a:t>
            </a:r>
            <a:r>
              <a:rPr lang="en-US" baseline="0" dirty="0">
                <a:latin typeface="Arial" charset="0"/>
                <a:ea typeface="ＭＳ Ｐゴシック" charset="0"/>
                <a:cs typeface="ＭＳ Ｐゴシック" charset="0"/>
              </a:rPr>
              <a:t> participants to the focus of this section</a:t>
            </a:r>
          </a:p>
          <a:p>
            <a:endParaRPr lang="en-US" baseline="0" dirty="0">
              <a:latin typeface="Arial" charset="0"/>
              <a:ea typeface="ＭＳ Ｐゴシック" charset="0"/>
              <a:cs typeface="ＭＳ Ｐゴシック" charset="0"/>
            </a:endParaRPr>
          </a:p>
          <a:p>
            <a:r>
              <a:rPr lang="en-US" b="1" baseline="0" dirty="0">
                <a:latin typeface="Arial" charset="0"/>
                <a:ea typeface="ＭＳ Ｐゴシック" charset="0"/>
                <a:cs typeface="ＭＳ Ｐゴシック" charset="0"/>
              </a:rPr>
              <a:t>What to say</a:t>
            </a:r>
          </a:p>
          <a:p>
            <a:r>
              <a:rPr lang="en-US" b="0" baseline="0" dirty="0">
                <a:latin typeface="Arial" charset="0"/>
                <a:ea typeface="ＭＳ Ｐゴシック" charset="0"/>
                <a:cs typeface="ＭＳ Ｐゴシック" charset="0"/>
              </a:rPr>
              <a:t>Now we will look at how to plan transition practices and carry them out.</a:t>
            </a:r>
            <a:endParaRPr lang="en-US" b="0" dirty="0">
              <a:latin typeface="Arial" charset="0"/>
              <a:ea typeface="ＭＳ Ｐゴシック" charset="0"/>
              <a:cs typeface="ＭＳ Ｐゴシック" charset="0"/>
            </a:endParaRPr>
          </a:p>
          <a:p>
            <a:endParaRPr lang="en-US" dirty="0">
              <a:latin typeface="Arial" charset="0"/>
              <a:ea typeface="ＭＳ Ｐゴシック" charset="0"/>
              <a:cs typeface="ＭＳ Ｐゴシック" charset="0"/>
            </a:endParaRPr>
          </a:p>
        </p:txBody>
      </p:sp>
      <p:sp>
        <p:nvSpPr>
          <p:cNvPr id="9011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567" eaLnBrk="0" hangingPunct="0">
              <a:defRPr sz="1600">
                <a:solidFill>
                  <a:schemeClr val="tx1"/>
                </a:solidFill>
                <a:latin typeface="Arial" charset="0"/>
                <a:ea typeface="ＭＳ Ｐゴシック" charset="0"/>
                <a:cs typeface="ＭＳ Ｐゴシック" charset="0"/>
              </a:defRPr>
            </a:lvl1pPr>
            <a:lvl2pPr marL="745253" indent="-286636" defTabSz="931567" eaLnBrk="0" hangingPunct="0">
              <a:defRPr sz="1600">
                <a:solidFill>
                  <a:schemeClr val="tx1"/>
                </a:solidFill>
                <a:latin typeface="Arial" charset="0"/>
                <a:ea typeface="ＭＳ Ｐゴシック" charset="0"/>
              </a:defRPr>
            </a:lvl2pPr>
            <a:lvl3pPr marL="1146543" indent="-229309" defTabSz="931567" eaLnBrk="0" hangingPunct="0">
              <a:defRPr sz="1600">
                <a:solidFill>
                  <a:schemeClr val="tx1"/>
                </a:solidFill>
                <a:latin typeface="Arial" charset="0"/>
                <a:ea typeface="ＭＳ Ｐゴシック" charset="0"/>
              </a:defRPr>
            </a:lvl3pPr>
            <a:lvl4pPr marL="1605161" indent="-229309" defTabSz="931567" eaLnBrk="0" hangingPunct="0">
              <a:defRPr sz="1600">
                <a:solidFill>
                  <a:schemeClr val="tx1"/>
                </a:solidFill>
                <a:latin typeface="Arial" charset="0"/>
                <a:ea typeface="ＭＳ Ｐゴシック" charset="0"/>
              </a:defRPr>
            </a:lvl4pPr>
            <a:lvl5pPr marL="2063778" indent="-229309" defTabSz="931567" eaLnBrk="0" hangingPunct="0">
              <a:defRPr sz="1600">
                <a:solidFill>
                  <a:schemeClr val="tx1"/>
                </a:solidFill>
                <a:latin typeface="Arial" charset="0"/>
                <a:ea typeface="ＭＳ Ｐゴシック" charset="0"/>
              </a:defRPr>
            </a:lvl5pPr>
            <a:lvl6pPr marL="2522395" indent="-229309" defTabSz="931567" eaLnBrk="0" fontAlgn="base" hangingPunct="0">
              <a:spcBef>
                <a:spcPct val="0"/>
              </a:spcBef>
              <a:spcAft>
                <a:spcPct val="0"/>
              </a:spcAft>
              <a:defRPr sz="1600">
                <a:solidFill>
                  <a:schemeClr val="tx1"/>
                </a:solidFill>
                <a:latin typeface="Arial" charset="0"/>
                <a:ea typeface="ＭＳ Ｐゴシック" charset="0"/>
              </a:defRPr>
            </a:lvl6pPr>
            <a:lvl7pPr marL="2981013" indent="-229309" defTabSz="931567" eaLnBrk="0" fontAlgn="base" hangingPunct="0">
              <a:spcBef>
                <a:spcPct val="0"/>
              </a:spcBef>
              <a:spcAft>
                <a:spcPct val="0"/>
              </a:spcAft>
              <a:defRPr sz="1600">
                <a:solidFill>
                  <a:schemeClr val="tx1"/>
                </a:solidFill>
                <a:latin typeface="Arial" charset="0"/>
                <a:ea typeface="ＭＳ Ｐゴシック" charset="0"/>
              </a:defRPr>
            </a:lvl7pPr>
            <a:lvl8pPr marL="3439630" indent="-229309" defTabSz="931567" eaLnBrk="0" fontAlgn="base" hangingPunct="0">
              <a:spcBef>
                <a:spcPct val="0"/>
              </a:spcBef>
              <a:spcAft>
                <a:spcPct val="0"/>
              </a:spcAft>
              <a:defRPr sz="1600">
                <a:solidFill>
                  <a:schemeClr val="tx1"/>
                </a:solidFill>
                <a:latin typeface="Arial" charset="0"/>
                <a:ea typeface="ＭＳ Ｐゴシック" charset="0"/>
              </a:defRPr>
            </a:lvl8pPr>
            <a:lvl9pPr marL="3898247" indent="-229309" defTabSz="931567" eaLnBrk="0" fontAlgn="base" hangingPunct="0">
              <a:spcBef>
                <a:spcPct val="0"/>
              </a:spcBef>
              <a:spcAft>
                <a:spcPct val="0"/>
              </a:spcAft>
              <a:defRPr sz="1600">
                <a:solidFill>
                  <a:schemeClr val="tx1"/>
                </a:solidFill>
                <a:latin typeface="Arial" charset="0"/>
                <a:ea typeface="ＭＳ Ｐゴシック" charset="0"/>
              </a:defRPr>
            </a:lvl9pPr>
          </a:lstStyle>
          <a:p>
            <a:pPr eaLnBrk="1" hangingPunct="1"/>
            <a:fld id="{871079FD-09A8-2F44-AF6E-B14A63F33F14}" type="slidenum">
              <a:rPr lang="en-US" sz="1200"/>
              <a:pPr eaLnBrk="1" hangingPunct="1"/>
              <a:t>74</a:t>
            </a:fld>
            <a:endParaRPr lang="en-US" sz="1200" dirty="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Slide Image Placeholder 1"/>
          <p:cNvSpPr>
            <a:spLocks noGrp="1" noRot="1" noChangeAspect="1"/>
          </p:cNvSpPr>
          <p:nvPr>
            <p:ph type="sldImg"/>
          </p:nvPr>
        </p:nvSpPr>
        <p:spPr>
          <a:xfrm>
            <a:off x="1454150" y="334963"/>
            <a:ext cx="4102100" cy="2308225"/>
          </a:xfrm>
          <a:ln/>
        </p:spPr>
      </p:sp>
      <p:sp>
        <p:nvSpPr>
          <p:cNvPr id="119810" name="Notes Placeholder 2"/>
          <p:cNvSpPr>
            <a:spLocks noGrp="1"/>
          </p:cNvSpPr>
          <p:nvPr>
            <p:ph type="body" idx="1"/>
          </p:nvPr>
        </p:nvSpPr>
        <p:spPr>
          <a:xfrm>
            <a:off x="499514" y="2598039"/>
            <a:ext cx="6011373" cy="653919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a:latin typeface="Arial" charset="0"/>
                <a:ea typeface="ＭＳ Ｐゴシック" charset="0"/>
                <a:cs typeface="ＭＳ Ｐゴシック" charset="0"/>
              </a:rPr>
              <a:t>Objective</a:t>
            </a:r>
          </a:p>
          <a:p>
            <a:r>
              <a:rPr lang="en-US" dirty="0">
                <a:latin typeface="Arial" charset="0"/>
                <a:ea typeface="ＭＳ Ｐゴシック" charset="0"/>
                <a:cs typeface="ＭＳ Ｐゴシック" charset="0"/>
              </a:rPr>
              <a:t>To</a:t>
            </a:r>
            <a:r>
              <a:rPr lang="en-US" baseline="0" dirty="0">
                <a:latin typeface="Arial" charset="0"/>
                <a:ea typeface="ＭＳ Ｐゴシック" charset="0"/>
                <a:cs typeface="ＭＳ Ｐゴシック" charset="0"/>
              </a:rPr>
              <a:t> g</a:t>
            </a:r>
            <a:r>
              <a:rPr lang="en-US" dirty="0">
                <a:latin typeface="Arial" charset="0"/>
                <a:ea typeface="ＭＳ Ｐゴシック" charset="0"/>
                <a:cs typeface="ＭＳ Ｐゴシック" charset="0"/>
              </a:rPr>
              <a:t>o over the steps of transition planning with participants</a:t>
            </a:r>
          </a:p>
          <a:p>
            <a:endParaRPr lang="en-US" b="1" dirty="0">
              <a:latin typeface="Arial" charset="0"/>
              <a:ea typeface="ＭＳ Ｐゴシック" charset="0"/>
              <a:cs typeface="ＭＳ Ｐゴシック" charset="0"/>
            </a:endParaRPr>
          </a:p>
          <a:p>
            <a:r>
              <a:rPr lang="en-US" b="1" dirty="0">
                <a:latin typeface="Arial" charset="0"/>
                <a:ea typeface="ＭＳ Ｐゴシック" charset="0"/>
                <a:cs typeface="ＭＳ Ｐゴシック" charset="0"/>
              </a:rPr>
              <a:t>What to say</a:t>
            </a:r>
          </a:p>
          <a:p>
            <a:r>
              <a:rPr lang="en-US" dirty="0">
                <a:latin typeface="Arial" charset="0"/>
                <a:ea typeface="ＭＳ Ｐゴシック" charset="0"/>
                <a:cs typeface="ＭＳ Ｐゴシック" charset="0"/>
              </a:rPr>
              <a:t>There are six steps to planning transitions successfully.</a:t>
            </a:r>
            <a:r>
              <a:rPr lang="en-US" baseline="0" dirty="0">
                <a:latin typeface="Arial" charset="0"/>
                <a:ea typeface="ＭＳ Ｐゴシック" charset="0"/>
                <a:cs typeface="ＭＳ Ｐゴシック" charset="0"/>
              </a:rPr>
              <a:t> These steps are taken from a very useful resource for transition planning: “Successful Kindergarten Transition: Your Guide to Connecting with Children, Families, &amp; Schools” by Bob Pianta and Marcia Kraft-Sayre.</a:t>
            </a:r>
            <a:br>
              <a:rPr lang="en-US" baseline="0" dirty="0">
                <a:latin typeface="Arial" charset="0"/>
                <a:ea typeface="ＭＳ Ｐゴシック" charset="0"/>
                <a:cs typeface="ＭＳ Ｐゴシック" charset="0"/>
              </a:rPr>
            </a:br>
            <a:endParaRPr lang="en-US" baseline="0" dirty="0">
              <a:latin typeface="Arial" charset="0"/>
              <a:ea typeface="ＭＳ Ｐゴシック" charset="0"/>
              <a:cs typeface="ＭＳ Ｐゴシック" charset="0"/>
            </a:endParaRPr>
          </a:p>
          <a:p>
            <a:pPr>
              <a:buFontTx/>
              <a:buNone/>
            </a:pPr>
            <a:r>
              <a:rPr lang="en-US" baseline="0" dirty="0">
                <a:latin typeface="Arial" charset="0"/>
                <a:ea typeface="ＭＳ Ｐゴシック" charset="0"/>
                <a:cs typeface="ＭＳ Ｐゴシック" charset="0"/>
              </a:rPr>
              <a:t>In the following slides, we will discuss each of the six steps in detail.</a:t>
            </a:r>
            <a:endParaRPr lang="en-US" dirty="0">
              <a:latin typeface="Arial" charset="0"/>
              <a:ea typeface="ＭＳ Ｐゴシック" charset="0"/>
              <a:cs typeface="ＭＳ Ｐゴシック" charset="0"/>
            </a:endParaRPr>
          </a:p>
          <a:p>
            <a:pPr>
              <a:buFontTx/>
              <a:buAutoNum type="arabicPeriod" startAt="2"/>
            </a:pPr>
            <a:endParaRPr lang="en-US" dirty="0">
              <a:latin typeface="Arial" charset="0"/>
              <a:ea typeface="ＭＳ Ｐゴシック" charset="0"/>
              <a:cs typeface="ＭＳ Ｐゴシック" charset="0"/>
            </a:endParaRPr>
          </a:p>
          <a:p>
            <a:pPr>
              <a:buFontTx/>
              <a:buAutoNum type="arabicPeriod" startAt="2"/>
            </a:pPr>
            <a:endParaRPr lang="en-US" dirty="0">
              <a:latin typeface="Arial" charset="0"/>
              <a:ea typeface="ＭＳ Ｐゴシック" charset="0"/>
              <a:cs typeface="ＭＳ Ｐゴシック" charset="0"/>
            </a:endParaRPr>
          </a:p>
        </p:txBody>
      </p:sp>
      <p:sp>
        <p:nvSpPr>
          <p:cNvPr id="1198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567" eaLnBrk="0" hangingPunct="0">
              <a:defRPr sz="1600">
                <a:solidFill>
                  <a:schemeClr val="tx1"/>
                </a:solidFill>
                <a:latin typeface="Arial" charset="0"/>
                <a:ea typeface="ＭＳ Ｐゴシック" charset="0"/>
                <a:cs typeface="ＭＳ Ｐゴシック" charset="0"/>
              </a:defRPr>
            </a:lvl1pPr>
            <a:lvl2pPr marL="745253" indent="-286636" defTabSz="931567" eaLnBrk="0" hangingPunct="0">
              <a:defRPr sz="1600">
                <a:solidFill>
                  <a:schemeClr val="tx1"/>
                </a:solidFill>
                <a:latin typeface="Arial" charset="0"/>
                <a:ea typeface="ＭＳ Ｐゴシック" charset="0"/>
              </a:defRPr>
            </a:lvl2pPr>
            <a:lvl3pPr marL="1146543" indent="-229309" defTabSz="931567" eaLnBrk="0" hangingPunct="0">
              <a:defRPr sz="1600">
                <a:solidFill>
                  <a:schemeClr val="tx1"/>
                </a:solidFill>
                <a:latin typeface="Arial" charset="0"/>
                <a:ea typeface="ＭＳ Ｐゴシック" charset="0"/>
              </a:defRPr>
            </a:lvl3pPr>
            <a:lvl4pPr marL="1605161" indent="-229309" defTabSz="931567" eaLnBrk="0" hangingPunct="0">
              <a:defRPr sz="1600">
                <a:solidFill>
                  <a:schemeClr val="tx1"/>
                </a:solidFill>
                <a:latin typeface="Arial" charset="0"/>
                <a:ea typeface="ＭＳ Ｐゴシック" charset="0"/>
              </a:defRPr>
            </a:lvl4pPr>
            <a:lvl5pPr marL="2063778" indent="-229309" defTabSz="931567" eaLnBrk="0" hangingPunct="0">
              <a:defRPr sz="1600">
                <a:solidFill>
                  <a:schemeClr val="tx1"/>
                </a:solidFill>
                <a:latin typeface="Arial" charset="0"/>
                <a:ea typeface="ＭＳ Ｐゴシック" charset="0"/>
              </a:defRPr>
            </a:lvl5pPr>
            <a:lvl6pPr marL="2522395" indent="-229309" defTabSz="931567" eaLnBrk="0" fontAlgn="base" hangingPunct="0">
              <a:spcBef>
                <a:spcPct val="0"/>
              </a:spcBef>
              <a:spcAft>
                <a:spcPct val="0"/>
              </a:spcAft>
              <a:defRPr sz="1600">
                <a:solidFill>
                  <a:schemeClr val="tx1"/>
                </a:solidFill>
                <a:latin typeface="Arial" charset="0"/>
                <a:ea typeface="ＭＳ Ｐゴシック" charset="0"/>
              </a:defRPr>
            </a:lvl6pPr>
            <a:lvl7pPr marL="2981013" indent="-229309" defTabSz="931567" eaLnBrk="0" fontAlgn="base" hangingPunct="0">
              <a:spcBef>
                <a:spcPct val="0"/>
              </a:spcBef>
              <a:spcAft>
                <a:spcPct val="0"/>
              </a:spcAft>
              <a:defRPr sz="1600">
                <a:solidFill>
                  <a:schemeClr val="tx1"/>
                </a:solidFill>
                <a:latin typeface="Arial" charset="0"/>
                <a:ea typeface="ＭＳ Ｐゴシック" charset="0"/>
              </a:defRPr>
            </a:lvl7pPr>
            <a:lvl8pPr marL="3439630" indent="-229309" defTabSz="931567" eaLnBrk="0" fontAlgn="base" hangingPunct="0">
              <a:spcBef>
                <a:spcPct val="0"/>
              </a:spcBef>
              <a:spcAft>
                <a:spcPct val="0"/>
              </a:spcAft>
              <a:defRPr sz="1600">
                <a:solidFill>
                  <a:schemeClr val="tx1"/>
                </a:solidFill>
                <a:latin typeface="Arial" charset="0"/>
                <a:ea typeface="ＭＳ Ｐゴシック" charset="0"/>
              </a:defRPr>
            </a:lvl8pPr>
            <a:lvl9pPr marL="3898247" indent="-229309" defTabSz="931567" eaLnBrk="0" fontAlgn="base" hangingPunct="0">
              <a:spcBef>
                <a:spcPct val="0"/>
              </a:spcBef>
              <a:spcAft>
                <a:spcPct val="0"/>
              </a:spcAft>
              <a:defRPr sz="1600">
                <a:solidFill>
                  <a:schemeClr val="tx1"/>
                </a:solidFill>
                <a:latin typeface="Arial" charset="0"/>
                <a:ea typeface="ＭＳ Ｐゴシック" charset="0"/>
              </a:defRPr>
            </a:lvl9pPr>
          </a:lstStyle>
          <a:p>
            <a:pPr eaLnBrk="1" hangingPunct="1"/>
            <a:fld id="{7442F23A-1F22-C646-BDB4-22A4F8D65FAB}" type="slidenum">
              <a:rPr lang="en-US" sz="1200"/>
              <a:pPr eaLnBrk="1" hangingPunct="1"/>
              <a:t>75</a:t>
            </a:fld>
            <a:endParaRPr lang="en-US" sz="1200" dirty="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Slide Image Placeholder 1"/>
          <p:cNvSpPr>
            <a:spLocks noGrp="1" noRot="1" noChangeAspect="1"/>
          </p:cNvSpPr>
          <p:nvPr>
            <p:ph type="sldImg"/>
          </p:nvPr>
        </p:nvSpPr>
        <p:spPr>
          <a:xfrm>
            <a:off x="1482725" y="342900"/>
            <a:ext cx="4044950" cy="2276475"/>
          </a:xfrm>
          <a:ln/>
        </p:spPr>
      </p:sp>
      <p:sp>
        <p:nvSpPr>
          <p:cNvPr id="121858" name="Notes Placeholder 2"/>
          <p:cNvSpPr>
            <a:spLocks noGrp="1"/>
          </p:cNvSpPr>
          <p:nvPr>
            <p:ph type="body" idx="1"/>
          </p:nvPr>
        </p:nvSpPr>
        <p:spPr>
          <a:xfrm>
            <a:off x="701040" y="2800064"/>
            <a:ext cx="5608320" cy="606184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a:latin typeface="Arial" charset="0"/>
                <a:ea typeface="ＭＳ Ｐゴシック" charset="0"/>
                <a:cs typeface="ＭＳ Ｐゴシック" charset="0"/>
              </a:rPr>
              <a:t>Objective</a:t>
            </a:r>
          </a:p>
          <a:p>
            <a:r>
              <a:rPr lang="en-US" dirty="0">
                <a:latin typeface="Arial" charset="0"/>
                <a:ea typeface="ＭＳ Ｐゴシック" charset="0"/>
                <a:cs typeface="ＭＳ Ｐゴシック" charset="0"/>
              </a:rPr>
              <a:t>To convey who should be involved in the transition process and have participants evaluate who is on their team and who might be missing. Participants should also fill in Step 1 of their transition plans.</a:t>
            </a:r>
          </a:p>
          <a:p>
            <a:endParaRPr lang="en-US" b="1" dirty="0">
              <a:latin typeface="Arial" charset="0"/>
              <a:ea typeface="ＭＳ Ｐゴシック" charset="0"/>
              <a:cs typeface="ＭＳ Ｐゴシック" charset="0"/>
            </a:endParaRPr>
          </a:p>
          <a:p>
            <a:r>
              <a:rPr lang="en-US" b="1" dirty="0">
                <a:latin typeface="Arial" charset="0"/>
                <a:ea typeface="ＭＳ Ｐゴシック" charset="0"/>
                <a:cs typeface="ＭＳ Ｐゴシック" charset="0"/>
              </a:rPr>
              <a:t>What to say</a:t>
            </a:r>
          </a:p>
          <a:p>
            <a:r>
              <a:rPr lang="en-US" dirty="0">
                <a:latin typeface="Arial" charset="0"/>
                <a:ea typeface="ＭＳ Ｐゴシック" charset="0"/>
                <a:cs typeface="ＭＳ Ｐゴシック" charset="0"/>
              </a:rPr>
              <a:t>Who should be involved in your partnership or transition team? At a minimum, you will need:</a:t>
            </a:r>
          </a:p>
          <a:p>
            <a:pPr marL="171981" indent="-171981">
              <a:buFont typeface="Arial"/>
              <a:buChar char="•"/>
            </a:pPr>
            <a:r>
              <a:rPr lang="en-US" dirty="0">
                <a:latin typeface="Arial" charset="0"/>
                <a:ea typeface="ＭＳ Ｐゴシック" charset="0"/>
                <a:cs typeface="ＭＳ Ｐゴシック" charset="0"/>
              </a:rPr>
              <a:t>The</a:t>
            </a:r>
            <a:r>
              <a:rPr lang="en-US" baseline="0" dirty="0">
                <a:latin typeface="Arial" charset="0"/>
                <a:ea typeface="ＭＳ Ｐゴシック" charset="0"/>
                <a:cs typeface="ＭＳ Ｐゴシック" charset="0"/>
              </a:rPr>
              <a:t> </a:t>
            </a:r>
            <a:r>
              <a:rPr lang="en-US" dirty="0">
                <a:latin typeface="Arial" charset="0"/>
                <a:ea typeface="ＭＳ Ｐゴシック" charset="0"/>
                <a:cs typeface="ＭＳ Ｐゴシック" charset="0"/>
              </a:rPr>
              <a:t>early childhood program represented–both educators and leaders</a:t>
            </a:r>
          </a:p>
          <a:p>
            <a:pPr marL="171981" indent="-171981">
              <a:buFont typeface="Arial"/>
              <a:buChar char="•"/>
            </a:pPr>
            <a:r>
              <a:rPr lang="en-US" dirty="0">
                <a:latin typeface="Arial" charset="0"/>
                <a:ea typeface="ＭＳ Ｐゴシック" charset="0"/>
                <a:cs typeface="ＭＳ Ｐゴシック" charset="0"/>
              </a:rPr>
              <a:t>The</a:t>
            </a:r>
            <a:r>
              <a:rPr lang="en-US" baseline="0" dirty="0">
                <a:latin typeface="Arial" charset="0"/>
                <a:ea typeface="ＭＳ Ｐゴシック" charset="0"/>
                <a:cs typeface="ＭＳ Ｐゴシック" charset="0"/>
              </a:rPr>
              <a:t> </a:t>
            </a:r>
            <a:r>
              <a:rPr lang="en-US" dirty="0">
                <a:latin typeface="Arial" charset="0"/>
                <a:ea typeface="ＭＳ Ｐゴシック" charset="0"/>
                <a:cs typeface="ＭＳ Ｐゴシック" charset="0"/>
              </a:rPr>
              <a:t>kindergarten represented–both teachers and leaders</a:t>
            </a:r>
          </a:p>
          <a:p>
            <a:pPr marL="171981" indent="-171981">
              <a:buFont typeface="Arial"/>
              <a:buChar char="•"/>
            </a:pPr>
            <a:r>
              <a:rPr lang="en-US" dirty="0">
                <a:latin typeface="Arial" charset="0"/>
                <a:ea typeface="ＭＳ Ｐゴシック" charset="0"/>
                <a:cs typeface="ＭＳ Ｐゴシック" charset="0"/>
              </a:rPr>
              <a:t>Families involved–for example, having a parent representative </a:t>
            </a:r>
          </a:p>
          <a:p>
            <a:pPr marL="171981" indent="-171981">
              <a:buFont typeface="Arial"/>
              <a:buChar char="•"/>
            </a:pPr>
            <a:r>
              <a:rPr lang="en-US" dirty="0">
                <a:latin typeface="Arial" charset="0"/>
                <a:ea typeface="ＭＳ Ｐゴシック" charset="0"/>
                <a:cs typeface="ＭＳ Ｐゴシック" charset="0"/>
              </a:rPr>
              <a:t>The community represented–which could be a representative who works with a local initiative to support children and families</a:t>
            </a:r>
          </a:p>
          <a:p>
            <a:pPr lvl="1">
              <a:spcAft>
                <a:spcPts val="602"/>
              </a:spcAft>
              <a:buFontTx/>
              <a:buChar char="•"/>
            </a:pPr>
            <a:endParaRPr lang="en-US" dirty="0">
              <a:latin typeface="Arial" charset="0"/>
              <a:ea typeface="ＭＳ Ｐゴシック" charset="0"/>
              <a:cs typeface="ＭＳ Ｐゴシック" charset="0"/>
            </a:endParaRPr>
          </a:p>
          <a:p>
            <a:pPr>
              <a:spcAft>
                <a:spcPts val="602"/>
              </a:spcAft>
            </a:pPr>
            <a:r>
              <a:rPr lang="en-US" dirty="0">
                <a:latin typeface="Arial" charset="0"/>
                <a:ea typeface="ＭＳ Ｐゴシック" charset="0"/>
                <a:cs typeface="ＭＳ Ｐゴシック" charset="0"/>
              </a:rPr>
              <a:t>It is important to have all of these bases covered to get all perspectives.</a:t>
            </a:r>
          </a:p>
          <a:p>
            <a:pPr>
              <a:spcAft>
                <a:spcPts val="602"/>
              </a:spcAft>
            </a:pPr>
            <a:endParaRPr lang="en-US" dirty="0">
              <a:latin typeface="Arial" charset="0"/>
              <a:ea typeface="ＭＳ Ｐゴシック" charset="0"/>
              <a:cs typeface="ＭＳ Ｐゴシック" charset="0"/>
            </a:endParaRPr>
          </a:p>
          <a:p>
            <a:pPr>
              <a:spcAft>
                <a:spcPts val="602"/>
              </a:spcAft>
            </a:pPr>
            <a:r>
              <a:rPr lang="en-US" dirty="0">
                <a:latin typeface="Arial" charset="0"/>
                <a:ea typeface="ＭＳ Ｐゴシック" charset="0"/>
                <a:cs typeface="ＭＳ Ｐゴシック" charset="0"/>
              </a:rPr>
              <a:t>Now I’</a:t>
            </a:r>
            <a:r>
              <a:rPr lang="en-US" altLang="ja-JP" dirty="0">
                <a:latin typeface="Arial" charset="0"/>
                <a:ea typeface="ＭＳ Ｐゴシック" charset="0"/>
                <a:cs typeface="ＭＳ Ｐゴシック" charset="0"/>
              </a:rPr>
              <a:t>ll give you a few minutes to fill in the first step on your transition plan and think about who might be missing from this group or who could be a valuable addition.</a:t>
            </a:r>
          </a:p>
          <a:p>
            <a:endParaRPr lang="en-US" b="1" dirty="0">
              <a:latin typeface="Arial" charset="0"/>
              <a:ea typeface="ＭＳ Ｐゴシック" charset="0"/>
              <a:cs typeface="ＭＳ Ｐゴシック" charset="0"/>
            </a:endParaRPr>
          </a:p>
          <a:p>
            <a:r>
              <a:rPr lang="en-US" b="1" dirty="0">
                <a:latin typeface="Arial" charset="0"/>
                <a:ea typeface="ＭＳ Ｐゴシック" charset="0"/>
                <a:cs typeface="ＭＳ Ｐゴシック" charset="0"/>
              </a:rPr>
              <a:t>What to do</a:t>
            </a:r>
          </a:p>
          <a:p>
            <a:r>
              <a:rPr lang="en-US" dirty="0">
                <a:latin typeface="Arial" charset="0"/>
                <a:ea typeface="ＭＳ Ｐゴシック" charset="0"/>
                <a:cs typeface="ＭＳ Ｐゴシック" charset="0"/>
              </a:rPr>
              <a:t>If</a:t>
            </a:r>
            <a:r>
              <a:rPr lang="en-US" baseline="0" dirty="0">
                <a:latin typeface="Arial" charset="0"/>
                <a:ea typeface="ＭＳ Ｐゴシック" charset="0"/>
                <a:cs typeface="ＭＳ Ｐゴシック" charset="0"/>
              </a:rPr>
              <a:t> desired, s</a:t>
            </a:r>
            <a:r>
              <a:rPr lang="en-US" dirty="0">
                <a:latin typeface="Arial" charset="0"/>
                <a:ea typeface="ＭＳ Ｐゴシック" charset="0"/>
                <a:cs typeface="ＭＳ Ｐゴシック" charset="0"/>
              </a:rPr>
              <a:t>top here for two to three minutes and have participants fill in the first step on their transition plan and think about who is represented.</a:t>
            </a:r>
          </a:p>
        </p:txBody>
      </p:sp>
      <p:sp>
        <p:nvSpPr>
          <p:cNvPr id="12185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567" eaLnBrk="0" hangingPunct="0">
              <a:defRPr sz="1600">
                <a:solidFill>
                  <a:schemeClr val="tx1"/>
                </a:solidFill>
                <a:latin typeface="Arial" charset="0"/>
                <a:ea typeface="ＭＳ Ｐゴシック" charset="0"/>
                <a:cs typeface="ＭＳ Ｐゴシック" charset="0"/>
              </a:defRPr>
            </a:lvl1pPr>
            <a:lvl2pPr marL="745253" indent="-286636" defTabSz="931567" eaLnBrk="0" hangingPunct="0">
              <a:defRPr sz="1600">
                <a:solidFill>
                  <a:schemeClr val="tx1"/>
                </a:solidFill>
                <a:latin typeface="Arial" charset="0"/>
                <a:ea typeface="ＭＳ Ｐゴシック" charset="0"/>
              </a:defRPr>
            </a:lvl2pPr>
            <a:lvl3pPr marL="1146543" indent="-229309" defTabSz="931567" eaLnBrk="0" hangingPunct="0">
              <a:defRPr sz="1600">
                <a:solidFill>
                  <a:schemeClr val="tx1"/>
                </a:solidFill>
                <a:latin typeface="Arial" charset="0"/>
                <a:ea typeface="ＭＳ Ｐゴシック" charset="0"/>
              </a:defRPr>
            </a:lvl3pPr>
            <a:lvl4pPr marL="1605161" indent="-229309" defTabSz="931567" eaLnBrk="0" hangingPunct="0">
              <a:defRPr sz="1600">
                <a:solidFill>
                  <a:schemeClr val="tx1"/>
                </a:solidFill>
                <a:latin typeface="Arial" charset="0"/>
                <a:ea typeface="ＭＳ Ｐゴシック" charset="0"/>
              </a:defRPr>
            </a:lvl4pPr>
            <a:lvl5pPr marL="2063778" indent="-229309" defTabSz="931567" eaLnBrk="0" hangingPunct="0">
              <a:defRPr sz="1600">
                <a:solidFill>
                  <a:schemeClr val="tx1"/>
                </a:solidFill>
                <a:latin typeface="Arial" charset="0"/>
                <a:ea typeface="ＭＳ Ｐゴシック" charset="0"/>
              </a:defRPr>
            </a:lvl5pPr>
            <a:lvl6pPr marL="2522395" indent="-229309" defTabSz="931567" eaLnBrk="0" fontAlgn="base" hangingPunct="0">
              <a:spcBef>
                <a:spcPct val="0"/>
              </a:spcBef>
              <a:spcAft>
                <a:spcPct val="0"/>
              </a:spcAft>
              <a:defRPr sz="1600">
                <a:solidFill>
                  <a:schemeClr val="tx1"/>
                </a:solidFill>
                <a:latin typeface="Arial" charset="0"/>
                <a:ea typeface="ＭＳ Ｐゴシック" charset="0"/>
              </a:defRPr>
            </a:lvl6pPr>
            <a:lvl7pPr marL="2981013" indent="-229309" defTabSz="931567" eaLnBrk="0" fontAlgn="base" hangingPunct="0">
              <a:spcBef>
                <a:spcPct val="0"/>
              </a:spcBef>
              <a:spcAft>
                <a:spcPct val="0"/>
              </a:spcAft>
              <a:defRPr sz="1600">
                <a:solidFill>
                  <a:schemeClr val="tx1"/>
                </a:solidFill>
                <a:latin typeface="Arial" charset="0"/>
                <a:ea typeface="ＭＳ Ｐゴシック" charset="0"/>
              </a:defRPr>
            </a:lvl7pPr>
            <a:lvl8pPr marL="3439630" indent="-229309" defTabSz="931567" eaLnBrk="0" fontAlgn="base" hangingPunct="0">
              <a:spcBef>
                <a:spcPct val="0"/>
              </a:spcBef>
              <a:spcAft>
                <a:spcPct val="0"/>
              </a:spcAft>
              <a:defRPr sz="1600">
                <a:solidFill>
                  <a:schemeClr val="tx1"/>
                </a:solidFill>
                <a:latin typeface="Arial" charset="0"/>
                <a:ea typeface="ＭＳ Ｐゴシック" charset="0"/>
              </a:defRPr>
            </a:lvl8pPr>
            <a:lvl9pPr marL="3898247" indent="-229309" defTabSz="931567" eaLnBrk="0" fontAlgn="base" hangingPunct="0">
              <a:spcBef>
                <a:spcPct val="0"/>
              </a:spcBef>
              <a:spcAft>
                <a:spcPct val="0"/>
              </a:spcAft>
              <a:defRPr sz="1600">
                <a:solidFill>
                  <a:schemeClr val="tx1"/>
                </a:solidFill>
                <a:latin typeface="Arial" charset="0"/>
                <a:ea typeface="ＭＳ Ｐゴシック" charset="0"/>
              </a:defRPr>
            </a:lvl9pPr>
          </a:lstStyle>
          <a:p>
            <a:pPr eaLnBrk="1" hangingPunct="1"/>
            <a:fld id="{39BD8449-DD7A-4E48-AB50-F11612D1E460}" type="slidenum">
              <a:rPr lang="en-US" sz="1200"/>
              <a:pPr eaLnBrk="1" hangingPunct="1"/>
              <a:t>76</a:t>
            </a:fld>
            <a:endParaRPr lang="en-US" sz="1200" dirty="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Slide Image Placeholder 1"/>
          <p:cNvSpPr>
            <a:spLocks noGrp="1" noRot="1" noChangeAspect="1"/>
          </p:cNvSpPr>
          <p:nvPr>
            <p:ph type="sldImg"/>
          </p:nvPr>
        </p:nvSpPr>
        <p:spPr>
          <a:xfrm>
            <a:off x="1452563" y="333375"/>
            <a:ext cx="4105275" cy="2309813"/>
          </a:xfrm>
          <a:ln/>
        </p:spPr>
      </p:sp>
      <p:sp>
        <p:nvSpPr>
          <p:cNvPr id="123906" name="Notes Placeholder 2"/>
          <p:cNvSpPr>
            <a:spLocks noGrp="1"/>
          </p:cNvSpPr>
          <p:nvPr>
            <p:ph type="body" idx="1"/>
          </p:nvPr>
        </p:nvSpPr>
        <p:spPr>
          <a:xfrm>
            <a:off x="701040" y="2983125"/>
            <a:ext cx="5608320" cy="44186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a:latin typeface="Arial" charset="0"/>
                <a:ea typeface="ＭＳ Ｐゴシック" charset="0"/>
                <a:cs typeface="ＭＳ Ｐゴシック" charset="0"/>
              </a:rPr>
              <a:t>Objective</a:t>
            </a:r>
          </a:p>
          <a:p>
            <a:r>
              <a:rPr lang="en-US" dirty="0">
                <a:latin typeface="Arial" charset="0"/>
                <a:ea typeface="ＭＳ Ｐゴシック" charset="0"/>
                <a:cs typeface="ＭＳ Ｐゴシック" charset="0"/>
              </a:rPr>
              <a:t>To prompt teams to set goals and fill in Step 2 of their transition plans</a:t>
            </a:r>
          </a:p>
          <a:p>
            <a:endParaRPr lang="en-US" b="1" dirty="0">
              <a:latin typeface="Arial" charset="0"/>
              <a:ea typeface="ＭＳ Ｐゴシック" charset="0"/>
              <a:cs typeface="ＭＳ Ｐゴシック" charset="0"/>
            </a:endParaRPr>
          </a:p>
          <a:p>
            <a:r>
              <a:rPr lang="en-US" b="1" dirty="0">
                <a:latin typeface="Arial" charset="0"/>
                <a:ea typeface="ＭＳ Ｐゴシック" charset="0"/>
                <a:cs typeface="ＭＳ Ｐゴシック" charset="0"/>
              </a:rPr>
              <a:t>What to say</a:t>
            </a:r>
          </a:p>
          <a:p>
            <a:r>
              <a:rPr lang="en-US" dirty="0">
                <a:latin typeface="Arial" charset="0"/>
                <a:ea typeface="ＭＳ Ｐゴシック" charset="0"/>
                <a:cs typeface="ＭＳ Ｐゴシック" charset="0"/>
              </a:rPr>
              <a:t>Next, we will identify some goals that</a:t>
            </a:r>
            <a:r>
              <a:rPr lang="en-US" baseline="0" dirty="0">
                <a:latin typeface="Arial" charset="0"/>
                <a:ea typeface="ＭＳ Ｐゴシック" charset="0"/>
                <a:cs typeface="ＭＳ Ｐゴシック" charset="0"/>
              </a:rPr>
              <a:t> are </a:t>
            </a:r>
            <a:r>
              <a:rPr lang="en-US" dirty="0">
                <a:latin typeface="Arial" charset="0"/>
                <a:ea typeface="ＭＳ Ｐゴシック" charset="0"/>
                <a:cs typeface="ＭＳ Ｐゴシック" charset="0"/>
              </a:rPr>
              <a:t>appropriate for your program.</a:t>
            </a:r>
          </a:p>
          <a:p>
            <a:endParaRPr lang="en-US" dirty="0">
              <a:latin typeface="Arial" charset="0"/>
              <a:ea typeface="ＭＳ Ｐゴシック" charset="0"/>
              <a:cs typeface="ＭＳ Ｐゴシック" charset="0"/>
            </a:endParaRPr>
          </a:p>
          <a:p>
            <a:r>
              <a:rPr lang="en-US" dirty="0">
                <a:latin typeface="Arial" charset="0"/>
                <a:ea typeface="ＭＳ Ｐゴシック" charset="0"/>
                <a:cs typeface="ＭＳ Ｐゴシック" charset="0"/>
              </a:rPr>
              <a:t>The slide shows a few example goals, but think about your individual program needs and create your own. Feel free to brainstorm with those around you. We’</a:t>
            </a:r>
            <a:r>
              <a:rPr lang="en-US" altLang="ja-JP" dirty="0">
                <a:latin typeface="Arial" charset="0"/>
                <a:ea typeface="ＭＳ Ｐゴシック" charset="0"/>
                <a:cs typeface="ＭＳ Ｐゴシック" charset="0"/>
              </a:rPr>
              <a:t>ll stop here for a few minutes while you come up with your own goals and fill in Step 2 in your transition plan.  </a:t>
            </a:r>
          </a:p>
          <a:p>
            <a:endParaRPr lang="en-US" dirty="0">
              <a:latin typeface="Arial" charset="0"/>
              <a:ea typeface="ＭＳ Ｐゴシック" charset="0"/>
              <a:cs typeface="ＭＳ Ｐゴシック" charset="0"/>
            </a:endParaRPr>
          </a:p>
          <a:p>
            <a:r>
              <a:rPr lang="en-US" b="1" dirty="0">
                <a:latin typeface="Arial" charset="0"/>
                <a:ea typeface="ＭＳ Ｐゴシック" charset="0"/>
                <a:cs typeface="ＭＳ Ｐゴシック" charset="0"/>
              </a:rPr>
              <a:t>What to do</a:t>
            </a:r>
          </a:p>
          <a:p>
            <a:r>
              <a:rPr lang="en-US" dirty="0">
                <a:latin typeface="Arial" charset="0"/>
                <a:ea typeface="ＭＳ Ｐゴシック" charset="0"/>
                <a:cs typeface="ＭＳ Ｐゴシック" charset="0"/>
              </a:rPr>
              <a:t>If</a:t>
            </a:r>
            <a:r>
              <a:rPr lang="en-US" baseline="0" dirty="0">
                <a:latin typeface="Arial" charset="0"/>
                <a:ea typeface="ＭＳ Ｐゴシック" charset="0"/>
                <a:cs typeface="ＭＳ Ｐゴシック" charset="0"/>
              </a:rPr>
              <a:t> desired, s</a:t>
            </a:r>
            <a:r>
              <a:rPr lang="en-US" dirty="0">
                <a:latin typeface="Arial" charset="0"/>
                <a:ea typeface="ＭＳ Ｐゴシック" charset="0"/>
                <a:cs typeface="ＭＳ Ｐゴシック" charset="0"/>
              </a:rPr>
              <a:t>top here for three to four minutes for participants to fill in Step 2 of their transition plan.</a:t>
            </a:r>
          </a:p>
          <a:p>
            <a:endParaRPr lang="en-US" dirty="0">
              <a:latin typeface="Arial" charset="0"/>
              <a:ea typeface="ＭＳ Ｐゴシック" charset="0"/>
              <a:cs typeface="ＭＳ Ｐゴシック" charset="0"/>
            </a:endParaRPr>
          </a:p>
        </p:txBody>
      </p:sp>
      <p:sp>
        <p:nvSpPr>
          <p:cNvPr id="12390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567" eaLnBrk="0" hangingPunct="0">
              <a:defRPr sz="1600">
                <a:solidFill>
                  <a:schemeClr val="tx1"/>
                </a:solidFill>
                <a:latin typeface="Arial" charset="0"/>
                <a:ea typeface="ＭＳ Ｐゴシック" charset="0"/>
                <a:cs typeface="ＭＳ Ｐゴシック" charset="0"/>
              </a:defRPr>
            </a:lvl1pPr>
            <a:lvl2pPr marL="745253" indent="-286636" defTabSz="931567" eaLnBrk="0" hangingPunct="0">
              <a:defRPr sz="1600">
                <a:solidFill>
                  <a:schemeClr val="tx1"/>
                </a:solidFill>
                <a:latin typeface="Arial" charset="0"/>
                <a:ea typeface="ＭＳ Ｐゴシック" charset="0"/>
              </a:defRPr>
            </a:lvl2pPr>
            <a:lvl3pPr marL="1146543" indent="-229309" defTabSz="931567" eaLnBrk="0" hangingPunct="0">
              <a:defRPr sz="1600">
                <a:solidFill>
                  <a:schemeClr val="tx1"/>
                </a:solidFill>
                <a:latin typeface="Arial" charset="0"/>
                <a:ea typeface="ＭＳ Ｐゴシック" charset="0"/>
              </a:defRPr>
            </a:lvl3pPr>
            <a:lvl4pPr marL="1605161" indent="-229309" defTabSz="931567" eaLnBrk="0" hangingPunct="0">
              <a:defRPr sz="1600">
                <a:solidFill>
                  <a:schemeClr val="tx1"/>
                </a:solidFill>
                <a:latin typeface="Arial" charset="0"/>
                <a:ea typeface="ＭＳ Ｐゴシック" charset="0"/>
              </a:defRPr>
            </a:lvl4pPr>
            <a:lvl5pPr marL="2063778" indent="-229309" defTabSz="931567" eaLnBrk="0" hangingPunct="0">
              <a:defRPr sz="1600">
                <a:solidFill>
                  <a:schemeClr val="tx1"/>
                </a:solidFill>
                <a:latin typeface="Arial" charset="0"/>
                <a:ea typeface="ＭＳ Ｐゴシック" charset="0"/>
              </a:defRPr>
            </a:lvl5pPr>
            <a:lvl6pPr marL="2522395" indent="-229309" defTabSz="931567" eaLnBrk="0" fontAlgn="base" hangingPunct="0">
              <a:spcBef>
                <a:spcPct val="0"/>
              </a:spcBef>
              <a:spcAft>
                <a:spcPct val="0"/>
              </a:spcAft>
              <a:defRPr sz="1600">
                <a:solidFill>
                  <a:schemeClr val="tx1"/>
                </a:solidFill>
                <a:latin typeface="Arial" charset="0"/>
                <a:ea typeface="ＭＳ Ｐゴシック" charset="0"/>
              </a:defRPr>
            </a:lvl6pPr>
            <a:lvl7pPr marL="2981013" indent="-229309" defTabSz="931567" eaLnBrk="0" fontAlgn="base" hangingPunct="0">
              <a:spcBef>
                <a:spcPct val="0"/>
              </a:spcBef>
              <a:spcAft>
                <a:spcPct val="0"/>
              </a:spcAft>
              <a:defRPr sz="1600">
                <a:solidFill>
                  <a:schemeClr val="tx1"/>
                </a:solidFill>
                <a:latin typeface="Arial" charset="0"/>
                <a:ea typeface="ＭＳ Ｐゴシック" charset="0"/>
              </a:defRPr>
            </a:lvl7pPr>
            <a:lvl8pPr marL="3439630" indent="-229309" defTabSz="931567" eaLnBrk="0" fontAlgn="base" hangingPunct="0">
              <a:spcBef>
                <a:spcPct val="0"/>
              </a:spcBef>
              <a:spcAft>
                <a:spcPct val="0"/>
              </a:spcAft>
              <a:defRPr sz="1600">
                <a:solidFill>
                  <a:schemeClr val="tx1"/>
                </a:solidFill>
                <a:latin typeface="Arial" charset="0"/>
                <a:ea typeface="ＭＳ Ｐゴシック" charset="0"/>
              </a:defRPr>
            </a:lvl8pPr>
            <a:lvl9pPr marL="3898247" indent="-229309" defTabSz="931567" eaLnBrk="0" fontAlgn="base" hangingPunct="0">
              <a:spcBef>
                <a:spcPct val="0"/>
              </a:spcBef>
              <a:spcAft>
                <a:spcPct val="0"/>
              </a:spcAft>
              <a:defRPr sz="1600">
                <a:solidFill>
                  <a:schemeClr val="tx1"/>
                </a:solidFill>
                <a:latin typeface="Arial" charset="0"/>
                <a:ea typeface="ＭＳ Ｐゴシック" charset="0"/>
              </a:defRPr>
            </a:lvl9pPr>
          </a:lstStyle>
          <a:p>
            <a:pPr eaLnBrk="1" hangingPunct="1"/>
            <a:fld id="{0AB87B84-E80A-894B-8402-A704271B8F93}" type="slidenum">
              <a:rPr lang="en-US" sz="1200"/>
              <a:pPr eaLnBrk="1" hangingPunct="1"/>
              <a:t>77</a:t>
            </a:fld>
            <a:endParaRPr lang="en-US" sz="1200" dirty="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Slide Image Placeholder 1"/>
          <p:cNvSpPr>
            <a:spLocks noGrp="1" noRot="1" noChangeAspect="1"/>
          </p:cNvSpPr>
          <p:nvPr>
            <p:ph type="sldImg"/>
          </p:nvPr>
        </p:nvSpPr>
        <p:spPr>
          <a:xfrm>
            <a:off x="1449388" y="333375"/>
            <a:ext cx="4111625" cy="2312988"/>
          </a:xfrm>
          <a:ln/>
        </p:spPr>
      </p:sp>
      <p:sp>
        <p:nvSpPr>
          <p:cNvPr id="125954" name="Notes Placeholder 2"/>
          <p:cNvSpPr>
            <a:spLocks noGrp="1"/>
          </p:cNvSpPr>
          <p:nvPr>
            <p:ph type="body" idx="1"/>
          </p:nvPr>
        </p:nvSpPr>
        <p:spPr>
          <a:xfrm>
            <a:off x="701040" y="2897166"/>
            <a:ext cx="5608320" cy="418338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a:latin typeface="Arial" charset="0"/>
                <a:ea typeface="ＭＳ Ｐゴシック" charset="0"/>
                <a:cs typeface="ＭＳ Ｐゴシック" charset="0"/>
              </a:rPr>
              <a:t>Objective</a:t>
            </a:r>
          </a:p>
          <a:p>
            <a:r>
              <a:rPr lang="en-US" dirty="0">
                <a:latin typeface="Arial" charset="0"/>
                <a:ea typeface="ＭＳ Ｐゴシック" charset="0"/>
                <a:cs typeface="ＭＳ Ｐゴシック" charset="0"/>
              </a:rPr>
              <a:t>To have participants think about their current transition practices</a:t>
            </a:r>
          </a:p>
          <a:p>
            <a:endParaRPr lang="en-US" b="1" dirty="0">
              <a:latin typeface="Arial" charset="0"/>
              <a:ea typeface="ＭＳ Ｐゴシック" charset="0"/>
              <a:cs typeface="ＭＳ Ｐゴシック" charset="0"/>
            </a:endParaRPr>
          </a:p>
          <a:p>
            <a:r>
              <a:rPr lang="en-US" b="1" dirty="0">
                <a:latin typeface="Arial" charset="0"/>
                <a:ea typeface="ＭＳ Ｐゴシック" charset="0"/>
                <a:cs typeface="ＭＳ Ｐゴシック" charset="0"/>
              </a:rPr>
              <a:t>What to say</a:t>
            </a:r>
          </a:p>
          <a:p>
            <a:r>
              <a:rPr lang="en-US" dirty="0">
                <a:latin typeface="Arial" charset="0"/>
                <a:ea typeface="ＭＳ Ｐゴシック" charset="0"/>
                <a:cs typeface="ＭＳ Ｐゴシック" charset="0"/>
              </a:rPr>
              <a:t>Now we want to think about what you are doing</a:t>
            </a:r>
            <a:r>
              <a:rPr lang="en-US" baseline="0" dirty="0">
                <a:latin typeface="Arial" charset="0"/>
                <a:ea typeface="ＭＳ Ｐゴシック" charset="0"/>
                <a:cs typeface="ＭＳ Ｐゴシック" charset="0"/>
              </a:rPr>
              <a:t> currently to promote successful kindergarten transitions in the areas we have talked about.</a:t>
            </a:r>
          </a:p>
          <a:p>
            <a:endParaRPr lang="en-US" dirty="0">
              <a:latin typeface="Arial" charset="0"/>
              <a:ea typeface="ＭＳ Ｐゴシック" charset="0"/>
              <a:cs typeface="ＭＳ Ｐゴシック" charset="0"/>
            </a:endParaRPr>
          </a:p>
          <a:p>
            <a:r>
              <a:rPr lang="en-US" dirty="0">
                <a:latin typeface="Arial" charset="0"/>
                <a:ea typeface="ＭＳ Ｐゴシック" charset="0"/>
                <a:cs typeface="ＭＳ Ｐゴシック" charset="0"/>
              </a:rPr>
              <a:t>This will help you see where you need to focus more attention.</a:t>
            </a:r>
          </a:p>
          <a:p>
            <a:endParaRPr lang="en-US" dirty="0">
              <a:latin typeface="Arial" charset="0"/>
              <a:ea typeface="ＭＳ Ｐゴシック" charset="0"/>
              <a:cs typeface="ＭＳ Ｐゴシック" charset="0"/>
            </a:endParaRPr>
          </a:p>
        </p:txBody>
      </p:sp>
      <p:sp>
        <p:nvSpPr>
          <p:cNvPr id="12595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567" eaLnBrk="0" hangingPunct="0">
              <a:defRPr sz="1600">
                <a:solidFill>
                  <a:schemeClr val="tx1"/>
                </a:solidFill>
                <a:latin typeface="Arial" charset="0"/>
                <a:ea typeface="ＭＳ Ｐゴシック" charset="0"/>
                <a:cs typeface="ＭＳ Ｐゴシック" charset="0"/>
              </a:defRPr>
            </a:lvl1pPr>
            <a:lvl2pPr marL="745253" indent="-286636" defTabSz="931567" eaLnBrk="0" hangingPunct="0">
              <a:defRPr sz="1600">
                <a:solidFill>
                  <a:schemeClr val="tx1"/>
                </a:solidFill>
                <a:latin typeface="Arial" charset="0"/>
                <a:ea typeface="ＭＳ Ｐゴシック" charset="0"/>
              </a:defRPr>
            </a:lvl2pPr>
            <a:lvl3pPr marL="1146543" indent="-229309" defTabSz="931567" eaLnBrk="0" hangingPunct="0">
              <a:defRPr sz="1600">
                <a:solidFill>
                  <a:schemeClr val="tx1"/>
                </a:solidFill>
                <a:latin typeface="Arial" charset="0"/>
                <a:ea typeface="ＭＳ Ｐゴシック" charset="0"/>
              </a:defRPr>
            </a:lvl3pPr>
            <a:lvl4pPr marL="1605161" indent="-229309" defTabSz="931567" eaLnBrk="0" hangingPunct="0">
              <a:defRPr sz="1600">
                <a:solidFill>
                  <a:schemeClr val="tx1"/>
                </a:solidFill>
                <a:latin typeface="Arial" charset="0"/>
                <a:ea typeface="ＭＳ Ｐゴシック" charset="0"/>
              </a:defRPr>
            </a:lvl4pPr>
            <a:lvl5pPr marL="2063778" indent="-229309" defTabSz="931567" eaLnBrk="0" hangingPunct="0">
              <a:defRPr sz="1600">
                <a:solidFill>
                  <a:schemeClr val="tx1"/>
                </a:solidFill>
                <a:latin typeface="Arial" charset="0"/>
                <a:ea typeface="ＭＳ Ｐゴシック" charset="0"/>
              </a:defRPr>
            </a:lvl5pPr>
            <a:lvl6pPr marL="2522395" indent="-229309" defTabSz="931567" eaLnBrk="0" fontAlgn="base" hangingPunct="0">
              <a:spcBef>
                <a:spcPct val="0"/>
              </a:spcBef>
              <a:spcAft>
                <a:spcPct val="0"/>
              </a:spcAft>
              <a:defRPr sz="1600">
                <a:solidFill>
                  <a:schemeClr val="tx1"/>
                </a:solidFill>
                <a:latin typeface="Arial" charset="0"/>
                <a:ea typeface="ＭＳ Ｐゴシック" charset="0"/>
              </a:defRPr>
            </a:lvl6pPr>
            <a:lvl7pPr marL="2981013" indent="-229309" defTabSz="931567" eaLnBrk="0" fontAlgn="base" hangingPunct="0">
              <a:spcBef>
                <a:spcPct val="0"/>
              </a:spcBef>
              <a:spcAft>
                <a:spcPct val="0"/>
              </a:spcAft>
              <a:defRPr sz="1600">
                <a:solidFill>
                  <a:schemeClr val="tx1"/>
                </a:solidFill>
                <a:latin typeface="Arial" charset="0"/>
                <a:ea typeface="ＭＳ Ｐゴシック" charset="0"/>
              </a:defRPr>
            </a:lvl7pPr>
            <a:lvl8pPr marL="3439630" indent="-229309" defTabSz="931567" eaLnBrk="0" fontAlgn="base" hangingPunct="0">
              <a:spcBef>
                <a:spcPct val="0"/>
              </a:spcBef>
              <a:spcAft>
                <a:spcPct val="0"/>
              </a:spcAft>
              <a:defRPr sz="1600">
                <a:solidFill>
                  <a:schemeClr val="tx1"/>
                </a:solidFill>
                <a:latin typeface="Arial" charset="0"/>
                <a:ea typeface="ＭＳ Ｐゴシック" charset="0"/>
              </a:defRPr>
            </a:lvl8pPr>
            <a:lvl9pPr marL="3898247" indent="-229309" defTabSz="931567" eaLnBrk="0" fontAlgn="base" hangingPunct="0">
              <a:spcBef>
                <a:spcPct val="0"/>
              </a:spcBef>
              <a:spcAft>
                <a:spcPct val="0"/>
              </a:spcAft>
              <a:defRPr sz="1600">
                <a:solidFill>
                  <a:schemeClr val="tx1"/>
                </a:solidFill>
                <a:latin typeface="Arial" charset="0"/>
                <a:ea typeface="ＭＳ Ｐゴシック" charset="0"/>
              </a:defRPr>
            </a:lvl9pPr>
          </a:lstStyle>
          <a:p>
            <a:pPr eaLnBrk="1" hangingPunct="1"/>
            <a:fld id="{83E28366-0C1E-AA4A-A647-89FF958A8BA0}" type="slidenum">
              <a:rPr lang="en-US" sz="1200"/>
              <a:pPr eaLnBrk="1" hangingPunct="1"/>
              <a:t>78</a:t>
            </a:fld>
            <a:endParaRPr lang="en-US" sz="1200" dirty="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p:cNvSpPr>
            <a:spLocks noGrp="1" noRot="1" noChangeAspect="1"/>
          </p:cNvSpPr>
          <p:nvPr>
            <p:ph type="sldImg"/>
          </p:nvPr>
        </p:nvSpPr>
        <p:spPr>
          <a:xfrm>
            <a:off x="1449388" y="333375"/>
            <a:ext cx="4111625" cy="2312988"/>
          </a:xfrm>
          <a:ln/>
        </p:spPr>
      </p:sp>
      <p:sp>
        <p:nvSpPr>
          <p:cNvPr id="173059" name="Notes Placeholder 2"/>
          <p:cNvSpPr>
            <a:spLocks noGrp="1"/>
          </p:cNvSpPr>
          <p:nvPr>
            <p:ph type="body" idx="1"/>
          </p:nvPr>
        </p:nvSpPr>
        <p:spPr>
          <a:xfrm>
            <a:off x="701040" y="2897166"/>
            <a:ext cx="5608320" cy="418338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defTabSz="917235">
              <a:defRPr/>
            </a:pPr>
            <a:r>
              <a:rPr lang="en-US" b="1" dirty="0">
                <a:solidFill>
                  <a:srgbClr val="FF0000"/>
                </a:solidFill>
              </a:rPr>
              <a:t>Note to presenter: </a:t>
            </a:r>
          </a:p>
          <a:p>
            <a:pPr defTabSz="917235">
              <a:defRPr/>
            </a:pPr>
            <a:r>
              <a:rPr lang="en-US" dirty="0">
                <a:solidFill>
                  <a:srgbClr val="FF0000"/>
                </a:solidFill>
              </a:rPr>
              <a:t>Print Activities By</a:t>
            </a:r>
            <a:r>
              <a:rPr lang="en-US" baseline="0" dirty="0">
                <a:solidFill>
                  <a:srgbClr val="FF0000"/>
                </a:solidFill>
              </a:rPr>
              <a:t> Connection </a:t>
            </a:r>
            <a:r>
              <a:rPr lang="en-US" dirty="0">
                <a:solidFill>
                  <a:srgbClr val="FF0000"/>
                </a:solidFill>
              </a:rPr>
              <a:t>signs and post these around the room. Have participants follow the above instructions and group their present transition activities under each sign. Afterwards, have a discussion about which connections seem to be getting the most attention and which seem to be lacking activities. </a:t>
            </a:r>
          </a:p>
          <a:p>
            <a:pPr defTabSz="917235">
              <a:defRPr/>
            </a:pPr>
            <a:endParaRPr lang="en-US" b="1" dirty="0">
              <a:solidFill>
                <a:srgbClr val="FF0000"/>
              </a:solidFill>
              <a:latin typeface="Arial" charset="0"/>
              <a:ea typeface="ＭＳ Ｐゴシック" charset="0"/>
              <a:cs typeface="ＭＳ Ｐゴシック" charset="0"/>
            </a:endParaRPr>
          </a:p>
          <a:p>
            <a:pPr defTabSz="917235">
              <a:defRPr/>
            </a:pPr>
            <a:r>
              <a:rPr lang="en-US" b="1" dirty="0">
                <a:latin typeface="Arial" charset="0"/>
                <a:ea typeface="ＭＳ Ｐゴシック" charset="0"/>
                <a:cs typeface="ＭＳ Ｐゴシック" charset="0"/>
              </a:rPr>
              <a:t>Objective</a:t>
            </a:r>
          </a:p>
          <a:p>
            <a:r>
              <a:rPr lang="en-US" dirty="0">
                <a:latin typeface="Arial" charset="0"/>
                <a:ea typeface="ＭＳ Ｐゴシック" charset="0"/>
                <a:cs typeface="ＭＳ Ｐゴシック" charset="0"/>
              </a:rPr>
              <a:t>To have participants think about the connections they are</a:t>
            </a:r>
            <a:r>
              <a:rPr lang="en-US" baseline="0" dirty="0">
                <a:latin typeface="Arial" charset="0"/>
                <a:ea typeface="ＭＳ Ｐゴシック" charset="0"/>
                <a:cs typeface="ＭＳ Ｐゴシック" charset="0"/>
              </a:rPr>
              <a:t> currently fostering and those they may need to work on more</a:t>
            </a:r>
          </a:p>
          <a:p>
            <a:endParaRPr lang="en-US" baseline="0" dirty="0">
              <a:latin typeface="Arial" charset="0"/>
              <a:ea typeface="ＭＳ Ｐゴシック" charset="0"/>
              <a:cs typeface="ＭＳ Ｐゴシック" charset="0"/>
            </a:endParaRPr>
          </a:p>
          <a:p>
            <a:r>
              <a:rPr lang="en-US" b="1" baseline="0" dirty="0">
                <a:latin typeface="Arial" charset="0"/>
                <a:ea typeface="ＭＳ Ｐゴシック" charset="0"/>
                <a:cs typeface="ＭＳ Ｐゴシック" charset="0"/>
              </a:rPr>
              <a:t>What to say</a:t>
            </a:r>
          </a:p>
          <a:p>
            <a:r>
              <a:rPr lang="en-US" b="0" baseline="0" dirty="0">
                <a:latin typeface="Arial" charset="0"/>
                <a:ea typeface="ＭＳ Ｐゴシック" charset="0"/>
                <a:cs typeface="ＭＳ Ｐゴシック" charset="0"/>
              </a:rPr>
              <a:t>We’ll start with an activity to get you thinking.</a:t>
            </a:r>
          </a:p>
          <a:p>
            <a:endParaRPr lang="en-US" b="0" baseline="0" dirty="0">
              <a:latin typeface="Arial" charset="0"/>
              <a:ea typeface="ＭＳ Ｐゴシック" charset="0"/>
              <a:cs typeface="ＭＳ Ｐゴシック" charset="0"/>
            </a:endParaRPr>
          </a:p>
          <a:p>
            <a:r>
              <a:rPr lang="en-US" b="1" baseline="0" dirty="0">
                <a:latin typeface="Arial" charset="0"/>
                <a:ea typeface="ＭＳ Ｐゴシック" charset="0"/>
                <a:cs typeface="ＭＳ Ｐゴシック" charset="0"/>
              </a:rPr>
              <a:t>What to do</a:t>
            </a:r>
          </a:p>
          <a:p>
            <a:r>
              <a:rPr lang="en-US" b="0" baseline="0" dirty="0">
                <a:latin typeface="Arial" charset="0"/>
                <a:ea typeface="ＭＳ Ｐゴシック" charset="0"/>
                <a:cs typeface="ＭＳ Ｐゴシック" charset="0"/>
              </a:rPr>
              <a:t>Conduct activity.</a:t>
            </a:r>
            <a:endParaRPr lang="en-US" b="0" dirty="0">
              <a:latin typeface="Arial" charset="0"/>
              <a:ea typeface="ＭＳ Ｐゴシック" charset="0"/>
              <a:cs typeface="ＭＳ Ｐゴシック" charset="0"/>
            </a:endParaRPr>
          </a:p>
        </p:txBody>
      </p:sp>
      <p:sp>
        <p:nvSpPr>
          <p:cNvPr id="1730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567" eaLnBrk="0" hangingPunct="0">
              <a:defRPr sz="1600">
                <a:solidFill>
                  <a:schemeClr val="tx1"/>
                </a:solidFill>
                <a:latin typeface="Arial" charset="0"/>
                <a:ea typeface="ＭＳ Ｐゴシック" charset="0"/>
                <a:cs typeface="ＭＳ Ｐゴシック" charset="0"/>
              </a:defRPr>
            </a:lvl1pPr>
            <a:lvl2pPr marL="38049313" indent="-37590696" defTabSz="931567" eaLnBrk="0" hangingPunct="0">
              <a:defRPr sz="1600">
                <a:solidFill>
                  <a:schemeClr val="tx1"/>
                </a:solidFill>
                <a:latin typeface="Arial" charset="0"/>
                <a:ea typeface="ＭＳ Ｐゴシック" charset="0"/>
              </a:defRPr>
            </a:lvl2pPr>
            <a:lvl3pPr eaLnBrk="0" hangingPunct="0">
              <a:defRPr sz="1600">
                <a:solidFill>
                  <a:schemeClr val="tx1"/>
                </a:solidFill>
                <a:latin typeface="Arial" charset="0"/>
                <a:ea typeface="ＭＳ Ｐゴシック" charset="0"/>
              </a:defRPr>
            </a:lvl3pPr>
            <a:lvl4pPr eaLnBrk="0" hangingPunct="0">
              <a:defRPr sz="1600">
                <a:solidFill>
                  <a:schemeClr val="tx1"/>
                </a:solidFill>
                <a:latin typeface="Arial" charset="0"/>
                <a:ea typeface="ＭＳ Ｐゴシック" charset="0"/>
              </a:defRPr>
            </a:lvl4pPr>
            <a:lvl5pPr eaLnBrk="0" hangingPunct="0">
              <a:defRPr sz="1600">
                <a:solidFill>
                  <a:schemeClr val="tx1"/>
                </a:solidFill>
                <a:latin typeface="Arial" charset="0"/>
                <a:ea typeface="ＭＳ Ｐゴシック" charset="0"/>
              </a:defRPr>
            </a:lvl5pPr>
            <a:lvl6pPr marL="458617" eaLnBrk="0" fontAlgn="base" hangingPunct="0">
              <a:spcBef>
                <a:spcPct val="0"/>
              </a:spcBef>
              <a:spcAft>
                <a:spcPct val="0"/>
              </a:spcAft>
              <a:defRPr sz="1600">
                <a:solidFill>
                  <a:schemeClr val="tx1"/>
                </a:solidFill>
                <a:latin typeface="Arial" charset="0"/>
                <a:ea typeface="ＭＳ Ｐゴシック" charset="0"/>
              </a:defRPr>
            </a:lvl6pPr>
            <a:lvl7pPr marL="917235" eaLnBrk="0" fontAlgn="base" hangingPunct="0">
              <a:spcBef>
                <a:spcPct val="0"/>
              </a:spcBef>
              <a:spcAft>
                <a:spcPct val="0"/>
              </a:spcAft>
              <a:defRPr sz="1600">
                <a:solidFill>
                  <a:schemeClr val="tx1"/>
                </a:solidFill>
                <a:latin typeface="Arial" charset="0"/>
                <a:ea typeface="ＭＳ Ｐゴシック" charset="0"/>
              </a:defRPr>
            </a:lvl7pPr>
            <a:lvl8pPr marL="1375852" eaLnBrk="0" fontAlgn="base" hangingPunct="0">
              <a:spcBef>
                <a:spcPct val="0"/>
              </a:spcBef>
              <a:spcAft>
                <a:spcPct val="0"/>
              </a:spcAft>
              <a:defRPr sz="1600">
                <a:solidFill>
                  <a:schemeClr val="tx1"/>
                </a:solidFill>
                <a:latin typeface="Arial" charset="0"/>
                <a:ea typeface="ＭＳ Ｐゴシック" charset="0"/>
              </a:defRPr>
            </a:lvl8pPr>
            <a:lvl9pPr marL="1834469" eaLnBrk="0" fontAlgn="base" hangingPunct="0">
              <a:spcBef>
                <a:spcPct val="0"/>
              </a:spcBef>
              <a:spcAft>
                <a:spcPct val="0"/>
              </a:spcAft>
              <a:defRPr sz="1600">
                <a:solidFill>
                  <a:schemeClr val="tx1"/>
                </a:solidFill>
                <a:latin typeface="Arial" charset="0"/>
                <a:ea typeface="ＭＳ Ｐゴシック" charset="0"/>
              </a:defRPr>
            </a:lvl9pPr>
          </a:lstStyle>
          <a:p>
            <a:pPr eaLnBrk="1" hangingPunct="1"/>
            <a:fld id="{4C92DE42-3CF5-3D4B-87A9-2E7991AC76AB}" type="slidenum">
              <a:rPr lang="en-US" sz="1200"/>
              <a:pPr eaLnBrk="1" hangingPunct="1"/>
              <a:t>79</a:t>
            </a:fld>
            <a:endParaRPr lang="en-US" sz="1200" dirty="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Slide Image Placeholder 1"/>
          <p:cNvSpPr>
            <a:spLocks noGrp="1" noRot="1" noChangeAspect="1"/>
          </p:cNvSpPr>
          <p:nvPr>
            <p:ph type="sldImg"/>
          </p:nvPr>
        </p:nvSpPr>
        <p:spPr>
          <a:xfrm>
            <a:off x="1471613" y="334963"/>
            <a:ext cx="4067175" cy="2289175"/>
          </a:xfrm>
          <a:ln/>
        </p:spPr>
      </p:sp>
      <p:sp>
        <p:nvSpPr>
          <p:cNvPr id="130050" name="Notes Placeholder 2"/>
          <p:cNvSpPr>
            <a:spLocks noGrp="1"/>
          </p:cNvSpPr>
          <p:nvPr>
            <p:ph type="body" idx="1"/>
          </p:nvPr>
        </p:nvSpPr>
        <p:spPr>
          <a:xfrm>
            <a:off x="701040" y="2897166"/>
            <a:ext cx="5608320" cy="61943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a:latin typeface="Arial" charset="0"/>
                <a:ea typeface="ＭＳ Ｐゴシック" charset="0"/>
                <a:cs typeface="ＭＳ Ｐゴシック" charset="0"/>
              </a:rPr>
              <a:t>Objective</a:t>
            </a:r>
          </a:p>
          <a:p>
            <a:r>
              <a:rPr lang="en-US" dirty="0">
                <a:latin typeface="Arial" charset="0"/>
                <a:ea typeface="ＭＳ Ｐゴシック" charset="0"/>
                <a:cs typeface="ＭＳ Ｐゴシック" charset="0"/>
              </a:rPr>
              <a:t>To have</a:t>
            </a:r>
            <a:r>
              <a:rPr lang="en-US" baseline="0" dirty="0">
                <a:latin typeface="Arial" charset="0"/>
                <a:ea typeface="ＭＳ Ｐゴシック" charset="0"/>
                <a:cs typeface="ＭＳ Ｐゴシック" charset="0"/>
              </a:rPr>
              <a:t> </a:t>
            </a:r>
            <a:r>
              <a:rPr lang="en-US" dirty="0">
                <a:latin typeface="Arial" charset="0"/>
                <a:ea typeface="ＭＳ Ｐゴシック" charset="0"/>
                <a:cs typeface="ＭＳ Ｐゴシック" charset="0"/>
              </a:rPr>
              <a:t>participants examine evidence for what they are doing and fill in Step 4 on their transition plans</a:t>
            </a:r>
          </a:p>
          <a:p>
            <a:endParaRPr lang="en-US" b="1" dirty="0">
              <a:latin typeface="Arial" charset="0"/>
              <a:ea typeface="ＭＳ Ｐゴシック" charset="0"/>
              <a:cs typeface="ＭＳ Ｐゴシック" charset="0"/>
            </a:endParaRPr>
          </a:p>
          <a:p>
            <a:r>
              <a:rPr lang="en-US" b="1" dirty="0">
                <a:latin typeface="Arial" charset="0"/>
                <a:ea typeface="ＭＳ Ｐゴシック" charset="0"/>
                <a:cs typeface="ＭＳ Ｐゴシック" charset="0"/>
              </a:rPr>
              <a:t>What to say</a:t>
            </a:r>
          </a:p>
          <a:p>
            <a:r>
              <a:rPr lang="en-US" dirty="0">
                <a:latin typeface="Arial" charset="0"/>
                <a:ea typeface="ＭＳ Ｐゴシック" charset="0"/>
                <a:cs typeface="ＭＳ Ｐゴシック" charset="0"/>
              </a:rPr>
              <a:t>So how do you know if your current transition practices are working? You need to look for evidence in trends including</a:t>
            </a:r>
            <a:r>
              <a:rPr lang="en-US" baseline="0" dirty="0">
                <a:latin typeface="Arial" charset="0"/>
                <a:ea typeface="ＭＳ Ｐゴシック" charset="0"/>
                <a:cs typeface="ＭＳ Ｐゴシック" charset="0"/>
              </a:rPr>
              <a:t> </a:t>
            </a:r>
            <a:r>
              <a:rPr lang="en-US" dirty="0">
                <a:latin typeface="Arial" charset="0"/>
                <a:ea typeface="ＭＳ Ｐゴシック" charset="0"/>
                <a:cs typeface="ＭＳ Ｐゴシック" charset="0"/>
              </a:rPr>
              <a:t>increased parent participation, early registration, and/or children seeming more prepared as they enter kindergarten. You should also</a:t>
            </a:r>
            <a:r>
              <a:rPr lang="en-US" baseline="0" dirty="0">
                <a:latin typeface="Arial" charset="0"/>
                <a:ea typeface="ＭＳ Ｐゴシック" charset="0"/>
                <a:cs typeface="ＭＳ Ｐゴシック" charset="0"/>
              </a:rPr>
              <a:t> examine whether benefits or declines are also seen among subgroups of children and families, such as dual language learners or children who require special services. </a:t>
            </a:r>
            <a:endParaRPr lang="en-US" dirty="0">
              <a:latin typeface="Arial" charset="0"/>
              <a:ea typeface="ＭＳ Ｐゴシック" charset="0"/>
              <a:cs typeface="ＭＳ Ｐゴシック" charset="0"/>
            </a:endParaRPr>
          </a:p>
          <a:p>
            <a:endParaRPr lang="en-US" dirty="0">
              <a:latin typeface="Arial" charset="0"/>
              <a:ea typeface="ＭＳ Ｐゴシック" charset="0"/>
              <a:cs typeface="ＭＳ Ｐゴシック" charset="0"/>
            </a:endParaRPr>
          </a:p>
          <a:p>
            <a:r>
              <a:rPr lang="en-US" dirty="0">
                <a:latin typeface="Arial" charset="0"/>
                <a:ea typeface="ＭＳ Ｐゴシック" charset="0"/>
                <a:cs typeface="ＭＳ Ｐゴシック" charset="0"/>
              </a:rPr>
              <a:t>Take a few minutes to review the data you can think of that might support what you</a:t>
            </a:r>
            <a:r>
              <a:rPr lang="ja-JP" altLang="en-US"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re currently doing. You can fill this in on Step 4 of your transition plan.</a:t>
            </a:r>
          </a:p>
          <a:p>
            <a:endParaRPr lang="en-US" b="1" dirty="0">
              <a:latin typeface="Arial" charset="0"/>
              <a:ea typeface="ＭＳ Ｐゴシック" charset="0"/>
              <a:cs typeface="ＭＳ Ｐゴシック" charset="0"/>
            </a:endParaRPr>
          </a:p>
          <a:p>
            <a:r>
              <a:rPr lang="en-US" b="1" dirty="0">
                <a:latin typeface="Arial" charset="0"/>
                <a:ea typeface="ＭＳ Ｐゴシック" charset="0"/>
                <a:cs typeface="ＭＳ Ｐゴシック" charset="0"/>
              </a:rPr>
              <a:t>What to do</a:t>
            </a:r>
          </a:p>
          <a:p>
            <a:r>
              <a:rPr lang="en-US" dirty="0">
                <a:latin typeface="Arial" charset="0"/>
                <a:ea typeface="ＭＳ Ｐゴシック" charset="0"/>
                <a:cs typeface="ＭＳ Ｐゴシック" charset="0"/>
              </a:rPr>
              <a:t>If</a:t>
            </a:r>
            <a:r>
              <a:rPr lang="en-US" baseline="0" dirty="0">
                <a:latin typeface="Arial" charset="0"/>
                <a:ea typeface="ＭＳ Ｐゴシック" charset="0"/>
                <a:cs typeface="ＭＳ Ｐゴシック" charset="0"/>
              </a:rPr>
              <a:t> desired, g</a:t>
            </a:r>
            <a:r>
              <a:rPr lang="en-US" dirty="0">
                <a:latin typeface="Arial" charset="0"/>
                <a:ea typeface="ＭＳ Ｐゴシック" charset="0"/>
                <a:cs typeface="ＭＳ Ｐゴシック" charset="0"/>
              </a:rPr>
              <a:t>ive participants five minutes to fill in data on their transition plans.</a:t>
            </a:r>
          </a:p>
        </p:txBody>
      </p:sp>
      <p:sp>
        <p:nvSpPr>
          <p:cNvPr id="13005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567" eaLnBrk="0" hangingPunct="0">
              <a:defRPr sz="1600">
                <a:solidFill>
                  <a:schemeClr val="tx1"/>
                </a:solidFill>
                <a:latin typeface="Arial" charset="0"/>
                <a:ea typeface="ＭＳ Ｐゴシック" charset="0"/>
                <a:cs typeface="ＭＳ Ｐゴシック" charset="0"/>
              </a:defRPr>
            </a:lvl1pPr>
            <a:lvl2pPr marL="745253" indent="-286636" defTabSz="931567" eaLnBrk="0" hangingPunct="0">
              <a:defRPr sz="1600">
                <a:solidFill>
                  <a:schemeClr val="tx1"/>
                </a:solidFill>
                <a:latin typeface="Arial" charset="0"/>
                <a:ea typeface="ＭＳ Ｐゴシック" charset="0"/>
              </a:defRPr>
            </a:lvl2pPr>
            <a:lvl3pPr marL="1146543" indent="-229309" defTabSz="931567" eaLnBrk="0" hangingPunct="0">
              <a:defRPr sz="1600">
                <a:solidFill>
                  <a:schemeClr val="tx1"/>
                </a:solidFill>
                <a:latin typeface="Arial" charset="0"/>
                <a:ea typeface="ＭＳ Ｐゴシック" charset="0"/>
              </a:defRPr>
            </a:lvl3pPr>
            <a:lvl4pPr marL="1605161" indent="-229309" defTabSz="931567" eaLnBrk="0" hangingPunct="0">
              <a:defRPr sz="1600">
                <a:solidFill>
                  <a:schemeClr val="tx1"/>
                </a:solidFill>
                <a:latin typeface="Arial" charset="0"/>
                <a:ea typeface="ＭＳ Ｐゴシック" charset="0"/>
              </a:defRPr>
            </a:lvl4pPr>
            <a:lvl5pPr marL="2063778" indent="-229309" defTabSz="931567" eaLnBrk="0" hangingPunct="0">
              <a:defRPr sz="1600">
                <a:solidFill>
                  <a:schemeClr val="tx1"/>
                </a:solidFill>
                <a:latin typeface="Arial" charset="0"/>
                <a:ea typeface="ＭＳ Ｐゴシック" charset="0"/>
              </a:defRPr>
            </a:lvl5pPr>
            <a:lvl6pPr marL="2522395" indent="-229309" defTabSz="931567" eaLnBrk="0" fontAlgn="base" hangingPunct="0">
              <a:spcBef>
                <a:spcPct val="0"/>
              </a:spcBef>
              <a:spcAft>
                <a:spcPct val="0"/>
              </a:spcAft>
              <a:defRPr sz="1600">
                <a:solidFill>
                  <a:schemeClr val="tx1"/>
                </a:solidFill>
                <a:latin typeface="Arial" charset="0"/>
                <a:ea typeface="ＭＳ Ｐゴシック" charset="0"/>
              </a:defRPr>
            </a:lvl6pPr>
            <a:lvl7pPr marL="2981013" indent="-229309" defTabSz="931567" eaLnBrk="0" fontAlgn="base" hangingPunct="0">
              <a:spcBef>
                <a:spcPct val="0"/>
              </a:spcBef>
              <a:spcAft>
                <a:spcPct val="0"/>
              </a:spcAft>
              <a:defRPr sz="1600">
                <a:solidFill>
                  <a:schemeClr val="tx1"/>
                </a:solidFill>
                <a:latin typeface="Arial" charset="0"/>
                <a:ea typeface="ＭＳ Ｐゴシック" charset="0"/>
              </a:defRPr>
            </a:lvl7pPr>
            <a:lvl8pPr marL="3439630" indent="-229309" defTabSz="931567" eaLnBrk="0" fontAlgn="base" hangingPunct="0">
              <a:spcBef>
                <a:spcPct val="0"/>
              </a:spcBef>
              <a:spcAft>
                <a:spcPct val="0"/>
              </a:spcAft>
              <a:defRPr sz="1600">
                <a:solidFill>
                  <a:schemeClr val="tx1"/>
                </a:solidFill>
                <a:latin typeface="Arial" charset="0"/>
                <a:ea typeface="ＭＳ Ｐゴシック" charset="0"/>
              </a:defRPr>
            </a:lvl8pPr>
            <a:lvl9pPr marL="3898247" indent="-229309" defTabSz="931567" eaLnBrk="0" fontAlgn="base" hangingPunct="0">
              <a:spcBef>
                <a:spcPct val="0"/>
              </a:spcBef>
              <a:spcAft>
                <a:spcPct val="0"/>
              </a:spcAft>
              <a:defRPr sz="1600">
                <a:solidFill>
                  <a:schemeClr val="tx1"/>
                </a:solidFill>
                <a:latin typeface="Arial" charset="0"/>
                <a:ea typeface="ＭＳ Ｐゴシック" charset="0"/>
              </a:defRPr>
            </a:lvl9pPr>
          </a:lstStyle>
          <a:p>
            <a:pPr eaLnBrk="1" hangingPunct="1"/>
            <a:fld id="{3DA5F6B3-A650-4749-A886-F1F3998F8215}" type="slidenum">
              <a:rPr lang="en-US" sz="1200"/>
              <a:pPr eaLnBrk="1" hangingPunct="1"/>
              <a:t>80</a:t>
            </a:fld>
            <a:endParaRPr lang="en-US" sz="1200"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lide Image Placeholder 1"/>
          <p:cNvSpPr>
            <a:spLocks noGrp="1" noRot="1" noChangeAspect="1"/>
          </p:cNvSpPr>
          <p:nvPr>
            <p:ph type="sldImg"/>
          </p:nvPr>
        </p:nvSpPr>
        <p:spPr>
          <a:ln/>
        </p:spPr>
      </p:sp>
      <p:sp>
        <p:nvSpPr>
          <p:cNvPr id="8397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b="1" dirty="0">
                <a:latin typeface="Arial" charset="0"/>
                <a:ea typeface="ＭＳ Ｐゴシック" charset="0"/>
                <a:cs typeface="ＭＳ Ｐゴシック" charset="0"/>
              </a:rPr>
              <a:t>Objective</a:t>
            </a:r>
          </a:p>
          <a:p>
            <a:r>
              <a:rPr lang="en-US" dirty="0">
                <a:latin typeface="Arial" charset="0"/>
                <a:ea typeface="ＭＳ Ｐゴシック" charset="0"/>
                <a:cs typeface="ＭＳ Ｐゴシック" charset="0"/>
              </a:rPr>
              <a:t>To</a:t>
            </a:r>
            <a:r>
              <a:rPr lang="en-US" baseline="0" dirty="0">
                <a:latin typeface="Arial" charset="0"/>
                <a:ea typeface="ＭＳ Ｐゴシック" charset="0"/>
                <a:cs typeface="ＭＳ Ｐゴシック" charset="0"/>
              </a:rPr>
              <a:t> o</a:t>
            </a:r>
            <a:r>
              <a:rPr lang="en-US" dirty="0">
                <a:latin typeface="Arial" charset="0"/>
                <a:ea typeface="ＭＳ Ｐゴシック" charset="0"/>
                <a:cs typeface="ＭＳ Ｐゴシック" charset="0"/>
              </a:rPr>
              <a:t>rient</a:t>
            </a:r>
            <a:r>
              <a:rPr lang="en-US" baseline="0" dirty="0">
                <a:latin typeface="Arial" charset="0"/>
                <a:ea typeface="ＭＳ Ｐゴシック" charset="0"/>
                <a:cs typeface="ＭＳ Ｐゴシック" charset="0"/>
              </a:rPr>
              <a:t> participants to the focus of this section</a:t>
            </a:r>
          </a:p>
          <a:p>
            <a:endParaRPr lang="en-US" b="1" baseline="0" dirty="0">
              <a:latin typeface="Arial" charset="0"/>
              <a:ea typeface="ＭＳ Ｐゴシック" charset="0"/>
              <a:cs typeface="ＭＳ Ｐゴシック" charset="0"/>
            </a:endParaRPr>
          </a:p>
          <a:p>
            <a:r>
              <a:rPr lang="en-US" b="1" baseline="0" dirty="0">
                <a:latin typeface="Arial" charset="0"/>
                <a:ea typeface="ＭＳ Ｐゴシック" charset="0"/>
                <a:cs typeface="ＭＳ Ｐゴシック" charset="0"/>
              </a:rPr>
              <a:t>What to say</a:t>
            </a:r>
          </a:p>
          <a:p>
            <a:r>
              <a:rPr lang="en-US" baseline="0" dirty="0">
                <a:latin typeface="Arial" charset="0"/>
                <a:ea typeface="ＭＳ Ｐゴシック" charset="0"/>
                <a:cs typeface="ＭＳ Ｐゴシック" charset="0"/>
              </a:rPr>
              <a:t>Now we will look at the current state of school readiness in the United States, focusing on at-risk populations.</a:t>
            </a:r>
            <a:endParaRPr lang="en-US" dirty="0">
              <a:latin typeface="Arial" charset="0"/>
              <a:ea typeface="ＭＳ Ｐゴシック" charset="0"/>
              <a:cs typeface="ＭＳ Ｐゴシック" charset="0"/>
            </a:endParaRPr>
          </a:p>
          <a:p>
            <a:endParaRPr lang="en-US" dirty="0">
              <a:latin typeface="Arial" charset="0"/>
              <a:ea typeface="ＭＳ Ｐゴシック" charset="0"/>
              <a:cs typeface="ＭＳ Ｐゴシック" charset="0"/>
            </a:endParaRPr>
          </a:p>
        </p:txBody>
      </p:sp>
      <p:sp>
        <p:nvSpPr>
          <p:cNvPr id="8397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567" eaLnBrk="0" hangingPunct="0">
              <a:defRPr sz="1600">
                <a:solidFill>
                  <a:schemeClr val="tx1"/>
                </a:solidFill>
                <a:latin typeface="Arial" charset="0"/>
                <a:ea typeface="ＭＳ Ｐゴシック" charset="0"/>
                <a:cs typeface="ＭＳ Ｐゴシック" charset="0"/>
              </a:defRPr>
            </a:lvl1pPr>
            <a:lvl2pPr marL="745253" indent="-286636" defTabSz="931567" eaLnBrk="0" hangingPunct="0">
              <a:defRPr sz="1600">
                <a:solidFill>
                  <a:schemeClr val="tx1"/>
                </a:solidFill>
                <a:latin typeface="Arial" charset="0"/>
                <a:ea typeface="ＭＳ Ｐゴシック" charset="0"/>
              </a:defRPr>
            </a:lvl2pPr>
            <a:lvl3pPr marL="1146543" indent="-229309" defTabSz="931567" eaLnBrk="0" hangingPunct="0">
              <a:defRPr sz="1600">
                <a:solidFill>
                  <a:schemeClr val="tx1"/>
                </a:solidFill>
                <a:latin typeface="Arial" charset="0"/>
                <a:ea typeface="ＭＳ Ｐゴシック" charset="0"/>
              </a:defRPr>
            </a:lvl3pPr>
            <a:lvl4pPr marL="1605161" indent="-229309" defTabSz="931567" eaLnBrk="0" hangingPunct="0">
              <a:defRPr sz="1600">
                <a:solidFill>
                  <a:schemeClr val="tx1"/>
                </a:solidFill>
                <a:latin typeface="Arial" charset="0"/>
                <a:ea typeface="ＭＳ Ｐゴシック" charset="0"/>
              </a:defRPr>
            </a:lvl4pPr>
            <a:lvl5pPr marL="2063778" indent="-229309" defTabSz="931567" eaLnBrk="0" hangingPunct="0">
              <a:defRPr sz="1600">
                <a:solidFill>
                  <a:schemeClr val="tx1"/>
                </a:solidFill>
                <a:latin typeface="Arial" charset="0"/>
                <a:ea typeface="ＭＳ Ｐゴシック" charset="0"/>
              </a:defRPr>
            </a:lvl5pPr>
            <a:lvl6pPr marL="2522395" indent="-229309" defTabSz="931567" eaLnBrk="0" fontAlgn="base" hangingPunct="0">
              <a:spcBef>
                <a:spcPct val="0"/>
              </a:spcBef>
              <a:spcAft>
                <a:spcPct val="0"/>
              </a:spcAft>
              <a:defRPr sz="1600">
                <a:solidFill>
                  <a:schemeClr val="tx1"/>
                </a:solidFill>
                <a:latin typeface="Arial" charset="0"/>
                <a:ea typeface="ＭＳ Ｐゴシック" charset="0"/>
              </a:defRPr>
            </a:lvl6pPr>
            <a:lvl7pPr marL="2981013" indent="-229309" defTabSz="931567" eaLnBrk="0" fontAlgn="base" hangingPunct="0">
              <a:spcBef>
                <a:spcPct val="0"/>
              </a:spcBef>
              <a:spcAft>
                <a:spcPct val="0"/>
              </a:spcAft>
              <a:defRPr sz="1600">
                <a:solidFill>
                  <a:schemeClr val="tx1"/>
                </a:solidFill>
                <a:latin typeface="Arial" charset="0"/>
                <a:ea typeface="ＭＳ Ｐゴシック" charset="0"/>
              </a:defRPr>
            </a:lvl7pPr>
            <a:lvl8pPr marL="3439630" indent="-229309" defTabSz="931567" eaLnBrk="0" fontAlgn="base" hangingPunct="0">
              <a:spcBef>
                <a:spcPct val="0"/>
              </a:spcBef>
              <a:spcAft>
                <a:spcPct val="0"/>
              </a:spcAft>
              <a:defRPr sz="1600">
                <a:solidFill>
                  <a:schemeClr val="tx1"/>
                </a:solidFill>
                <a:latin typeface="Arial" charset="0"/>
                <a:ea typeface="ＭＳ Ｐゴシック" charset="0"/>
              </a:defRPr>
            </a:lvl8pPr>
            <a:lvl9pPr marL="3898247" indent="-229309" defTabSz="931567" eaLnBrk="0" fontAlgn="base" hangingPunct="0">
              <a:spcBef>
                <a:spcPct val="0"/>
              </a:spcBef>
              <a:spcAft>
                <a:spcPct val="0"/>
              </a:spcAft>
              <a:defRPr sz="1600">
                <a:solidFill>
                  <a:schemeClr val="tx1"/>
                </a:solidFill>
                <a:latin typeface="Arial" charset="0"/>
                <a:ea typeface="ＭＳ Ｐゴシック" charset="0"/>
              </a:defRPr>
            </a:lvl9pPr>
          </a:lstStyle>
          <a:p>
            <a:pPr eaLnBrk="1" hangingPunct="1"/>
            <a:fld id="{E50FFC0C-39A4-F74F-9AA0-68AE90FB0865}" type="slidenum">
              <a:rPr lang="en-US" sz="1200"/>
              <a:pPr eaLnBrk="1" hangingPunct="1"/>
              <a:t>8</a:t>
            </a:fld>
            <a:endParaRPr lang="en-US" sz="1200" dirty="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Slide Image Placeholder 1"/>
          <p:cNvSpPr>
            <a:spLocks noGrp="1" noRot="1" noChangeAspect="1"/>
          </p:cNvSpPr>
          <p:nvPr>
            <p:ph type="sldImg"/>
          </p:nvPr>
        </p:nvSpPr>
        <p:spPr>
          <a:xfrm>
            <a:off x="1466850" y="330200"/>
            <a:ext cx="4076700" cy="2293938"/>
          </a:xfrm>
          <a:ln/>
        </p:spPr>
      </p:sp>
      <p:sp>
        <p:nvSpPr>
          <p:cNvPr id="132098" name="Notes Placeholder 2"/>
          <p:cNvSpPr>
            <a:spLocks noGrp="1"/>
          </p:cNvSpPr>
          <p:nvPr>
            <p:ph type="body" idx="1"/>
          </p:nvPr>
        </p:nvSpPr>
        <p:spPr>
          <a:xfrm>
            <a:off x="701040" y="3045207"/>
            <a:ext cx="5608320" cy="575626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a:latin typeface="Arial" charset="0"/>
                <a:ea typeface="ＭＳ Ｐゴシック" charset="0"/>
                <a:cs typeface="ＭＳ Ｐゴシック" charset="0"/>
              </a:rPr>
              <a:t>Objective</a:t>
            </a:r>
          </a:p>
          <a:p>
            <a:r>
              <a:rPr lang="en-US" dirty="0">
                <a:latin typeface="Arial" charset="0"/>
                <a:ea typeface="ＭＳ Ｐゴシック" charset="0"/>
                <a:cs typeface="ＭＳ Ｐゴシック" charset="0"/>
              </a:rPr>
              <a:t>To talk about what planning and prioritizing involves and the importance of this step</a:t>
            </a:r>
          </a:p>
          <a:p>
            <a:endParaRPr lang="en-US" dirty="0">
              <a:latin typeface="Arial" charset="0"/>
              <a:ea typeface="ＭＳ Ｐゴシック" charset="0"/>
              <a:cs typeface="ＭＳ Ｐゴシック" charset="0"/>
            </a:endParaRPr>
          </a:p>
          <a:p>
            <a:r>
              <a:rPr lang="en-US" b="1" dirty="0">
                <a:latin typeface="Arial" charset="0"/>
                <a:ea typeface="ＭＳ Ｐゴシック" charset="0"/>
                <a:cs typeface="ＭＳ Ｐゴシック" charset="0"/>
              </a:rPr>
              <a:t>What to say</a:t>
            </a:r>
          </a:p>
          <a:p>
            <a:r>
              <a:rPr lang="en-US" dirty="0">
                <a:latin typeface="Arial" charset="0"/>
                <a:ea typeface="ＭＳ Ｐゴシック" charset="0"/>
                <a:cs typeface="ＭＳ Ｐゴシック" charset="0"/>
              </a:rPr>
              <a:t>This is probably the most complex and challenging step of transition planning, but it is also the one that can potentially reap the most benefits.</a:t>
            </a:r>
          </a:p>
          <a:p>
            <a:endParaRPr lang="en-US" dirty="0">
              <a:latin typeface="Arial" charset="0"/>
              <a:ea typeface="ＭＳ Ｐゴシック" charset="0"/>
              <a:cs typeface="ＭＳ Ｐゴシック" charset="0"/>
            </a:endParaRPr>
          </a:p>
          <a:p>
            <a:r>
              <a:rPr lang="en-US" dirty="0">
                <a:latin typeface="Arial" charset="0"/>
                <a:ea typeface="ＭＳ Ｐゴシック" charset="0"/>
                <a:cs typeface="ＭＳ Ｐゴシック" charset="0"/>
              </a:rPr>
              <a:t>During planning and prioritizing you need to decide what to add to your existing transition practices by reevaluating your current goals. Next you need to:</a:t>
            </a:r>
          </a:p>
          <a:p>
            <a:pPr lvl="1">
              <a:buFontTx/>
              <a:buChar char="•"/>
            </a:pPr>
            <a:r>
              <a:rPr lang="en-US" dirty="0">
                <a:latin typeface="Arial" charset="0"/>
                <a:ea typeface="ＭＳ Ｐゴシック" charset="0"/>
                <a:cs typeface="ＭＳ Ｐゴシック" charset="0"/>
              </a:rPr>
              <a:t> Plan steps to address new goals.</a:t>
            </a:r>
          </a:p>
          <a:p>
            <a:pPr lvl="1">
              <a:buFontTx/>
              <a:buChar char="•"/>
            </a:pPr>
            <a:r>
              <a:rPr lang="en-US" dirty="0">
                <a:latin typeface="Arial" charset="0"/>
                <a:ea typeface="ＭＳ Ｐゴシック" charset="0"/>
                <a:cs typeface="ＭＳ Ｐゴシック" charset="0"/>
              </a:rPr>
              <a:t> Assign tasks to individuals.  </a:t>
            </a:r>
          </a:p>
          <a:p>
            <a:pPr lvl="1">
              <a:buFontTx/>
              <a:buChar char="•"/>
            </a:pPr>
            <a:r>
              <a:rPr lang="en-US" dirty="0">
                <a:latin typeface="Arial" charset="0"/>
                <a:ea typeface="ＭＳ Ｐゴシック" charset="0"/>
                <a:cs typeface="ＭＳ Ｐゴシック" charset="0"/>
              </a:rPr>
              <a:t> Decide when tasks should be done. </a:t>
            </a:r>
          </a:p>
          <a:p>
            <a:pPr lvl="1">
              <a:buFontTx/>
              <a:buChar char="•"/>
            </a:pPr>
            <a:r>
              <a:rPr lang="en-US" dirty="0">
                <a:latin typeface="Arial" charset="0"/>
                <a:ea typeface="ＭＳ Ｐゴシック" charset="0"/>
                <a:cs typeface="ＭＳ Ｐゴシック" charset="0"/>
              </a:rPr>
              <a:t> Set deadlines.</a:t>
            </a:r>
          </a:p>
          <a:p>
            <a:pPr lvl="1">
              <a:buFontTx/>
              <a:buChar char="•"/>
            </a:pPr>
            <a:r>
              <a:rPr lang="en-US" dirty="0">
                <a:latin typeface="Arial" charset="0"/>
                <a:ea typeface="ＭＳ Ｐゴシック" charset="0"/>
                <a:cs typeface="ＭＳ Ｐゴシック" charset="0"/>
              </a:rPr>
              <a:t> Anticipate barriers and plan how to overcome them.</a:t>
            </a:r>
          </a:p>
          <a:p>
            <a:pPr lvl="1">
              <a:buFontTx/>
              <a:buChar char="•"/>
            </a:pPr>
            <a:endParaRPr lang="en-US" dirty="0">
              <a:latin typeface="Arial" charset="0"/>
              <a:ea typeface="ＭＳ Ｐゴシック" charset="0"/>
              <a:cs typeface="ＭＳ Ｐゴシック" charset="0"/>
            </a:endParaRPr>
          </a:p>
          <a:p>
            <a:endParaRPr lang="en-US" dirty="0">
              <a:latin typeface="Arial" charset="0"/>
              <a:ea typeface="ＭＳ Ｐゴシック" charset="0"/>
              <a:cs typeface="ＭＳ Ｐゴシック" charset="0"/>
            </a:endParaRPr>
          </a:p>
          <a:p>
            <a:endParaRPr lang="en-US" dirty="0">
              <a:latin typeface="Arial" charset="0"/>
              <a:ea typeface="ＭＳ Ｐゴシック" charset="0"/>
              <a:cs typeface="ＭＳ Ｐゴシック" charset="0"/>
            </a:endParaRPr>
          </a:p>
          <a:p>
            <a:endParaRPr lang="en-US" dirty="0">
              <a:latin typeface="Arial" charset="0"/>
              <a:ea typeface="ＭＳ Ｐゴシック" charset="0"/>
              <a:cs typeface="ＭＳ Ｐゴシック" charset="0"/>
            </a:endParaRPr>
          </a:p>
        </p:txBody>
      </p:sp>
      <p:sp>
        <p:nvSpPr>
          <p:cNvPr id="13209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567" eaLnBrk="0" hangingPunct="0">
              <a:defRPr sz="1600">
                <a:solidFill>
                  <a:schemeClr val="tx1"/>
                </a:solidFill>
                <a:latin typeface="Arial" charset="0"/>
                <a:ea typeface="ＭＳ Ｐゴシック" charset="0"/>
                <a:cs typeface="ＭＳ Ｐゴシック" charset="0"/>
              </a:defRPr>
            </a:lvl1pPr>
            <a:lvl2pPr marL="745253" indent="-286636" defTabSz="931567" eaLnBrk="0" hangingPunct="0">
              <a:defRPr sz="1600">
                <a:solidFill>
                  <a:schemeClr val="tx1"/>
                </a:solidFill>
                <a:latin typeface="Arial" charset="0"/>
                <a:ea typeface="ＭＳ Ｐゴシック" charset="0"/>
              </a:defRPr>
            </a:lvl2pPr>
            <a:lvl3pPr marL="1146543" indent="-229309" defTabSz="931567" eaLnBrk="0" hangingPunct="0">
              <a:defRPr sz="1600">
                <a:solidFill>
                  <a:schemeClr val="tx1"/>
                </a:solidFill>
                <a:latin typeface="Arial" charset="0"/>
                <a:ea typeface="ＭＳ Ｐゴシック" charset="0"/>
              </a:defRPr>
            </a:lvl3pPr>
            <a:lvl4pPr marL="1605161" indent="-229309" defTabSz="931567" eaLnBrk="0" hangingPunct="0">
              <a:defRPr sz="1600">
                <a:solidFill>
                  <a:schemeClr val="tx1"/>
                </a:solidFill>
                <a:latin typeface="Arial" charset="0"/>
                <a:ea typeface="ＭＳ Ｐゴシック" charset="0"/>
              </a:defRPr>
            </a:lvl4pPr>
            <a:lvl5pPr marL="2063778" indent="-229309" defTabSz="931567" eaLnBrk="0" hangingPunct="0">
              <a:defRPr sz="1600">
                <a:solidFill>
                  <a:schemeClr val="tx1"/>
                </a:solidFill>
                <a:latin typeface="Arial" charset="0"/>
                <a:ea typeface="ＭＳ Ｐゴシック" charset="0"/>
              </a:defRPr>
            </a:lvl5pPr>
            <a:lvl6pPr marL="2522395" indent="-229309" defTabSz="931567" eaLnBrk="0" fontAlgn="base" hangingPunct="0">
              <a:spcBef>
                <a:spcPct val="0"/>
              </a:spcBef>
              <a:spcAft>
                <a:spcPct val="0"/>
              </a:spcAft>
              <a:defRPr sz="1600">
                <a:solidFill>
                  <a:schemeClr val="tx1"/>
                </a:solidFill>
                <a:latin typeface="Arial" charset="0"/>
                <a:ea typeface="ＭＳ Ｐゴシック" charset="0"/>
              </a:defRPr>
            </a:lvl6pPr>
            <a:lvl7pPr marL="2981013" indent="-229309" defTabSz="931567" eaLnBrk="0" fontAlgn="base" hangingPunct="0">
              <a:spcBef>
                <a:spcPct val="0"/>
              </a:spcBef>
              <a:spcAft>
                <a:spcPct val="0"/>
              </a:spcAft>
              <a:defRPr sz="1600">
                <a:solidFill>
                  <a:schemeClr val="tx1"/>
                </a:solidFill>
                <a:latin typeface="Arial" charset="0"/>
                <a:ea typeface="ＭＳ Ｐゴシック" charset="0"/>
              </a:defRPr>
            </a:lvl7pPr>
            <a:lvl8pPr marL="3439630" indent="-229309" defTabSz="931567" eaLnBrk="0" fontAlgn="base" hangingPunct="0">
              <a:spcBef>
                <a:spcPct val="0"/>
              </a:spcBef>
              <a:spcAft>
                <a:spcPct val="0"/>
              </a:spcAft>
              <a:defRPr sz="1600">
                <a:solidFill>
                  <a:schemeClr val="tx1"/>
                </a:solidFill>
                <a:latin typeface="Arial" charset="0"/>
                <a:ea typeface="ＭＳ Ｐゴシック" charset="0"/>
              </a:defRPr>
            </a:lvl8pPr>
            <a:lvl9pPr marL="3898247" indent="-229309" defTabSz="931567" eaLnBrk="0" fontAlgn="base" hangingPunct="0">
              <a:spcBef>
                <a:spcPct val="0"/>
              </a:spcBef>
              <a:spcAft>
                <a:spcPct val="0"/>
              </a:spcAft>
              <a:defRPr sz="1600">
                <a:solidFill>
                  <a:schemeClr val="tx1"/>
                </a:solidFill>
                <a:latin typeface="Arial" charset="0"/>
                <a:ea typeface="ＭＳ Ｐゴシック" charset="0"/>
              </a:defRPr>
            </a:lvl9pPr>
          </a:lstStyle>
          <a:p>
            <a:pPr eaLnBrk="1" hangingPunct="1"/>
            <a:fld id="{E076E0D9-FAE4-484B-B78F-AF5653D402D9}" type="slidenum">
              <a:rPr lang="en-US" sz="1200"/>
              <a:pPr eaLnBrk="1" hangingPunct="1"/>
              <a:t>81</a:t>
            </a:fld>
            <a:endParaRPr lang="en-US" sz="1200" dirty="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Slide Image Placeholder 1"/>
          <p:cNvSpPr>
            <a:spLocks noGrp="1" noRot="1" noChangeAspect="1"/>
          </p:cNvSpPr>
          <p:nvPr>
            <p:ph type="sldImg"/>
          </p:nvPr>
        </p:nvSpPr>
        <p:spPr>
          <a:xfrm>
            <a:off x="1481138" y="346075"/>
            <a:ext cx="4048125" cy="2278063"/>
          </a:xfrm>
          <a:ln/>
        </p:spPr>
      </p:sp>
      <p:sp>
        <p:nvSpPr>
          <p:cNvPr id="136194" name="Notes Placeholder 2"/>
          <p:cNvSpPr>
            <a:spLocks noGrp="1"/>
          </p:cNvSpPr>
          <p:nvPr>
            <p:ph type="body" idx="1"/>
          </p:nvPr>
        </p:nvSpPr>
        <p:spPr>
          <a:xfrm>
            <a:off x="701040" y="2640878"/>
            <a:ext cx="5608320" cy="61479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a:latin typeface="Arial" charset="0"/>
                <a:ea typeface="ＭＳ Ｐゴシック" charset="0"/>
                <a:cs typeface="ＭＳ Ｐゴシック" charset="0"/>
              </a:rPr>
              <a:t>Objective</a:t>
            </a:r>
          </a:p>
          <a:p>
            <a:r>
              <a:rPr lang="en-US" dirty="0">
                <a:latin typeface="Arial" charset="0"/>
                <a:ea typeface="ＭＳ Ｐゴシック" charset="0"/>
                <a:cs typeface="ＭＳ Ｐゴシック" charset="0"/>
              </a:rPr>
              <a:t>To</a:t>
            </a:r>
            <a:r>
              <a:rPr lang="en-US" baseline="0" dirty="0">
                <a:latin typeface="Arial" charset="0"/>
                <a:ea typeface="ＭＳ Ｐゴシック" charset="0"/>
                <a:cs typeface="ＭＳ Ｐゴシック" charset="0"/>
              </a:rPr>
              <a:t> s</a:t>
            </a:r>
            <a:r>
              <a:rPr lang="en-US" dirty="0">
                <a:latin typeface="Arial" charset="0"/>
                <a:ea typeface="ＭＳ Ｐゴシック" charset="0"/>
                <a:cs typeface="ＭＳ Ｐゴシック" charset="0"/>
              </a:rPr>
              <a:t>how a sample of what a timeline might look like and have participants fill in Step 5 of their transition plans</a:t>
            </a:r>
          </a:p>
          <a:p>
            <a:endParaRPr lang="en-US" b="1" dirty="0">
              <a:latin typeface="Arial" charset="0"/>
              <a:ea typeface="ＭＳ Ｐゴシック" charset="0"/>
              <a:cs typeface="ＭＳ Ｐゴシック" charset="0"/>
            </a:endParaRPr>
          </a:p>
          <a:p>
            <a:r>
              <a:rPr lang="en-US" b="1" dirty="0">
                <a:latin typeface="Arial" charset="0"/>
                <a:ea typeface="ＭＳ Ｐゴシック" charset="0"/>
                <a:cs typeface="ＭＳ Ｐゴシック" charset="0"/>
              </a:rPr>
              <a:t>What to say</a:t>
            </a:r>
          </a:p>
          <a:p>
            <a:r>
              <a:rPr lang="en-US" dirty="0">
                <a:latin typeface="Arial" charset="0"/>
                <a:ea typeface="ＭＳ Ｐゴシック" charset="0"/>
                <a:cs typeface="ＭＳ Ｐゴシック" charset="0"/>
              </a:rPr>
              <a:t>This is one example of a transition timeline that stretches across one year.</a:t>
            </a:r>
            <a:r>
              <a:rPr lang="en-US" baseline="0" dirty="0">
                <a:latin typeface="Arial" charset="0"/>
                <a:ea typeface="ＭＳ Ｐゴシック" charset="0"/>
                <a:cs typeface="ＭＳ Ｐゴシック" charset="0"/>
              </a:rPr>
              <a:t> </a:t>
            </a:r>
            <a:r>
              <a:rPr lang="en-US" dirty="0">
                <a:latin typeface="Arial" charset="0"/>
                <a:ea typeface="ＭＳ Ｐゴシック" charset="0"/>
                <a:cs typeface="ＭＳ Ｐゴシック" charset="0"/>
              </a:rPr>
              <a:t>As you can see, actions are being taken as far ahead as autumn one year before kindergarten to set up successful</a:t>
            </a:r>
            <a:r>
              <a:rPr lang="en-US" baseline="0" dirty="0">
                <a:latin typeface="Arial" charset="0"/>
                <a:ea typeface="ＭＳ Ｐゴシック" charset="0"/>
                <a:cs typeface="ＭＳ Ｐゴシック" charset="0"/>
              </a:rPr>
              <a:t> </a:t>
            </a:r>
            <a:r>
              <a:rPr lang="en-US" dirty="0">
                <a:latin typeface="Arial" charset="0"/>
                <a:ea typeface="ＭＳ Ｐゴシック" charset="0"/>
                <a:cs typeface="ＭＳ Ｐゴシック" charset="0"/>
              </a:rPr>
              <a:t>transitions, based on the example goals we mentioned earlier. </a:t>
            </a:r>
          </a:p>
          <a:p>
            <a:endParaRPr lang="en-US" dirty="0">
              <a:latin typeface="Arial" charset="0"/>
              <a:ea typeface="ＭＳ Ｐゴシック" charset="0"/>
              <a:cs typeface="ＭＳ Ｐゴシック" charset="0"/>
            </a:endParaRPr>
          </a:p>
          <a:p>
            <a:r>
              <a:rPr lang="en-US" dirty="0">
                <a:latin typeface="Arial" charset="0"/>
                <a:ea typeface="ＭＳ Ｐゴシック" charset="0"/>
                <a:cs typeface="ＭＳ Ｐゴシック" charset="0"/>
              </a:rPr>
              <a:t>Now I</a:t>
            </a:r>
            <a:r>
              <a:rPr lang="ja-JP" altLang="en-US"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m going to give you time to brainstorm new transition practices.</a:t>
            </a:r>
            <a:r>
              <a:rPr lang="en-US" altLang="ja-JP" baseline="0" dirty="0">
                <a:latin typeface="Arial" charset="0"/>
                <a:ea typeface="ＭＳ Ｐゴシック" charset="0"/>
                <a:cs typeface="ＭＳ Ｐゴシック" charset="0"/>
              </a:rPr>
              <a:t> T</a:t>
            </a:r>
            <a:r>
              <a:rPr lang="en-US" altLang="ja-JP" dirty="0">
                <a:latin typeface="Arial" charset="0"/>
                <a:ea typeface="ＭＳ Ｐゴシック" charset="0"/>
                <a:cs typeface="ＭＳ Ｐゴシック" charset="0"/>
              </a:rPr>
              <a:t>hink about who might be responsible for tasks, and create a rough timeline for when things can be done. This will be done in Step 5 of your transition plan. We’ll take about 10 minutes to do this here, but you can certainly continue to refine this later.</a:t>
            </a:r>
          </a:p>
          <a:p>
            <a:endParaRPr lang="en-US" dirty="0">
              <a:latin typeface="Arial" charset="0"/>
              <a:ea typeface="ＭＳ Ｐゴシック" charset="0"/>
              <a:cs typeface="ＭＳ Ｐゴシック" charset="0"/>
            </a:endParaRPr>
          </a:p>
          <a:p>
            <a:r>
              <a:rPr lang="en-US" b="1" dirty="0">
                <a:latin typeface="Arial" charset="0"/>
                <a:ea typeface="ＭＳ Ｐゴシック" charset="0"/>
                <a:cs typeface="ＭＳ Ｐゴシック" charset="0"/>
              </a:rPr>
              <a:t>What to do</a:t>
            </a:r>
          </a:p>
          <a:p>
            <a:r>
              <a:rPr lang="en-US" dirty="0">
                <a:latin typeface="Arial" charset="0"/>
                <a:ea typeface="ＭＳ Ｐゴシック" charset="0"/>
                <a:cs typeface="ＭＳ Ｐゴシック" charset="0"/>
              </a:rPr>
              <a:t>If</a:t>
            </a:r>
            <a:r>
              <a:rPr lang="en-US" baseline="0" dirty="0">
                <a:latin typeface="Arial" charset="0"/>
                <a:ea typeface="ＭＳ Ｐゴシック" charset="0"/>
                <a:cs typeface="ＭＳ Ｐゴシック" charset="0"/>
              </a:rPr>
              <a:t> desired, </a:t>
            </a:r>
            <a:r>
              <a:rPr lang="en-US" dirty="0">
                <a:latin typeface="Arial" charset="0"/>
                <a:ea typeface="ＭＳ Ｐゴシック" charset="0"/>
                <a:cs typeface="ＭＳ Ｐゴシック" charset="0"/>
              </a:rPr>
              <a:t>give participants 10 minutes to work on filling in Step 5 of their transition plans.  </a:t>
            </a:r>
          </a:p>
          <a:p>
            <a:endParaRPr lang="en-US" dirty="0">
              <a:latin typeface="Arial" charset="0"/>
              <a:ea typeface="ＭＳ Ｐゴシック" charset="0"/>
              <a:cs typeface="ＭＳ Ｐゴシック" charset="0"/>
            </a:endParaRPr>
          </a:p>
        </p:txBody>
      </p:sp>
      <p:sp>
        <p:nvSpPr>
          <p:cNvPr id="1361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567" eaLnBrk="0" hangingPunct="0">
              <a:defRPr sz="1600">
                <a:solidFill>
                  <a:schemeClr val="tx1"/>
                </a:solidFill>
                <a:latin typeface="Arial" charset="0"/>
                <a:ea typeface="ＭＳ Ｐゴシック" charset="0"/>
                <a:cs typeface="ＭＳ Ｐゴシック" charset="0"/>
              </a:defRPr>
            </a:lvl1pPr>
            <a:lvl2pPr marL="745253" indent="-286636" defTabSz="931567" eaLnBrk="0" hangingPunct="0">
              <a:defRPr sz="1600">
                <a:solidFill>
                  <a:schemeClr val="tx1"/>
                </a:solidFill>
                <a:latin typeface="Arial" charset="0"/>
                <a:ea typeface="ＭＳ Ｐゴシック" charset="0"/>
              </a:defRPr>
            </a:lvl2pPr>
            <a:lvl3pPr marL="1146543" indent="-229309" defTabSz="931567" eaLnBrk="0" hangingPunct="0">
              <a:defRPr sz="1600">
                <a:solidFill>
                  <a:schemeClr val="tx1"/>
                </a:solidFill>
                <a:latin typeface="Arial" charset="0"/>
                <a:ea typeface="ＭＳ Ｐゴシック" charset="0"/>
              </a:defRPr>
            </a:lvl3pPr>
            <a:lvl4pPr marL="1605161" indent="-229309" defTabSz="931567" eaLnBrk="0" hangingPunct="0">
              <a:defRPr sz="1600">
                <a:solidFill>
                  <a:schemeClr val="tx1"/>
                </a:solidFill>
                <a:latin typeface="Arial" charset="0"/>
                <a:ea typeface="ＭＳ Ｐゴシック" charset="0"/>
              </a:defRPr>
            </a:lvl4pPr>
            <a:lvl5pPr marL="2063778" indent="-229309" defTabSz="931567" eaLnBrk="0" hangingPunct="0">
              <a:defRPr sz="1600">
                <a:solidFill>
                  <a:schemeClr val="tx1"/>
                </a:solidFill>
                <a:latin typeface="Arial" charset="0"/>
                <a:ea typeface="ＭＳ Ｐゴシック" charset="0"/>
              </a:defRPr>
            </a:lvl5pPr>
            <a:lvl6pPr marL="2522395" indent="-229309" defTabSz="931567" eaLnBrk="0" fontAlgn="base" hangingPunct="0">
              <a:spcBef>
                <a:spcPct val="0"/>
              </a:spcBef>
              <a:spcAft>
                <a:spcPct val="0"/>
              </a:spcAft>
              <a:defRPr sz="1600">
                <a:solidFill>
                  <a:schemeClr val="tx1"/>
                </a:solidFill>
                <a:latin typeface="Arial" charset="0"/>
                <a:ea typeface="ＭＳ Ｐゴシック" charset="0"/>
              </a:defRPr>
            </a:lvl6pPr>
            <a:lvl7pPr marL="2981013" indent="-229309" defTabSz="931567" eaLnBrk="0" fontAlgn="base" hangingPunct="0">
              <a:spcBef>
                <a:spcPct val="0"/>
              </a:spcBef>
              <a:spcAft>
                <a:spcPct val="0"/>
              </a:spcAft>
              <a:defRPr sz="1600">
                <a:solidFill>
                  <a:schemeClr val="tx1"/>
                </a:solidFill>
                <a:latin typeface="Arial" charset="0"/>
                <a:ea typeface="ＭＳ Ｐゴシック" charset="0"/>
              </a:defRPr>
            </a:lvl7pPr>
            <a:lvl8pPr marL="3439630" indent="-229309" defTabSz="931567" eaLnBrk="0" fontAlgn="base" hangingPunct="0">
              <a:spcBef>
                <a:spcPct val="0"/>
              </a:spcBef>
              <a:spcAft>
                <a:spcPct val="0"/>
              </a:spcAft>
              <a:defRPr sz="1600">
                <a:solidFill>
                  <a:schemeClr val="tx1"/>
                </a:solidFill>
                <a:latin typeface="Arial" charset="0"/>
                <a:ea typeface="ＭＳ Ｐゴシック" charset="0"/>
              </a:defRPr>
            </a:lvl8pPr>
            <a:lvl9pPr marL="3898247" indent="-229309" defTabSz="931567" eaLnBrk="0" fontAlgn="base" hangingPunct="0">
              <a:spcBef>
                <a:spcPct val="0"/>
              </a:spcBef>
              <a:spcAft>
                <a:spcPct val="0"/>
              </a:spcAft>
              <a:defRPr sz="1600">
                <a:solidFill>
                  <a:schemeClr val="tx1"/>
                </a:solidFill>
                <a:latin typeface="Arial" charset="0"/>
                <a:ea typeface="ＭＳ Ｐゴシック" charset="0"/>
              </a:defRPr>
            </a:lvl9pPr>
          </a:lstStyle>
          <a:p>
            <a:pPr eaLnBrk="1" hangingPunct="1"/>
            <a:fld id="{CFBDAE2A-6A5E-E042-A300-DC4AB2C66018}" type="slidenum">
              <a:rPr lang="en-US" sz="1200"/>
              <a:pPr eaLnBrk="1" hangingPunct="1"/>
              <a:t>82</a:t>
            </a:fld>
            <a:endParaRPr lang="en-US" sz="1200" dirty="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Slide Image Placeholder 1"/>
          <p:cNvSpPr>
            <a:spLocks noGrp="1" noRot="1" noChangeAspect="1"/>
          </p:cNvSpPr>
          <p:nvPr>
            <p:ph type="sldImg"/>
          </p:nvPr>
        </p:nvSpPr>
        <p:spPr>
          <a:xfrm>
            <a:off x="1443038" y="333375"/>
            <a:ext cx="4124325" cy="2320925"/>
          </a:xfrm>
          <a:ln/>
        </p:spPr>
      </p:sp>
      <p:sp>
        <p:nvSpPr>
          <p:cNvPr id="138242" name="Notes Placeholder 2"/>
          <p:cNvSpPr>
            <a:spLocks noGrp="1"/>
          </p:cNvSpPr>
          <p:nvPr>
            <p:ph type="body" idx="1"/>
          </p:nvPr>
        </p:nvSpPr>
        <p:spPr>
          <a:xfrm>
            <a:off x="701040" y="2811206"/>
            <a:ext cx="5608320" cy="418338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a:latin typeface="Arial" charset="0"/>
                <a:ea typeface="ＭＳ Ｐゴシック" charset="0"/>
                <a:cs typeface="ＭＳ Ｐゴシック" charset="0"/>
              </a:rPr>
              <a:t>Objective</a:t>
            </a:r>
          </a:p>
          <a:p>
            <a:r>
              <a:rPr lang="en-US" dirty="0">
                <a:latin typeface="Arial" charset="0"/>
                <a:ea typeface="ＭＳ Ｐゴシック" charset="0"/>
                <a:cs typeface="ＭＳ Ｐゴシック" charset="0"/>
              </a:rPr>
              <a:t>To prompt participants to implement their new plans and evaluate them afterward</a:t>
            </a:r>
          </a:p>
          <a:p>
            <a:endParaRPr lang="en-US" b="1" dirty="0">
              <a:latin typeface="Arial" charset="0"/>
              <a:ea typeface="ＭＳ Ｐゴシック" charset="0"/>
              <a:cs typeface="ＭＳ Ｐゴシック" charset="0"/>
            </a:endParaRPr>
          </a:p>
          <a:p>
            <a:r>
              <a:rPr lang="en-US" b="1" dirty="0">
                <a:latin typeface="Arial" charset="0"/>
                <a:ea typeface="ＭＳ Ｐゴシック" charset="0"/>
                <a:cs typeface="ＭＳ Ｐゴシック" charset="0"/>
              </a:rPr>
              <a:t>What to say</a:t>
            </a:r>
          </a:p>
          <a:p>
            <a:r>
              <a:rPr lang="en-US" dirty="0">
                <a:latin typeface="Arial" charset="0"/>
                <a:ea typeface="ＭＳ Ｐゴシック" charset="0"/>
                <a:cs typeface="ＭＳ Ｐゴシック" charset="0"/>
              </a:rPr>
              <a:t>Now that you have sketched out your new plans, it</a:t>
            </a:r>
            <a:r>
              <a:rPr lang="ja-JP" altLang="en-US"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s time to go out into the world and implement them.  </a:t>
            </a:r>
          </a:p>
          <a:p>
            <a:endParaRPr lang="en-US" dirty="0">
              <a:latin typeface="Arial" charset="0"/>
              <a:ea typeface="ＭＳ Ｐゴシック" charset="0"/>
              <a:cs typeface="ＭＳ Ｐゴシック" charset="0"/>
            </a:endParaRPr>
          </a:p>
          <a:p>
            <a:r>
              <a:rPr lang="en-US" dirty="0">
                <a:latin typeface="Arial" charset="0"/>
                <a:ea typeface="ＭＳ Ｐゴシック" charset="0"/>
                <a:cs typeface="ＭＳ Ｐゴシック" charset="0"/>
              </a:rPr>
              <a:t>Remember that you need to continuously evaluate what you</a:t>
            </a:r>
            <a:r>
              <a:rPr lang="ja-JP" altLang="en-US"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re doing to make sure your efforts are providing you with the desired results.  </a:t>
            </a:r>
          </a:p>
          <a:p>
            <a:endParaRPr lang="en-US" dirty="0">
              <a:latin typeface="Arial" charset="0"/>
              <a:ea typeface="ＭＳ Ｐゴシック" charset="0"/>
              <a:cs typeface="ＭＳ Ｐゴシック" charset="0"/>
            </a:endParaRPr>
          </a:p>
          <a:p>
            <a:r>
              <a:rPr lang="en-US" dirty="0">
                <a:latin typeface="Arial" charset="0"/>
                <a:ea typeface="ＭＳ Ｐゴシック" charset="0"/>
                <a:cs typeface="ＭＳ Ｐゴシック" charset="0"/>
              </a:rPr>
              <a:t>And finally, this process should be repeated each year to continually build and refine your transition plans and practices.  </a:t>
            </a:r>
          </a:p>
          <a:p>
            <a:endParaRPr lang="en-US" dirty="0">
              <a:latin typeface="Arial" charset="0"/>
              <a:ea typeface="ＭＳ Ｐゴシック" charset="0"/>
              <a:cs typeface="ＭＳ Ｐゴシック" charset="0"/>
            </a:endParaRPr>
          </a:p>
        </p:txBody>
      </p:sp>
      <p:sp>
        <p:nvSpPr>
          <p:cNvPr id="13824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567" eaLnBrk="0" hangingPunct="0">
              <a:defRPr sz="1600">
                <a:solidFill>
                  <a:schemeClr val="tx1"/>
                </a:solidFill>
                <a:latin typeface="Arial" charset="0"/>
                <a:ea typeface="ＭＳ Ｐゴシック" charset="0"/>
                <a:cs typeface="ＭＳ Ｐゴシック" charset="0"/>
              </a:defRPr>
            </a:lvl1pPr>
            <a:lvl2pPr marL="745253" indent="-286636" defTabSz="931567" eaLnBrk="0" hangingPunct="0">
              <a:defRPr sz="1600">
                <a:solidFill>
                  <a:schemeClr val="tx1"/>
                </a:solidFill>
                <a:latin typeface="Arial" charset="0"/>
                <a:ea typeface="ＭＳ Ｐゴシック" charset="0"/>
              </a:defRPr>
            </a:lvl2pPr>
            <a:lvl3pPr marL="1146543" indent="-229309" defTabSz="931567" eaLnBrk="0" hangingPunct="0">
              <a:defRPr sz="1600">
                <a:solidFill>
                  <a:schemeClr val="tx1"/>
                </a:solidFill>
                <a:latin typeface="Arial" charset="0"/>
                <a:ea typeface="ＭＳ Ｐゴシック" charset="0"/>
              </a:defRPr>
            </a:lvl3pPr>
            <a:lvl4pPr marL="1605161" indent="-229309" defTabSz="931567" eaLnBrk="0" hangingPunct="0">
              <a:defRPr sz="1600">
                <a:solidFill>
                  <a:schemeClr val="tx1"/>
                </a:solidFill>
                <a:latin typeface="Arial" charset="0"/>
                <a:ea typeface="ＭＳ Ｐゴシック" charset="0"/>
              </a:defRPr>
            </a:lvl4pPr>
            <a:lvl5pPr marL="2063778" indent="-229309" defTabSz="931567" eaLnBrk="0" hangingPunct="0">
              <a:defRPr sz="1600">
                <a:solidFill>
                  <a:schemeClr val="tx1"/>
                </a:solidFill>
                <a:latin typeface="Arial" charset="0"/>
                <a:ea typeface="ＭＳ Ｐゴシック" charset="0"/>
              </a:defRPr>
            </a:lvl5pPr>
            <a:lvl6pPr marL="2522395" indent="-229309" defTabSz="931567" eaLnBrk="0" fontAlgn="base" hangingPunct="0">
              <a:spcBef>
                <a:spcPct val="0"/>
              </a:spcBef>
              <a:spcAft>
                <a:spcPct val="0"/>
              </a:spcAft>
              <a:defRPr sz="1600">
                <a:solidFill>
                  <a:schemeClr val="tx1"/>
                </a:solidFill>
                <a:latin typeface="Arial" charset="0"/>
                <a:ea typeface="ＭＳ Ｐゴシック" charset="0"/>
              </a:defRPr>
            </a:lvl6pPr>
            <a:lvl7pPr marL="2981013" indent="-229309" defTabSz="931567" eaLnBrk="0" fontAlgn="base" hangingPunct="0">
              <a:spcBef>
                <a:spcPct val="0"/>
              </a:spcBef>
              <a:spcAft>
                <a:spcPct val="0"/>
              </a:spcAft>
              <a:defRPr sz="1600">
                <a:solidFill>
                  <a:schemeClr val="tx1"/>
                </a:solidFill>
                <a:latin typeface="Arial" charset="0"/>
                <a:ea typeface="ＭＳ Ｐゴシック" charset="0"/>
              </a:defRPr>
            </a:lvl7pPr>
            <a:lvl8pPr marL="3439630" indent="-229309" defTabSz="931567" eaLnBrk="0" fontAlgn="base" hangingPunct="0">
              <a:spcBef>
                <a:spcPct val="0"/>
              </a:spcBef>
              <a:spcAft>
                <a:spcPct val="0"/>
              </a:spcAft>
              <a:defRPr sz="1600">
                <a:solidFill>
                  <a:schemeClr val="tx1"/>
                </a:solidFill>
                <a:latin typeface="Arial" charset="0"/>
                <a:ea typeface="ＭＳ Ｐゴシック" charset="0"/>
              </a:defRPr>
            </a:lvl8pPr>
            <a:lvl9pPr marL="3898247" indent="-229309" defTabSz="931567" eaLnBrk="0" fontAlgn="base" hangingPunct="0">
              <a:spcBef>
                <a:spcPct val="0"/>
              </a:spcBef>
              <a:spcAft>
                <a:spcPct val="0"/>
              </a:spcAft>
              <a:defRPr sz="1600">
                <a:solidFill>
                  <a:schemeClr val="tx1"/>
                </a:solidFill>
                <a:latin typeface="Arial" charset="0"/>
                <a:ea typeface="ＭＳ Ｐゴシック" charset="0"/>
              </a:defRPr>
            </a:lvl9pPr>
          </a:lstStyle>
          <a:p>
            <a:pPr eaLnBrk="1" hangingPunct="1"/>
            <a:fld id="{99374578-8519-3A47-8009-B22BB2FF1965}" type="slidenum">
              <a:rPr lang="en-US" sz="1200"/>
              <a:pPr eaLnBrk="1" hangingPunct="1"/>
              <a:t>83</a:t>
            </a:fld>
            <a:endParaRPr lang="en-US" sz="1200" dirty="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p:cNvSpPr>
            <a:spLocks noGrp="1" noRot="1" noChangeAspect="1"/>
          </p:cNvSpPr>
          <p:nvPr>
            <p:ph type="sldImg"/>
          </p:nvPr>
        </p:nvSpPr>
        <p:spPr>
          <a:ln/>
        </p:spPr>
      </p:sp>
      <p:sp>
        <p:nvSpPr>
          <p:cNvPr id="6553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b="1" dirty="0">
                <a:latin typeface="Arial" charset="0"/>
                <a:ea typeface="ＭＳ Ｐゴシック" charset="0"/>
                <a:cs typeface="ＭＳ Ｐゴシック" charset="0"/>
              </a:rPr>
              <a:t>Note to presenter: </a:t>
            </a:r>
          </a:p>
          <a:p>
            <a:r>
              <a:rPr lang="en-US" b="0" dirty="0">
                <a:latin typeface="Arial" charset="0"/>
                <a:ea typeface="ＭＳ Ｐゴシック" charset="0"/>
                <a:cs typeface="ＭＳ Ｐゴシック" charset="0"/>
              </a:rPr>
              <a:t>If</a:t>
            </a:r>
            <a:r>
              <a:rPr lang="en-US" b="0" baseline="0" dirty="0">
                <a:latin typeface="Arial" charset="0"/>
                <a:ea typeface="ＭＳ Ｐゴシック" charset="0"/>
                <a:cs typeface="ＭＳ Ｐゴシック" charset="0"/>
              </a:rPr>
              <a:t> you present the previous slides on the six steps for transition planning, use this time to introduce the </a:t>
            </a:r>
            <a:r>
              <a:rPr lang="en-US" b="0" i="1" baseline="0" dirty="0">
                <a:latin typeface="Arial" charset="0"/>
                <a:ea typeface="ＭＳ Ｐゴシック" charset="0"/>
                <a:cs typeface="ＭＳ Ｐゴシック" charset="0"/>
              </a:rPr>
              <a:t>Planning the Transition to Kindergarten: Collaborations, Connections, and Six Steps to Success </a:t>
            </a:r>
            <a:r>
              <a:rPr lang="en-US" b="0" i="0" baseline="0" dirty="0">
                <a:latin typeface="Arial" charset="0"/>
                <a:ea typeface="ＭＳ Ｐゴシック" charset="0"/>
                <a:cs typeface="ＭＳ Ｐゴシック" charset="0"/>
              </a:rPr>
              <a:t>document. The document provides more detail on transition planning.  </a:t>
            </a:r>
            <a:endParaRPr lang="en-US" b="0" dirty="0">
              <a:latin typeface="Arial" charset="0"/>
              <a:ea typeface="ＭＳ Ｐゴシック" charset="0"/>
              <a:cs typeface="ＭＳ Ｐゴシック" charset="0"/>
            </a:endParaRPr>
          </a:p>
          <a:p>
            <a:endParaRPr lang="en-US" b="0" dirty="0">
              <a:latin typeface="Arial" charset="0"/>
              <a:ea typeface="ＭＳ Ｐゴシック" charset="0"/>
              <a:cs typeface="ＭＳ Ｐゴシック" charset="0"/>
            </a:endParaRPr>
          </a:p>
        </p:txBody>
      </p:sp>
      <p:sp>
        <p:nvSpPr>
          <p:cNvPr id="6553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567" eaLnBrk="0" hangingPunct="0">
              <a:defRPr sz="1600">
                <a:solidFill>
                  <a:schemeClr val="tx1"/>
                </a:solidFill>
                <a:latin typeface="Arial" charset="0"/>
                <a:ea typeface="ＭＳ Ｐゴシック" charset="0"/>
                <a:cs typeface="ＭＳ Ｐゴシック" charset="0"/>
              </a:defRPr>
            </a:lvl1pPr>
            <a:lvl2pPr marL="745253" indent="-286636" defTabSz="931567" eaLnBrk="0" hangingPunct="0">
              <a:defRPr sz="1600">
                <a:solidFill>
                  <a:schemeClr val="tx1"/>
                </a:solidFill>
                <a:latin typeface="Arial" charset="0"/>
                <a:ea typeface="ＭＳ Ｐゴシック" charset="0"/>
              </a:defRPr>
            </a:lvl2pPr>
            <a:lvl3pPr marL="1146543" indent="-229309" defTabSz="931567" eaLnBrk="0" hangingPunct="0">
              <a:defRPr sz="1600">
                <a:solidFill>
                  <a:schemeClr val="tx1"/>
                </a:solidFill>
                <a:latin typeface="Arial" charset="0"/>
                <a:ea typeface="ＭＳ Ｐゴシック" charset="0"/>
              </a:defRPr>
            </a:lvl3pPr>
            <a:lvl4pPr marL="1605161" indent="-229309" defTabSz="931567" eaLnBrk="0" hangingPunct="0">
              <a:defRPr sz="1600">
                <a:solidFill>
                  <a:schemeClr val="tx1"/>
                </a:solidFill>
                <a:latin typeface="Arial" charset="0"/>
                <a:ea typeface="ＭＳ Ｐゴシック" charset="0"/>
              </a:defRPr>
            </a:lvl4pPr>
            <a:lvl5pPr marL="2063778" indent="-229309" defTabSz="931567" eaLnBrk="0" hangingPunct="0">
              <a:defRPr sz="1600">
                <a:solidFill>
                  <a:schemeClr val="tx1"/>
                </a:solidFill>
                <a:latin typeface="Arial" charset="0"/>
                <a:ea typeface="ＭＳ Ｐゴシック" charset="0"/>
              </a:defRPr>
            </a:lvl5pPr>
            <a:lvl6pPr marL="2522395" indent="-229309" defTabSz="931567" eaLnBrk="0" fontAlgn="base" hangingPunct="0">
              <a:spcBef>
                <a:spcPct val="0"/>
              </a:spcBef>
              <a:spcAft>
                <a:spcPct val="0"/>
              </a:spcAft>
              <a:defRPr sz="1600">
                <a:solidFill>
                  <a:schemeClr val="tx1"/>
                </a:solidFill>
                <a:latin typeface="Arial" charset="0"/>
                <a:ea typeface="ＭＳ Ｐゴシック" charset="0"/>
              </a:defRPr>
            </a:lvl6pPr>
            <a:lvl7pPr marL="2981013" indent="-229309" defTabSz="931567" eaLnBrk="0" fontAlgn="base" hangingPunct="0">
              <a:spcBef>
                <a:spcPct val="0"/>
              </a:spcBef>
              <a:spcAft>
                <a:spcPct val="0"/>
              </a:spcAft>
              <a:defRPr sz="1600">
                <a:solidFill>
                  <a:schemeClr val="tx1"/>
                </a:solidFill>
                <a:latin typeface="Arial" charset="0"/>
                <a:ea typeface="ＭＳ Ｐゴシック" charset="0"/>
              </a:defRPr>
            </a:lvl7pPr>
            <a:lvl8pPr marL="3439630" indent="-229309" defTabSz="931567" eaLnBrk="0" fontAlgn="base" hangingPunct="0">
              <a:spcBef>
                <a:spcPct val="0"/>
              </a:spcBef>
              <a:spcAft>
                <a:spcPct val="0"/>
              </a:spcAft>
              <a:defRPr sz="1600">
                <a:solidFill>
                  <a:schemeClr val="tx1"/>
                </a:solidFill>
                <a:latin typeface="Arial" charset="0"/>
                <a:ea typeface="ＭＳ Ｐゴシック" charset="0"/>
              </a:defRPr>
            </a:lvl8pPr>
            <a:lvl9pPr marL="3898247" indent="-229309" defTabSz="931567" eaLnBrk="0" fontAlgn="base" hangingPunct="0">
              <a:spcBef>
                <a:spcPct val="0"/>
              </a:spcBef>
              <a:spcAft>
                <a:spcPct val="0"/>
              </a:spcAft>
              <a:defRPr sz="1600">
                <a:solidFill>
                  <a:schemeClr val="tx1"/>
                </a:solidFill>
                <a:latin typeface="Arial" charset="0"/>
                <a:ea typeface="ＭＳ Ｐゴシック" charset="0"/>
              </a:defRPr>
            </a:lvl9pPr>
          </a:lstStyle>
          <a:p>
            <a:pPr eaLnBrk="1" hangingPunct="1"/>
            <a:fld id="{A694FDBD-95D4-394B-8257-D643170D2771}" type="slidenum">
              <a:rPr lang="en-US" sz="1200"/>
              <a:pPr eaLnBrk="1" hangingPunct="1"/>
              <a:t>84</a:t>
            </a:fld>
            <a:endParaRPr lang="en-US" sz="1200" dirty="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charset="0"/>
                <a:ea typeface="ＭＳ Ｐゴシック" charset="0"/>
                <a:cs typeface="ＭＳ Ｐゴシック" charset="0"/>
              </a:rPr>
              <a:t>Note</a:t>
            </a:r>
            <a:r>
              <a:rPr lang="en-US" b="1" baseline="0" dirty="0">
                <a:latin typeface="Arial" charset="0"/>
                <a:ea typeface="ＭＳ Ｐゴシック" charset="0"/>
                <a:cs typeface="ＭＳ Ｐゴシック" charset="0"/>
              </a:rPr>
              <a:t> to presenter: </a:t>
            </a:r>
            <a:r>
              <a:rPr lang="en-US" b="0" baseline="0" dirty="0">
                <a:latin typeface="Arial" charset="0"/>
                <a:ea typeface="ＭＳ Ｐゴシック" charset="0"/>
                <a:cs typeface="ＭＳ Ｐゴシック" charset="0"/>
              </a:rPr>
              <a:t> </a:t>
            </a:r>
          </a:p>
          <a:p>
            <a:r>
              <a:rPr lang="en-US" b="0" baseline="0" dirty="0">
                <a:latin typeface="Arial" charset="0"/>
                <a:ea typeface="ＭＳ Ｐゴシック" charset="0"/>
                <a:cs typeface="ＭＳ Ｐゴシック" charset="0"/>
              </a:rPr>
              <a:t>This is a sample presentation summary. Modify it to fit your presentation. This agenda follows the PPT presentation as it now stands. </a:t>
            </a:r>
          </a:p>
          <a:p>
            <a:endParaRPr lang="en-US" b="1" dirty="0">
              <a:latin typeface="Arial" charset="0"/>
              <a:ea typeface="ＭＳ Ｐゴシック" charset="0"/>
              <a:cs typeface="ＭＳ Ｐゴシック" charset="0"/>
            </a:endParaRPr>
          </a:p>
          <a:p>
            <a:r>
              <a:rPr lang="en-US" b="1" dirty="0">
                <a:latin typeface="Arial" charset="0"/>
                <a:ea typeface="ＭＳ Ｐゴシック" charset="0"/>
                <a:cs typeface="ＭＳ Ｐゴシック" charset="0"/>
              </a:rPr>
              <a:t>Objective</a:t>
            </a:r>
          </a:p>
          <a:p>
            <a:pPr>
              <a:buFontTx/>
              <a:buNone/>
            </a:pPr>
            <a:r>
              <a:rPr lang="en-US" baseline="0" dirty="0">
                <a:latin typeface="Arial" charset="0"/>
                <a:ea typeface="ＭＳ Ｐゴシック" charset="0"/>
                <a:cs typeface="ＭＳ Ｐゴシック" charset="0"/>
              </a:rPr>
              <a:t>To summarize and reflect on the content covered in this presentation.</a:t>
            </a:r>
          </a:p>
          <a:p>
            <a:endParaRPr lang="en-US" dirty="0">
              <a:latin typeface="Arial" charset="0"/>
              <a:ea typeface="ＭＳ Ｐゴシック" charset="0"/>
              <a:cs typeface="ＭＳ Ｐゴシック" charset="0"/>
            </a:endParaRPr>
          </a:p>
          <a:p>
            <a:r>
              <a:rPr lang="en-US" b="1" dirty="0">
                <a:latin typeface="Arial" charset="0"/>
                <a:ea typeface="ＭＳ Ｐゴシック" charset="0"/>
                <a:cs typeface="ＭＳ Ｐゴシック" charset="0"/>
              </a:rPr>
              <a:t>What to say</a:t>
            </a:r>
          </a:p>
          <a:p>
            <a:pPr>
              <a:buFontTx/>
              <a:buNone/>
            </a:pPr>
            <a:r>
              <a:rPr lang="en-US" dirty="0">
                <a:latin typeface="Arial" charset="0"/>
                <a:ea typeface="ＭＳ Ｐゴシック" charset="0"/>
                <a:cs typeface="ＭＳ Ｐゴシック" charset="0"/>
              </a:rPr>
              <a:t>In this session, we talked about:</a:t>
            </a:r>
          </a:p>
          <a:p>
            <a:pPr marL="229309" indent="-229309">
              <a:buFont typeface="Calibri" charset="0"/>
              <a:buAutoNum type="arabicPeriod"/>
            </a:pPr>
            <a:r>
              <a:rPr lang="en-US" dirty="0">
                <a:latin typeface="Arial" charset="0"/>
                <a:ea typeface="ＭＳ Ｐゴシック" charset="0"/>
                <a:cs typeface="ＭＳ Ｐゴシック" charset="0"/>
              </a:rPr>
              <a:t>The current</a:t>
            </a:r>
            <a:r>
              <a:rPr lang="en-US" baseline="0" dirty="0">
                <a:latin typeface="Arial" charset="0"/>
                <a:ea typeface="ＭＳ Ｐゴシック" charset="0"/>
                <a:cs typeface="ＭＳ Ｐゴシック" charset="0"/>
              </a:rPr>
              <a:t> state of school readiness, particularly in at-risk populations in the United States.</a:t>
            </a:r>
            <a:endParaRPr lang="en-US" dirty="0">
              <a:latin typeface="Arial" charset="0"/>
              <a:ea typeface="ＭＳ Ｐゴシック" charset="0"/>
              <a:cs typeface="ＭＳ Ｐゴシック" charset="0"/>
            </a:endParaRPr>
          </a:p>
          <a:p>
            <a:pPr marL="229309" indent="-229309">
              <a:buFont typeface="Calibri" charset="0"/>
              <a:buAutoNum type="arabicPeriod"/>
            </a:pPr>
            <a:r>
              <a:rPr lang="en-US" dirty="0">
                <a:latin typeface="Arial" charset="0"/>
                <a:ea typeface="ＭＳ Ｐゴシック" charset="0"/>
                <a:cs typeface="ＭＳ Ｐゴシック" charset="0"/>
              </a:rPr>
              <a:t>The importance of early childhood transitions</a:t>
            </a:r>
            <a:r>
              <a:rPr lang="en-US" baseline="0" dirty="0">
                <a:latin typeface="Arial" charset="0"/>
                <a:ea typeface="ＭＳ Ｐゴシック" charset="0"/>
                <a:cs typeface="ＭＳ Ｐゴシック" charset="0"/>
              </a:rPr>
              <a:t> and the effects of these experiences on success in school and life.</a:t>
            </a:r>
            <a:endParaRPr lang="en-US" dirty="0">
              <a:latin typeface="Arial" charset="0"/>
              <a:ea typeface="ＭＳ Ｐゴシック" charset="0"/>
              <a:cs typeface="ＭＳ Ｐゴシック" charset="0"/>
            </a:endParaRPr>
          </a:p>
          <a:p>
            <a:pPr marL="229309" indent="-229309">
              <a:buFont typeface="Calibri" charset="0"/>
              <a:buAutoNum type="arabicPeriod"/>
            </a:pPr>
            <a:r>
              <a:rPr lang="en-US" dirty="0">
                <a:latin typeface="Arial" charset="0"/>
                <a:ea typeface="ＭＳ Ｐゴシック" charset="0"/>
                <a:cs typeface="ＭＳ Ｐゴシック" charset="0"/>
              </a:rPr>
              <a:t>What we know from research and practice about children’s transition experiences</a:t>
            </a:r>
            <a:r>
              <a:rPr lang="en-US" baseline="0" dirty="0">
                <a:latin typeface="Arial" charset="0"/>
                <a:ea typeface="ＭＳ Ｐゴシック" charset="0"/>
                <a:cs typeface="ＭＳ Ｐゴシック" charset="0"/>
              </a:rPr>
              <a:t> and</a:t>
            </a:r>
            <a:r>
              <a:rPr lang="en-US" dirty="0">
                <a:latin typeface="Arial" charset="0"/>
                <a:ea typeface="ＭＳ Ｐゴシック" charset="0"/>
                <a:cs typeface="ＭＳ Ｐゴシック" charset="0"/>
              </a:rPr>
              <a:t> their </a:t>
            </a:r>
            <a:r>
              <a:rPr lang="en-US" altLang="ja-JP" dirty="0">
                <a:latin typeface="Arial" charset="0"/>
                <a:ea typeface="ＭＳ Ｐゴシック" charset="0"/>
                <a:cs typeface="ＭＳ Ｐゴシック" charset="0"/>
              </a:rPr>
              <a:t>adjustment to school.</a:t>
            </a:r>
          </a:p>
          <a:p>
            <a:pPr marL="229309" indent="-229309">
              <a:buFont typeface="Calibri" charset="0"/>
              <a:buAutoNum type="arabicPeriod"/>
            </a:pPr>
            <a:r>
              <a:rPr lang="en-US" altLang="ja-JP" dirty="0">
                <a:latin typeface="Arial" charset="0"/>
                <a:ea typeface="ＭＳ Ｐゴシック" charset="0"/>
                <a:cs typeface="ＭＳ Ｐゴシック" charset="0"/>
              </a:rPr>
              <a:t>Three major components for fostering</a:t>
            </a:r>
            <a:r>
              <a:rPr lang="en-US" altLang="ja-JP" baseline="0" dirty="0">
                <a:latin typeface="Arial" charset="0"/>
                <a:ea typeface="ＭＳ Ｐゴシック" charset="0"/>
                <a:cs typeface="ＭＳ Ｐゴシック" charset="0"/>
              </a:rPr>
              <a:t> successful adjustment: information, relationships, and alignment. </a:t>
            </a:r>
          </a:p>
          <a:p>
            <a:pPr marL="229309" indent="-229309">
              <a:buFont typeface="Calibri" charset="0"/>
              <a:buAutoNum type="arabicPeriod"/>
            </a:pPr>
            <a:r>
              <a:rPr lang="en-US" altLang="ja-JP" baseline="0" dirty="0">
                <a:latin typeface="Arial" charset="0"/>
                <a:ea typeface="ＭＳ Ｐゴシック" charset="0"/>
                <a:cs typeface="ＭＳ Ｐゴシック" charset="0"/>
              </a:rPr>
              <a:t>The goals and importance of each of the four types of transition connections. </a:t>
            </a:r>
            <a:endParaRPr lang="en-US" altLang="ja-JP" dirty="0">
              <a:latin typeface="Arial" charset="0"/>
              <a:ea typeface="ＭＳ Ｐゴシック" charset="0"/>
              <a:cs typeface="ＭＳ Ｐゴシック" charset="0"/>
            </a:endParaRPr>
          </a:p>
          <a:p>
            <a:pPr marL="0" indent="0">
              <a:buFont typeface="Calibri" charset="0"/>
              <a:buNone/>
            </a:pPr>
            <a:r>
              <a:rPr lang="en-US" dirty="0">
                <a:latin typeface="Arial" charset="0"/>
                <a:ea typeface="ＭＳ Ｐゴシック" charset="0"/>
                <a:cs typeface="ＭＳ Ｐゴシック" charset="0"/>
              </a:rPr>
              <a:t>6.    The</a:t>
            </a:r>
            <a:r>
              <a:rPr lang="en-US" baseline="0" dirty="0">
                <a:latin typeface="Arial" charset="0"/>
                <a:ea typeface="ＭＳ Ｐゴシック" charset="0"/>
                <a:cs typeface="ＭＳ Ｐゴシック" charset="0"/>
              </a:rPr>
              <a:t> </a:t>
            </a:r>
            <a:r>
              <a:rPr lang="en-US" dirty="0">
                <a:latin typeface="Arial" charset="0"/>
                <a:ea typeface="ＭＳ Ｐゴシック" charset="0"/>
                <a:cs typeface="ＭＳ Ｐゴシック" charset="0"/>
              </a:rPr>
              <a:t>best</a:t>
            </a:r>
            <a:r>
              <a:rPr lang="en-US" baseline="0" dirty="0">
                <a:latin typeface="Arial" charset="0"/>
                <a:ea typeface="ＭＳ Ｐゴシック" charset="0"/>
                <a:cs typeface="ＭＳ Ｐゴシック" charset="0"/>
              </a:rPr>
              <a:t> </a:t>
            </a:r>
            <a:r>
              <a:rPr lang="en-US" altLang="ja-JP" dirty="0">
                <a:latin typeface="Arial" charset="0"/>
                <a:ea typeface="ＭＳ Ｐゴシック" charset="0"/>
                <a:cs typeface="ＭＳ Ｐゴシック" charset="0"/>
              </a:rPr>
              <a:t>practice, evidence-based framework for creating successful preschool to kindergarten transitions and examples of practices which use that framework. </a:t>
            </a:r>
          </a:p>
          <a:p>
            <a:pPr>
              <a:buFontTx/>
              <a:buNone/>
            </a:pPr>
            <a:endParaRPr lang="en-US" b="1" dirty="0">
              <a:latin typeface="Arial" charset="0"/>
              <a:ea typeface="ＭＳ Ｐゴシック" charset="0"/>
              <a:cs typeface="ＭＳ Ｐゴシック" charset="0"/>
            </a:endParaRPr>
          </a:p>
          <a:p>
            <a:endParaRPr lang="en-US" dirty="0"/>
          </a:p>
        </p:txBody>
      </p:sp>
      <p:sp>
        <p:nvSpPr>
          <p:cNvPr id="4" name="Slide Number Placeholder 3"/>
          <p:cNvSpPr>
            <a:spLocks noGrp="1"/>
          </p:cNvSpPr>
          <p:nvPr>
            <p:ph type="sldNum" sz="quarter" idx="5"/>
          </p:nvPr>
        </p:nvSpPr>
        <p:spPr/>
        <p:txBody>
          <a:bodyPr/>
          <a:lstStyle/>
          <a:p>
            <a:fld id="{E7186EB9-EE0C-43F0-B544-3445B0717697}" type="slidenum">
              <a:rPr lang="en-US" smtClean="0"/>
              <a:t>85</a:t>
            </a:fld>
            <a:endParaRPr lang="en-US"/>
          </a:p>
        </p:txBody>
      </p:sp>
    </p:spTree>
    <p:extLst>
      <p:ext uri="{BB962C8B-B14F-4D97-AF65-F5344CB8AC3E}">
        <p14:creationId xmlns:p14="http://schemas.microsoft.com/office/powerpoint/2010/main" val="124888516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charset="0"/>
                <a:ea typeface="ＭＳ Ｐゴシック" charset="0"/>
                <a:cs typeface="ＭＳ Ｐゴシック" charset="0"/>
              </a:rPr>
              <a:t>Objective</a:t>
            </a:r>
          </a:p>
          <a:p>
            <a:pPr>
              <a:buFontTx/>
              <a:buNone/>
            </a:pPr>
            <a:r>
              <a:rPr lang="en-US" baseline="0" dirty="0">
                <a:latin typeface="Arial" charset="0"/>
                <a:ea typeface="ＭＳ Ｐゴシック" charset="0"/>
                <a:cs typeface="ＭＳ Ｐゴシック" charset="0"/>
              </a:rPr>
              <a:t>To provide participants an opportunity to ask any remaining questions and prompt discussion about the presentation content.</a:t>
            </a:r>
          </a:p>
          <a:p>
            <a:endParaRPr lang="en-US" dirty="0">
              <a:latin typeface="Arial" charset="0"/>
              <a:ea typeface="ＭＳ Ｐゴシック" charset="0"/>
              <a:cs typeface="ＭＳ Ｐゴシック" charset="0"/>
            </a:endParaRPr>
          </a:p>
          <a:p>
            <a:r>
              <a:rPr lang="en-US" b="1" dirty="0">
                <a:latin typeface="Arial" charset="0"/>
                <a:ea typeface="ＭＳ Ｐゴシック" charset="0"/>
                <a:cs typeface="ＭＳ Ｐゴシック" charset="0"/>
              </a:rPr>
              <a:t>What to say</a:t>
            </a:r>
          </a:p>
          <a:p>
            <a:r>
              <a:rPr lang="en-US" dirty="0"/>
              <a:t>Let’s take a few minutes to reflect and address questions or thoughts that this presentation brought up for you. Would anyone like to share any lingering questions? Comments? Ideas?</a:t>
            </a:r>
          </a:p>
          <a:p>
            <a:endParaRPr lang="en-US" dirty="0"/>
          </a:p>
        </p:txBody>
      </p:sp>
      <p:sp>
        <p:nvSpPr>
          <p:cNvPr id="4" name="Slide Number Placeholder 3"/>
          <p:cNvSpPr>
            <a:spLocks noGrp="1"/>
          </p:cNvSpPr>
          <p:nvPr>
            <p:ph type="sldNum" sz="quarter" idx="5"/>
          </p:nvPr>
        </p:nvSpPr>
        <p:spPr/>
        <p:txBody>
          <a:bodyPr/>
          <a:lstStyle/>
          <a:p>
            <a:fld id="{E7186EB9-EE0C-43F0-B544-3445B0717697}" type="slidenum">
              <a:rPr lang="en-US" smtClean="0"/>
              <a:t>86</a:t>
            </a:fld>
            <a:endParaRPr lang="en-US"/>
          </a:p>
        </p:txBody>
      </p:sp>
    </p:spTree>
    <p:extLst>
      <p:ext uri="{BB962C8B-B14F-4D97-AF65-F5344CB8AC3E}">
        <p14:creationId xmlns:p14="http://schemas.microsoft.com/office/powerpoint/2010/main" val="362527922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charset="0"/>
                <a:ea typeface="ＭＳ Ｐゴシック" charset="0"/>
                <a:cs typeface="ＭＳ Ｐゴシック" charset="0"/>
              </a:rPr>
              <a:t>Objective</a:t>
            </a:r>
          </a:p>
          <a:p>
            <a:pPr>
              <a:buFontTx/>
              <a:buNone/>
            </a:pPr>
            <a:r>
              <a:rPr lang="en-US" baseline="0" dirty="0">
                <a:latin typeface="Arial" charset="0"/>
                <a:ea typeface="ＭＳ Ｐゴシック" charset="0"/>
                <a:cs typeface="ＭＳ Ｐゴシック" charset="0"/>
              </a:rPr>
              <a:t>To thank participants and close the presentation session.</a:t>
            </a:r>
          </a:p>
          <a:p>
            <a:endParaRPr lang="en-US" dirty="0">
              <a:latin typeface="Arial" charset="0"/>
              <a:ea typeface="ＭＳ Ｐゴシック" charset="0"/>
              <a:cs typeface="ＭＳ Ｐゴシック" charset="0"/>
            </a:endParaRPr>
          </a:p>
          <a:p>
            <a:r>
              <a:rPr lang="en-US" b="1" dirty="0">
                <a:latin typeface="Arial" charset="0"/>
                <a:ea typeface="ＭＳ Ｐゴシック" charset="0"/>
                <a:cs typeface="ＭＳ Ｐゴシック" charset="0"/>
              </a:rPr>
              <a:t>What to say</a:t>
            </a:r>
          </a:p>
          <a:p>
            <a:r>
              <a:rPr lang="en-US" dirty="0"/>
              <a:t>Thank you so much for attending today. I hope that everyone leaves here today feeling inspired and motivated to implement smooth and successful transitions to kindergarten for all children and their families!</a:t>
            </a:r>
          </a:p>
          <a:p>
            <a:endParaRPr lang="en-US" dirty="0"/>
          </a:p>
        </p:txBody>
      </p:sp>
      <p:sp>
        <p:nvSpPr>
          <p:cNvPr id="4" name="Slide Number Placeholder 3"/>
          <p:cNvSpPr>
            <a:spLocks noGrp="1"/>
          </p:cNvSpPr>
          <p:nvPr>
            <p:ph type="sldNum" sz="quarter" idx="10"/>
          </p:nvPr>
        </p:nvSpPr>
        <p:spPr/>
        <p:txBody>
          <a:bodyPr/>
          <a:lstStyle/>
          <a:p>
            <a:fld id="{E7186EB9-EE0C-43F0-B544-3445B0717697}" type="slidenum">
              <a:rPr lang="en-US" smtClean="0"/>
              <a:t>87</a:t>
            </a:fld>
            <a:endParaRPr lang="en-US"/>
          </a:p>
        </p:txBody>
      </p:sp>
    </p:spTree>
    <p:extLst>
      <p:ext uri="{BB962C8B-B14F-4D97-AF65-F5344CB8AC3E}">
        <p14:creationId xmlns:p14="http://schemas.microsoft.com/office/powerpoint/2010/main" val="224184562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charset="0"/>
                <a:ea typeface="ＭＳ Ｐゴシック" charset="0"/>
                <a:cs typeface="ＭＳ Ｐゴシック" charset="0"/>
              </a:rPr>
              <a:t>Note to presenter:</a:t>
            </a:r>
          </a:p>
          <a:p>
            <a:r>
              <a:rPr lang="en-US" b="0" dirty="0">
                <a:latin typeface="Arial" charset="0"/>
                <a:ea typeface="ＭＳ Ｐゴシック" charset="0"/>
                <a:cs typeface="ＭＳ Ｐゴシック" charset="0"/>
              </a:rPr>
              <a:t>The slides after this closing slide are optional and can be added into the presentation, in addition to or in substitution of earlier content. Please review the notes on the following slides to determine how and when you would like to include the remaining content. </a:t>
            </a:r>
          </a:p>
          <a:p>
            <a:endParaRPr lang="en-US" dirty="0"/>
          </a:p>
        </p:txBody>
      </p:sp>
      <p:sp>
        <p:nvSpPr>
          <p:cNvPr id="4" name="Slide Number Placeholder 3"/>
          <p:cNvSpPr>
            <a:spLocks noGrp="1"/>
          </p:cNvSpPr>
          <p:nvPr>
            <p:ph type="sldNum" sz="quarter" idx="5"/>
          </p:nvPr>
        </p:nvSpPr>
        <p:spPr/>
        <p:txBody>
          <a:bodyPr/>
          <a:lstStyle/>
          <a:p>
            <a:fld id="{E7186EB9-EE0C-43F0-B544-3445B0717697}" type="slidenum">
              <a:rPr lang="en-US" smtClean="0"/>
              <a:t>88</a:t>
            </a:fld>
            <a:endParaRPr lang="en-US"/>
          </a:p>
        </p:txBody>
      </p:sp>
    </p:spTree>
    <p:extLst>
      <p:ext uri="{BB962C8B-B14F-4D97-AF65-F5344CB8AC3E}">
        <p14:creationId xmlns:p14="http://schemas.microsoft.com/office/powerpoint/2010/main" val="20991401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p:cNvSpPr>
            <a:spLocks noGrp="1" noRot="1" noChangeAspect="1"/>
          </p:cNvSpPr>
          <p:nvPr>
            <p:ph type="sldImg"/>
          </p:nvPr>
        </p:nvSpPr>
        <p:spPr>
          <a:ln/>
        </p:spPr>
      </p:sp>
      <p:sp>
        <p:nvSpPr>
          <p:cNvPr id="6553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b="1" dirty="0">
                <a:latin typeface="Arial" charset="0"/>
                <a:ea typeface="ＭＳ Ｐゴシック" charset="0"/>
                <a:cs typeface="ＭＳ Ｐゴシック" charset="0"/>
              </a:rPr>
              <a:t>OPTIONAL SLIDE</a:t>
            </a:r>
          </a:p>
          <a:p>
            <a:endParaRPr lang="en-US" b="1" dirty="0">
              <a:latin typeface="Arial" charset="0"/>
              <a:ea typeface="ＭＳ Ｐゴシック" charset="0"/>
              <a:cs typeface="ＭＳ Ｐゴシック" charset="0"/>
            </a:endParaRPr>
          </a:p>
          <a:p>
            <a:r>
              <a:rPr lang="en-US" b="1" dirty="0">
                <a:latin typeface="Arial" charset="0"/>
                <a:ea typeface="ＭＳ Ｐゴシック" charset="0"/>
                <a:cs typeface="ＭＳ Ｐゴシック" charset="0"/>
              </a:rPr>
              <a:t>Note to presenter: </a:t>
            </a:r>
          </a:p>
          <a:p>
            <a:r>
              <a:rPr lang="en-US" b="0" dirty="0">
                <a:latin typeface="Arial" charset="0"/>
                <a:ea typeface="ＭＳ Ｐゴシック" charset="0"/>
                <a:cs typeface="ＭＳ Ｐゴシック" charset="0"/>
              </a:rPr>
              <a:t>Refer</a:t>
            </a:r>
            <a:r>
              <a:rPr lang="en-US" b="0" baseline="0" dirty="0">
                <a:latin typeface="Arial" charset="0"/>
                <a:ea typeface="ＭＳ Ｐゴシック" charset="0"/>
                <a:cs typeface="ＭＳ Ｐゴシック" charset="0"/>
              </a:rPr>
              <a:t> to the research brief from the NCPFCE Research to Practice Series, “Family Engagement in Transitions: Transition to Kindergarten” for case studies from places doing this work well. Some of the localities highlighted are: Orange, NJ; Newport, RI; Michigan; Pittsburgh, PA; and California. It will also be useful to contact NCPFCE for more information on these case studies.  </a:t>
            </a:r>
          </a:p>
          <a:p>
            <a:endParaRPr lang="en-US" b="1" dirty="0">
              <a:latin typeface="Arial" charset="0"/>
              <a:ea typeface="ＭＳ Ｐゴシック" charset="0"/>
              <a:cs typeface="ＭＳ Ｐゴシック" charset="0"/>
            </a:endParaRPr>
          </a:p>
          <a:p>
            <a:r>
              <a:rPr lang="en-US" b="1" dirty="0">
                <a:latin typeface="Arial" charset="0"/>
                <a:ea typeface="ＭＳ Ｐゴシック" charset="0"/>
                <a:cs typeface="ＭＳ Ｐゴシック" charset="0"/>
              </a:rPr>
              <a:t>Objective</a:t>
            </a:r>
          </a:p>
          <a:p>
            <a:r>
              <a:rPr lang="en-US" dirty="0">
                <a:latin typeface="Arial" charset="0"/>
                <a:ea typeface="ＭＳ Ｐゴシック" charset="0"/>
                <a:cs typeface="ＭＳ Ｐゴシック" charset="0"/>
              </a:rPr>
              <a:t>To</a:t>
            </a:r>
            <a:r>
              <a:rPr lang="en-US" baseline="0" dirty="0">
                <a:latin typeface="Arial" charset="0"/>
                <a:ea typeface="ＭＳ Ｐゴシック" charset="0"/>
                <a:cs typeface="ＭＳ Ｐゴシック" charset="0"/>
              </a:rPr>
              <a:t> share some examples of places doing effective transition work</a:t>
            </a:r>
          </a:p>
          <a:p>
            <a:endParaRPr lang="en-US" b="1" baseline="0" dirty="0">
              <a:latin typeface="Arial" charset="0"/>
              <a:ea typeface="ＭＳ Ｐゴシック" charset="0"/>
              <a:cs typeface="ＭＳ Ｐゴシック" charset="0"/>
            </a:endParaRPr>
          </a:p>
          <a:p>
            <a:r>
              <a:rPr lang="en-US" b="1" baseline="0" dirty="0">
                <a:latin typeface="Arial" charset="0"/>
                <a:ea typeface="ＭＳ Ｐゴシック" charset="0"/>
                <a:cs typeface="ＭＳ Ｐゴシック" charset="0"/>
              </a:rPr>
              <a:t>What to say</a:t>
            </a:r>
          </a:p>
          <a:p>
            <a:r>
              <a:rPr lang="en-US" b="0" baseline="0" dirty="0">
                <a:latin typeface="Arial" charset="0"/>
                <a:ea typeface="ＭＳ Ｐゴシック" charset="0"/>
                <a:cs typeface="ＭＳ Ｐゴシック" charset="0"/>
              </a:rPr>
              <a:t>I’d like to now share an example(s) of places doing this work well.</a:t>
            </a:r>
          </a:p>
          <a:p>
            <a:endParaRPr lang="en-US" b="1" baseline="0" dirty="0">
              <a:latin typeface="Arial" charset="0"/>
              <a:ea typeface="ＭＳ Ｐゴシック" charset="0"/>
              <a:cs typeface="ＭＳ Ｐゴシック" charset="0"/>
            </a:endParaRPr>
          </a:p>
          <a:p>
            <a:r>
              <a:rPr lang="en-US" b="1" baseline="0" dirty="0">
                <a:latin typeface="Arial" charset="0"/>
                <a:ea typeface="ＭＳ Ｐゴシック" charset="0"/>
                <a:cs typeface="ＭＳ Ｐゴシック" charset="0"/>
              </a:rPr>
              <a:t>What to do</a:t>
            </a:r>
          </a:p>
          <a:p>
            <a:r>
              <a:rPr lang="en-US" baseline="0" dirty="0">
                <a:latin typeface="Arial" charset="0"/>
                <a:ea typeface="ＭＳ Ｐゴシック" charset="0"/>
                <a:cs typeface="ＭＳ Ｐゴシック" charset="0"/>
              </a:rPr>
              <a:t>Briefly highlight your choice of one or more of the case studies.</a:t>
            </a:r>
          </a:p>
          <a:p>
            <a:endParaRPr lang="en-US" baseline="0" dirty="0">
              <a:latin typeface="Arial" charset="0"/>
              <a:ea typeface="ＭＳ Ｐゴシック" charset="0"/>
              <a:cs typeface="ＭＳ Ｐゴシック" charset="0"/>
            </a:endParaRPr>
          </a:p>
        </p:txBody>
      </p:sp>
      <p:sp>
        <p:nvSpPr>
          <p:cNvPr id="6553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516" eaLnBrk="0" hangingPunct="0">
              <a:defRPr sz="1600">
                <a:solidFill>
                  <a:schemeClr val="tx1"/>
                </a:solidFill>
                <a:latin typeface="Arial" charset="0"/>
                <a:ea typeface="ＭＳ Ｐゴシック" charset="0"/>
                <a:cs typeface="ＭＳ Ｐゴシック" charset="0"/>
              </a:defRPr>
            </a:lvl1pPr>
            <a:lvl2pPr marL="745212" indent="-286620" defTabSz="931516" eaLnBrk="0" hangingPunct="0">
              <a:defRPr sz="1600">
                <a:solidFill>
                  <a:schemeClr val="tx1"/>
                </a:solidFill>
                <a:latin typeface="Arial" charset="0"/>
                <a:ea typeface="ＭＳ Ｐゴシック" charset="0"/>
              </a:defRPr>
            </a:lvl2pPr>
            <a:lvl3pPr marL="1146480" indent="-229296" defTabSz="931516" eaLnBrk="0" hangingPunct="0">
              <a:defRPr sz="1600">
                <a:solidFill>
                  <a:schemeClr val="tx1"/>
                </a:solidFill>
                <a:latin typeface="Arial" charset="0"/>
                <a:ea typeface="ＭＳ Ｐゴシック" charset="0"/>
              </a:defRPr>
            </a:lvl3pPr>
            <a:lvl4pPr marL="1605072" indent="-229296" defTabSz="931516" eaLnBrk="0" hangingPunct="0">
              <a:defRPr sz="1600">
                <a:solidFill>
                  <a:schemeClr val="tx1"/>
                </a:solidFill>
                <a:latin typeface="Arial" charset="0"/>
                <a:ea typeface="ＭＳ Ｐゴシック" charset="0"/>
              </a:defRPr>
            </a:lvl4pPr>
            <a:lvl5pPr marL="2063664" indent="-229296" defTabSz="931516" eaLnBrk="0" hangingPunct="0">
              <a:defRPr sz="1600">
                <a:solidFill>
                  <a:schemeClr val="tx1"/>
                </a:solidFill>
                <a:latin typeface="Arial" charset="0"/>
                <a:ea typeface="ＭＳ Ｐゴシック" charset="0"/>
              </a:defRPr>
            </a:lvl5pPr>
            <a:lvl6pPr marL="2522255" indent="-229296" defTabSz="931516" eaLnBrk="0" fontAlgn="base" hangingPunct="0">
              <a:spcBef>
                <a:spcPct val="0"/>
              </a:spcBef>
              <a:spcAft>
                <a:spcPct val="0"/>
              </a:spcAft>
              <a:defRPr sz="1600">
                <a:solidFill>
                  <a:schemeClr val="tx1"/>
                </a:solidFill>
                <a:latin typeface="Arial" charset="0"/>
                <a:ea typeface="ＭＳ Ｐゴシック" charset="0"/>
              </a:defRPr>
            </a:lvl6pPr>
            <a:lvl7pPr marL="2980848" indent="-229296" defTabSz="931516" eaLnBrk="0" fontAlgn="base" hangingPunct="0">
              <a:spcBef>
                <a:spcPct val="0"/>
              </a:spcBef>
              <a:spcAft>
                <a:spcPct val="0"/>
              </a:spcAft>
              <a:defRPr sz="1600">
                <a:solidFill>
                  <a:schemeClr val="tx1"/>
                </a:solidFill>
                <a:latin typeface="Arial" charset="0"/>
                <a:ea typeface="ＭＳ Ｐゴシック" charset="0"/>
              </a:defRPr>
            </a:lvl7pPr>
            <a:lvl8pPr marL="3439440" indent="-229296" defTabSz="931516" eaLnBrk="0" fontAlgn="base" hangingPunct="0">
              <a:spcBef>
                <a:spcPct val="0"/>
              </a:spcBef>
              <a:spcAft>
                <a:spcPct val="0"/>
              </a:spcAft>
              <a:defRPr sz="1600">
                <a:solidFill>
                  <a:schemeClr val="tx1"/>
                </a:solidFill>
                <a:latin typeface="Arial" charset="0"/>
                <a:ea typeface="ＭＳ Ｐゴシック" charset="0"/>
              </a:defRPr>
            </a:lvl8pPr>
            <a:lvl9pPr marL="3898032" indent="-229296" defTabSz="931516" eaLnBrk="0" fontAlgn="base" hangingPunct="0">
              <a:spcBef>
                <a:spcPct val="0"/>
              </a:spcBef>
              <a:spcAft>
                <a:spcPct val="0"/>
              </a:spcAft>
              <a:defRPr sz="1600">
                <a:solidFill>
                  <a:schemeClr val="tx1"/>
                </a:solidFill>
                <a:latin typeface="Arial" charset="0"/>
                <a:ea typeface="ＭＳ Ｐゴシック" charset="0"/>
              </a:defRPr>
            </a:lvl9pPr>
          </a:lstStyle>
          <a:p>
            <a:pPr eaLnBrk="1" hangingPunct="1"/>
            <a:fld id="{A694FDBD-95D4-394B-8257-D643170D2771}" type="slidenum">
              <a:rPr lang="en-US" sz="1200">
                <a:solidFill>
                  <a:prstClr val="black"/>
                </a:solidFill>
              </a:rPr>
              <a:pPr eaLnBrk="1" hangingPunct="1"/>
              <a:t>89</a:t>
            </a:fld>
            <a:endParaRPr lang="en-US" sz="1200" dirty="0">
              <a:solidFill>
                <a:prstClr val="black"/>
              </a:solidFill>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p:cNvSpPr>
            <a:spLocks noGrp="1" noRot="1" noChangeAspect="1"/>
          </p:cNvSpPr>
          <p:nvPr>
            <p:ph type="sldImg"/>
          </p:nvPr>
        </p:nvSpPr>
        <p:spPr>
          <a:ln/>
        </p:spPr>
      </p:sp>
      <p:sp>
        <p:nvSpPr>
          <p:cNvPr id="6553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defTabSz="917235">
              <a:defRPr/>
            </a:pPr>
            <a:r>
              <a:rPr lang="en-US" sz="1100" b="1" dirty="0">
                <a:solidFill>
                  <a:srgbClr val="FF0000"/>
                </a:solidFill>
              </a:rPr>
              <a:t>OPTIONAL SLIDE</a:t>
            </a:r>
          </a:p>
          <a:p>
            <a:pPr defTabSz="917235">
              <a:defRPr/>
            </a:pPr>
            <a:endParaRPr lang="en-US" sz="1100" b="1" dirty="0">
              <a:solidFill>
                <a:srgbClr val="FF0000"/>
              </a:solidFill>
            </a:endParaRPr>
          </a:p>
          <a:p>
            <a:pPr defTabSz="917235">
              <a:defRPr/>
            </a:pPr>
            <a:r>
              <a:rPr lang="en-US" sz="1100" b="1" dirty="0">
                <a:solidFill>
                  <a:srgbClr val="FF0000"/>
                </a:solidFill>
              </a:rPr>
              <a:t>Note to presenter: </a:t>
            </a:r>
          </a:p>
          <a:p>
            <a:pPr defTabSz="917235">
              <a:defRPr/>
            </a:pPr>
            <a:r>
              <a:rPr lang="en-US" sz="1100" dirty="0">
                <a:solidFill>
                  <a:srgbClr val="FF0000"/>
                </a:solidFill>
              </a:rPr>
              <a:t>For this optional activity, have the participants fill out </a:t>
            </a:r>
            <a:r>
              <a:rPr lang="en-US" sz="1100" i="1" dirty="0">
                <a:solidFill>
                  <a:srgbClr val="FF0000"/>
                </a:solidFill>
              </a:rPr>
              <a:t>Transition Plan</a:t>
            </a:r>
            <a:r>
              <a:rPr lang="en-US" sz="1100" i="1" baseline="0" dirty="0">
                <a:solidFill>
                  <a:srgbClr val="FF0000"/>
                </a:solidFill>
              </a:rPr>
              <a:t> For</a:t>
            </a:r>
            <a:r>
              <a:rPr lang="en-US" sz="1100" i="1" dirty="0">
                <a:solidFill>
                  <a:srgbClr val="FF0000"/>
                </a:solidFill>
              </a:rPr>
              <a:t>m</a:t>
            </a:r>
            <a:r>
              <a:rPr lang="en-US" sz="1100" dirty="0">
                <a:solidFill>
                  <a:srgbClr val="FF0000"/>
                </a:solidFill>
              </a:rPr>
              <a:t> in groups that will be working together. You may provide them with the example form</a:t>
            </a:r>
            <a:r>
              <a:rPr lang="en-US" sz="1100" baseline="0" dirty="0">
                <a:solidFill>
                  <a:srgbClr val="FF0000"/>
                </a:solidFill>
              </a:rPr>
              <a:t> as well.  </a:t>
            </a:r>
            <a:endParaRPr lang="en-US" sz="1100" dirty="0">
              <a:solidFill>
                <a:srgbClr val="FF0000"/>
              </a:solidFill>
            </a:endParaRPr>
          </a:p>
          <a:p>
            <a:pPr defTabSz="917235">
              <a:defRPr/>
            </a:pPr>
            <a:endParaRPr lang="en-US" sz="1100" dirty="0">
              <a:solidFill>
                <a:srgbClr val="FF0000"/>
              </a:solidFill>
            </a:endParaRPr>
          </a:p>
          <a:p>
            <a:pPr defTabSz="917235">
              <a:defRPr/>
            </a:pPr>
            <a:r>
              <a:rPr lang="en-US" sz="1100" dirty="0">
                <a:solidFill>
                  <a:srgbClr val="FF0000"/>
                </a:solidFill>
              </a:rPr>
              <a:t>This activity is intended for participants who are in pre-formed teams that will be working together on transition planning.  If this is not the case for your group, this activity may not be useful.  </a:t>
            </a:r>
          </a:p>
          <a:p>
            <a:pPr defTabSz="917235">
              <a:defRPr/>
            </a:pPr>
            <a:endParaRPr lang="en-US" sz="1100" dirty="0">
              <a:solidFill>
                <a:srgbClr val="FF0000"/>
              </a:solidFill>
            </a:endParaRPr>
          </a:p>
          <a:p>
            <a:endParaRPr lang="en-US" dirty="0">
              <a:latin typeface="Arial" charset="0"/>
              <a:ea typeface="ＭＳ Ｐゴシック" charset="0"/>
              <a:cs typeface="ＭＳ Ｐゴシック" charset="0"/>
            </a:endParaRPr>
          </a:p>
        </p:txBody>
      </p:sp>
      <p:sp>
        <p:nvSpPr>
          <p:cNvPr id="6553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567" eaLnBrk="0" hangingPunct="0">
              <a:defRPr sz="1600">
                <a:solidFill>
                  <a:schemeClr val="tx1"/>
                </a:solidFill>
                <a:latin typeface="Arial" charset="0"/>
                <a:ea typeface="ＭＳ Ｐゴシック" charset="0"/>
                <a:cs typeface="ＭＳ Ｐゴシック" charset="0"/>
              </a:defRPr>
            </a:lvl1pPr>
            <a:lvl2pPr marL="745253" indent="-286636" defTabSz="931567" eaLnBrk="0" hangingPunct="0">
              <a:defRPr sz="1600">
                <a:solidFill>
                  <a:schemeClr val="tx1"/>
                </a:solidFill>
                <a:latin typeface="Arial" charset="0"/>
                <a:ea typeface="ＭＳ Ｐゴシック" charset="0"/>
              </a:defRPr>
            </a:lvl2pPr>
            <a:lvl3pPr marL="1146543" indent="-229309" defTabSz="931567" eaLnBrk="0" hangingPunct="0">
              <a:defRPr sz="1600">
                <a:solidFill>
                  <a:schemeClr val="tx1"/>
                </a:solidFill>
                <a:latin typeface="Arial" charset="0"/>
                <a:ea typeface="ＭＳ Ｐゴシック" charset="0"/>
              </a:defRPr>
            </a:lvl3pPr>
            <a:lvl4pPr marL="1605161" indent="-229309" defTabSz="931567" eaLnBrk="0" hangingPunct="0">
              <a:defRPr sz="1600">
                <a:solidFill>
                  <a:schemeClr val="tx1"/>
                </a:solidFill>
                <a:latin typeface="Arial" charset="0"/>
                <a:ea typeface="ＭＳ Ｐゴシック" charset="0"/>
              </a:defRPr>
            </a:lvl4pPr>
            <a:lvl5pPr marL="2063778" indent="-229309" defTabSz="931567" eaLnBrk="0" hangingPunct="0">
              <a:defRPr sz="1600">
                <a:solidFill>
                  <a:schemeClr val="tx1"/>
                </a:solidFill>
                <a:latin typeface="Arial" charset="0"/>
                <a:ea typeface="ＭＳ Ｐゴシック" charset="0"/>
              </a:defRPr>
            </a:lvl5pPr>
            <a:lvl6pPr marL="2522395" indent="-229309" defTabSz="931567" eaLnBrk="0" fontAlgn="base" hangingPunct="0">
              <a:spcBef>
                <a:spcPct val="0"/>
              </a:spcBef>
              <a:spcAft>
                <a:spcPct val="0"/>
              </a:spcAft>
              <a:defRPr sz="1600">
                <a:solidFill>
                  <a:schemeClr val="tx1"/>
                </a:solidFill>
                <a:latin typeface="Arial" charset="0"/>
                <a:ea typeface="ＭＳ Ｐゴシック" charset="0"/>
              </a:defRPr>
            </a:lvl6pPr>
            <a:lvl7pPr marL="2981013" indent="-229309" defTabSz="931567" eaLnBrk="0" fontAlgn="base" hangingPunct="0">
              <a:spcBef>
                <a:spcPct val="0"/>
              </a:spcBef>
              <a:spcAft>
                <a:spcPct val="0"/>
              </a:spcAft>
              <a:defRPr sz="1600">
                <a:solidFill>
                  <a:schemeClr val="tx1"/>
                </a:solidFill>
                <a:latin typeface="Arial" charset="0"/>
                <a:ea typeface="ＭＳ Ｐゴシック" charset="0"/>
              </a:defRPr>
            </a:lvl7pPr>
            <a:lvl8pPr marL="3439630" indent="-229309" defTabSz="931567" eaLnBrk="0" fontAlgn="base" hangingPunct="0">
              <a:spcBef>
                <a:spcPct val="0"/>
              </a:spcBef>
              <a:spcAft>
                <a:spcPct val="0"/>
              </a:spcAft>
              <a:defRPr sz="1600">
                <a:solidFill>
                  <a:schemeClr val="tx1"/>
                </a:solidFill>
                <a:latin typeface="Arial" charset="0"/>
                <a:ea typeface="ＭＳ Ｐゴシック" charset="0"/>
              </a:defRPr>
            </a:lvl8pPr>
            <a:lvl9pPr marL="3898247" indent="-229309" defTabSz="931567" eaLnBrk="0" fontAlgn="base" hangingPunct="0">
              <a:spcBef>
                <a:spcPct val="0"/>
              </a:spcBef>
              <a:spcAft>
                <a:spcPct val="0"/>
              </a:spcAft>
              <a:defRPr sz="1600">
                <a:solidFill>
                  <a:schemeClr val="tx1"/>
                </a:solidFill>
                <a:latin typeface="Arial" charset="0"/>
                <a:ea typeface="ＭＳ Ｐゴシック" charset="0"/>
              </a:defRPr>
            </a:lvl9pPr>
          </a:lstStyle>
          <a:p>
            <a:pPr eaLnBrk="1" hangingPunct="1"/>
            <a:fld id="{A694FDBD-95D4-394B-8257-D643170D2771}" type="slidenum">
              <a:rPr lang="en-US" sz="1200"/>
              <a:pPr eaLnBrk="1" hangingPunct="1"/>
              <a:t>90</a:t>
            </a:fld>
            <a:endParaRPr lang="en-US" sz="1200"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a:t>Objective</a:t>
            </a:r>
          </a:p>
          <a:p>
            <a:r>
              <a:rPr lang="en-US" sz="1000" dirty="0"/>
              <a:t>To present recent demographic trends for young children in the United States</a:t>
            </a:r>
          </a:p>
          <a:p>
            <a:endParaRPr lang="en-US" sz="1000" b="1" dirty="0"/>
          </a:p>
          <a:p>
            <a:r>
              <a:rPr lang="en-US" sz="1000" b="1" dirty="0"/>
              <a:t>What to say</a:t>
            </a:r>
          </a:p>
          <a:p>
            <a:r>
              <a:rPr lang="en-US" sz="1000" dirty="0"/>
              <a:t>When we look at how young children in the country are doing, according to data collected in 2017, we see two disturbing trends: increased poverty; and increased disparities (or differences) between how poor and non-poor children are performing and how children of differing racial and ethnic groups are performing. </a:t>
            </a:r>
          </a:p>
          <a:p>
            <a:endParaRPr lang="en-US" sz="1000" dirty="0"/>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548B68F5-C012-4983-9D41-569CC1EE93A7}"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77349643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430" eaLnBrk="0" hangingPunct="0">
              <a:defRPr sz="1600">
                <a:solidFill>
                  <a:schemeClr val="tx1"/>
                </a:solidFill>
                <a:latin typeface="Arial" charset="0"/>
                <a:ea typeface="ＭＳ Ｐゴシック" charset="0"/>
                <a:cs typeface="ＭＳ Ｐゴシック" charset="0"/>
              </a:defRPr>
            </a:lvl1pPr>
            <a:lvl2pPr marL="745143" indent="-286594" defTabSz="931430" eaLnBrk="0" hangingPunct="0">
              <a:defRPr sz="1600">
                <a:solidFill>
                  <a:schemeClr val="tx1"/>
                </a:solidFill>
                <a:latin typeface="Arial" charset="0"/>
                <a:ea typeface="ＭＳ Ｐゴシック" charset="0"/>
              </a:defRPr>
            </a:lvl2pPr>
            <a:lvl3pPr marL="1146374" indent="-229275" defTabSz="931430" eaLnBrk="0" hangingPunct="0">
              <a:defRPr sz="1600">
                <a:solidFill>
                  <a:schemeClr val="tx1"/>
                </a:solidFill>
                <a:latin typeface="Arial" charset="0"/>
                <a:ea typeface="ＭＳ Ｐゴシック" charset="0"/>
              </a:defRPr>
            </a:lvl3pPr>
            <a:lvl4pPr marL="1604923" indent="-229275" defTabSz="931430" eaLnBrk="0" hangingPunct="0">
              <a:defRPr sz="1600">
                <a:solidFill>
                  <a:schemeClr val="tx1"/>
                </a:solidFill>
                <a:latin typeface="Arial" charset="0"/>
                <a:ea typeface="ＭＳ Ｐゴシック" charset="0"/>
              </a:defRPr>
            </a:lvl4pPr>
            <a:lvl5pPr marL="2063473" indent="-229275" defTabSz="931430" eaLnBrk="0" hangingPunct="0">
              <a:defRPr sz="1600">
                <a:solidFill>
                  <a:schemeClr val="tx1"/>
                </a:solidFill>
                <a:latin typeface="Arial" charset="0"/>
                <a:ea typeface="ＭＳ Ｐゴシック" charset="0"/>
              </a:defRPr>
            </a:lvl5pPr>
            <a:lvl6pPr marL="2522022" indent="-229275" defTabSz="931430" eaLnBrk="0" fontAlgn="base" hangingPunct="0">
              <a:spcBef>
                <a:spcPct val="0"/>
              </a:spcBef>
              <a:spcAft>
                <a:spcPct val="0"/>
              </a:spcAft>
              <a:defRPr sz="1600">
                <a:solidFill>
                  <a:schemeClr val="tx1"/>
                </a:solidFill>
                <a:latin typeface="Arial" charset="0"/>
                <a:ea typeface="ＭＳ Ｐゴシック" charset="0"/>
              </a:defRPr>
            </a:lvl6pPr>
            <a:lvl7pPr marL="2980571" indent="-229275" defTabSz="931430" eaLnBrk="0" fontAlgn="base" hangingPunct="0">
              <a:spcBef>
                <a:spcPct val="0"/>
              </a:spcBef>
              <a:spcAft>
                <a:spcPct val="0"/>
              </a:spcAft>
              <a:defRPr sz="1600">
                <a:solidFill>
                  <a:schemeClr val="tx1"/>
                </a:solidFill>
                <a:latin typeface="Arial" charset="0"/>
                <a:ea typeface="ＭＳ Ｐゴシック" charset="0"/>
              </a:defRPr>
            </a:lvl7pPr>
            <a:lvl8pPr marL="3439121" indent="-229275" defTabSz="931430" eaLnBrk="0" fontAlgn="base" hangingPunct="0">
              <a:spcBef>
                <a:spcPct val="0"/>
              </a:spcBef>
              <a:spcAft>
                <a:spcPct val="0"/>
              </a:spcAft>
              <a:defRPr sz="1600">
                <a:solidFill>
                  <a:schemeClr val="tx1"/>
                </a:solidFill>
                <a:latin typeface="Arial" charset="0"/>
                <a:ea typeface="ＭＳ Ｐゴシック" charset="0"/>
              </a:defRPr>
            </a:lvl8pPr>
            <a:lvl9pPr marL="3897670" indent="-229275" defTabSz="931430" eaLnBrk="0" fontAlgn="base" hangingPunct="0">
              <a:spcBef>
                <a:spcPct val="0"/>
              </a:spcBef>
              <a:spcAft>
                <a:spcPct val="0"/>
              </a:spcAft>
              <a:defRPr sz="1600">
                <a:solidFill>
                  <a:schemeClr val="tx1"/>
                </a:solidFill>
                <a:latin typeface="Arial" charset="0"/>
                <a:ea typeface="ＭＳ Ｐゴシック" charset="0"/>
              </a:defRPr>
            </a:lvl9pPr>
          </a:lstStyle>
          <a:p>
            <a:pPr eaLnBrk="1" hangingPunct="1"/>
            <a:fld id="{EC3AC82E-F0E5-DC4F-9643-563CA80AB5F0}" type="slidenum">
              <a:rPr lang="en-US" sz="1200"/>
              <a:pPr eaLnBrk="1" hangingPunct="1"/>
              <a:t>91</a:t>
            </a:fld>
            <a:endParaRPr lang="en-US" sz="1200" dirty="0"/>
          </a:p>
        </p:txBody>
      </p:sp>
      <p:sp>
        <p:nvSpPr>
          <p:cNvPr id="78850" name="Rectangle 2"/>
          <p:cNvSpPr>
            <a:spLocks noGrp="1" noRot="1" noChangeAspect="1" noChangeArrowheads="1" noTextEdit="1"/>
          </p:cNvSpPr>
          <p:nvPr>
            <p:ph type="sldImg"/>
          </p:nvPr>
        </p:nvSpPr>
        <p:spPr>
          <a:xfrm>
            <a:off x="1930400" y="346075"/>
            <a:ext cx="3308350" cy="1862138"/>
          </a:xfrm>
          <a:ln/>
        </p:spPr>
      </p:sp>
      <p:sp>
        <p:nvSpPr>
          <p:cNvPr id="78851" name="Rectangle 3"/>
          <p:cNvSpPr>
            <a:spLocks noGrp="1" noChangeArrowheads="1"/>
          </p:cNvSpPr>
          <p:nvPr>
            <p:ph type="body" idx="1"/>
          </p:nvPr>
        </p:nvSpPr>
        <p:spPr>
          <a:xfrm>
            <a:off x="499514" y="2269234"/>
            <a:ext cx="6063048" cy="667871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7235" eaLnBrk="1" hangingPunct="1">
              <a:defRPr/>
            </a:pPr>
            <a:r>
              <a:rPr lang="en-US" b="1" dirty="0">
                <a:solidFill>
                  <a:srgbClr val="FF0000"/>
                </a:solidFill>
              </a:rPr>
              <a:t>OPTIONAL SLIDE</a:t>
            </a:r>
          </a:p>
          <a:p>
            <a:pPr defTabSz="917235" eaLnBrk="1" hangingPunct="1">
              <a:defRPr/>
            </a:pPr>
            <a:endParaRPr lang="en-US" b="1" dirty="0">
              <a:solidFill>
                <a:srgbClr val="FF0000"/>
              </a:solidFill>
            </a:endParaRPr>
          </a:p>
          <a:p>
            <a:pPr defTabSz="917235" eaLnBrk="1" hangingPunct="1">
              <a:defRPr/>
            </a:pPr>
            <a:r>
              <a:rPr lang="en-US" b="1" dirty="0">
                <a:solidFill>
                  <a:srgbClr val="FF0000"/>
                </a:solidFill>
              </a:rPr>
              <a:t>Note to presenter: </a:t>
            </a:r>
          </a:p>
          <a:p>
            <a:pPr defTabSz="917235" eaLnBrk="1" hangingPunct="1">
              <a:defRPr/>
            </a:pPr>
            <a:r>
              <a:rPr lang="en-US" dirty="0">
                <a:solidFill>
                  <a:srgbClr val="FF0000"/>
                </a:solidFill>
              </a:rPr>
              <a:t>This slide can be used instead of including slides 40, 43, 48, 51</a:t>
            </a:r>
            <a:r>
              <a:rPr lang="en-US" baseline="0" dirty="0">
                <a:solidFill>
                  <a:srgbClr val="FF0000"/>
                </a:solidFill>
              </a:rPr>
              <a:t> &amp; 52 </a:t>
            </a:r>
            <a:r>
              <a:rPr lang="en-US" dirty="0">
                <a:solidFill>
                  <a:srgbClr val="FF0000"/>
                </a:solidFill>
              </a:rPr>
              <a:t>if these topics are not the focus of your presentation or if the presentation needs to be shorter. </a:t>
            </a:r>
            <a:endParaRPr lang="en-US" b="1" dirty="0">
              <a:latin typeface="Arial" charset="0"/>
              <a:ea typeface="ＭＳ Ｐゴシック" charset="0"/>
              <a:cs typeface="ＭＳ Ｐゴシック" charset="0"/>
            </a:endParaRPr>
          </a:p>
          <a:p>
            <a:pPr eaLnBrk="1" hangingPunct="1"/>
            <a:endParaRPr lang="en-US" b="1" dirty="0">
              <a:latin typeface="Arial" charset="0"/>
              <a:ea typeface="ＭＳ Ｐゴシック" charset="0"/>
              <a:cs typeface="ＭＳ Ｐゴシック" charset="0"/>
            </a:endParaRPr>
          </a:p>
          <a:p>
            <a:pPr eaLnBrk="1" hangingPunct="1"/>
            <a:r>
              <a:rPr lang="en-US" b="1" dirty="0">
                <a:latin typeface="Arial" charset="0"/>
                <a:ea typeface="ＭＳ Ｐゴシック" charset="0"/>
                <a:cs typeface="ＭＳ Ｐゴシック" charset="0"/>
              </a:rPr>
              <a:t>Objective</a:t>
            </a:r>
          </a:p>
          <a:p>
            <a:pPr eaLnBrk="1" hangingPunct="1"/>
            <a:r>
              <a:rPr lang="en-US" dirty="0">
                <a:latin typeface="Arial" charset="0"/>
                <a:ea typeface="ＭＳ Ｐゴシック" charset="0"/>
                <a:cs typeface="ＭＳ Ｐゴシック" charset="0"/>
              </a:rPr>
              <a:t>To introduce participants to the four types of transition connections that should be fostered for successful transition planning</a:t>
            </a:r>
          </a:p>
          <a:p>
            <a:pPr eaLnBrk="1" hangingPunct="1"/>
            <a:endParaRPr lang="en-US" dirty="0">
              <a:latin typeface="Arial" charset="0"/>
              <a:ea typeface="ＭＳ Ｐゴシック" charset="0"/>
              <a:cs typeface="ＭＳ Ｐゴシック" charset="0"/>
            </a:endParaRPr>
          </a:p>
          <a:p>
            <a:pPr eaLnBrk="1" hangingPunct="1"/>
            <a:r>
              <a:rPr lang="en-US" b="1" dirty="0">
                <a:latin typeface="Arial" charset="0"/>
                <a:ea typeface="ＭＳ Ｐゴシック" charset="0"/>
                <a:cs typeface="ＭＳ Ｐゴシック" charset="0"/>
              </a:rPr>
              <a:t>What to say</a:t>
            </a:r>
          </a:p>
          <a:p>
            <a:pPr defTabSz="917235" eaLnBrk="1" hangingPunct="1">
              <a:defRPr/>
            </a:pPr>
            <a:r>
              <a:rPr lang="en-US" dirty="0">
                <a:latin typeface="Arial" charset="0"/>
                <a:ea typeface="ＭＳ Ｐゴシック" charset="0"/>
                <a:cs typeface="ＭＳ Ｐゴシック" charset="0"/>
              </a:rPr>
              <a:t>These are the four types of transition connections that should be fostered for successful transition planning. Some examples of each are:</a:t>
            </a:r>
          </a:p>
          <a:p>
            <a:pPr eaLnBrk="1" hangingPunct="1"/>
            <a:endParaRPr lang="en-US" b="1" dirty="0">
              <a:latin typeface="Arial" charset="0"/>
              <a:ea typeface="ＭＳ Ｐゴシック" charset="0"/>
              <a:cs typeface="ＭＳ Ｐゴシック" charset="0"/>
            </a:endParaRPr>
          </a:p>
          <a:p>
            <a:pPr eaLnBrk="1" hangingPunct="1"/>
            <a:r>
              <a:rPr lang="en-US" b="1" dirty="0">
                <a:latin typeface="Arial" charset="0"/>
                <a:ea typeface="ＭＳ Ｐゴシック" charset="0"/>
                <a:cs typeface="ＭＳ Ｐゴシック" charset="0"/>
              </a:rPr>
              <a:t>Child-School</a:t>
            </a:r>
          </a:p>
          <a:p>
            <a:pPr marL="171981" indent="-171981" eaLnBrk="1" hangingPunct="1">
              <a:buFont typeface="Arial"/>
              <a:buChar char="•"/>
            </a:pPr>
            <a:r>
              <a:rPr lang="en-US" dirty="0">
                <a:latin typeface="Arial" charset="0"/>
                <a:ea typeface="ＭＳ Ｐゴシック" charset="0"/>
                <a:cs typeface="ＭＳ Ｐゴシック" charset="0"/>
              </a:rPr>
              <a:t>Making a video for children about kindergarten</a:t>
            </a:r>
          </a:p>
          <a:p>
            <a:pPr marL="171981" indent="-171981" eaLnBrk="1" hangingPunct="1">
              <a:buFont typeface="Arial"/>
              <a:buChar char="•"/>
            </a:pPr>
            <a:r>
              <a:rPr lang="en-US" dirty="0">
                <a:latin typeface="Arial" charset="0"/>
                <a:ea typeface="ＭＳ Ｐゴシック" charset="0"/>
                <a:cs typeface="ＭＳ Ｐゴシック" charset="0"/>
              </a:rPr>
              <a:t>Taking a field trip to a kindergarten classroom</a:t>
            </a:r>
          </a:p>
          <a:p>
            <a:pPr marL="171981" indent="-171981" eaLnBrk="1" hangingPunct="1">
              <a:buFont typeface="Arial"/>
              <a:buChar char="•"/>
            </a:pPr>
            <a:r>
              <a:rPr lang="en-US" dirty="0">
                <a:latin typeface="Arial" charset="0"/>
                <a:ea typeface="ＭＳ Ｐゴシック" charset="0"/>
                <a:cs typeface="ＭＳ Ｐゴシック" charset="0"/>
              </a:rPr>
              <a:t>Reading books about kindergarten</a:t>
            </a:r>
          </a:p>
          <a:p>
            <a:pPr marL="171981" indent="-171981" eaLnBrk="1" hangingPunct="1">
              <a:buFont typeface="Arial"/>
              <a:buChar char="•"/>
            </a:pPr>
            <a:endParaRPr lang="en-US" dirty="0">
              <a:latin typeface="Arial" charset="0"/>
              <a:ea typeface="ＭＳ Ｐゴシック" charset="0"/>
              <a:cs typeface="ＭＳ Ｐゴシック" charset="0"/>
            </a:endParaRPr>
          </a:p>
          <a:p>
            <a:pPr eaLnBrk="1" hangingPunct="1">
              <a:buFontTx/>
              <a:buNone/>
            </a:pPr>
            <a:r>
              <a:rPr lang="en-US" b="1" dirty="0">
                <a:latin typeface="Arial" charset="0"/>
                <a:ea typeface="ＭＳ Ｐゴシック" charset="0"/>
                <a:cs typeface="ＭＳ Ｐゴシック" charset="0"/>
              </a:rPr>
              <a:t>Family-School</a:t>
            </a:r>
          </a:p>
          <a:p>
            <a:pPr marL="171981" indent="-171981" eaLnBrk="1" hangingPunct="1">
              <a:buFont typeface="Arial"/>
              <a:buChar char="•"/>
            </a:pPr>
            <a:r>
              <a:rPr lang="en-US" dirty="0">
                <a:latin typeface="Arial" charset="0"/>
                <a:ea typeface="ＭＳ Ｐゴシック" charset="0"/>
                <a:cs typeface="ＭＳ Ｐゴシック" charset="0"/>
              </a:rPr>
              <a:t>Sending home learning activities to prepare for kindergarten</a:t>
            </a:r>
          </a:p>
          <a:p>
            <a:pPr marL="171981" indent="-171981" eaLnBrk="1" hangingPunct="1">
              <a:buFont typeface="Arial"/>
              <a:buChar char="•"/>
            </a:pPr>
            <a:r>
              <a:rPr lang="en-US" dirty="0">
                <a:latin typeface="Arial" charset="0"/>
                <a:ea typeface="ＭＳ Ｐゴシック" charset="0"/>
                <a:cs typeface="ＭＳ Ｐゴシック" charset="0"/>
              </a:rPr>
              <a:t>Having a kindergarten open house for families</a:t>
            </a:r>
          </a:p>
          <a:p>
            <a:pPr marL="171981" indent="-171981" eaLnBrk="1" hangingPunct="1">
              <a:buFont typeface="Arial"/>
              <a:buChar char="•"/>
            </a:pPr>
            <a:r>
              <a:rPr lang="en-US" dirty="0">
                <a:latin typeface="Arial" charset="0"/>
                <a:ea typeface="ＭＳ Ｐゴシック" charset="0"/>
                <a:cs typeface="ＭＳ Ｐゴシック" charset="0"/>
              </a:rPr>
              <a:t>Sending home transition information to families</a:t>
            </a:r>
          </a:p>
          <a:p>
            <a:pPr eaLnBrk="1" hangingPunct="1">
              <a:buFontTx/>
              <a:buNone/>
            </a:pPr>
            <a:endParaRPr lang="en-US" dirty="0">
              <a:latin typeface="Arial" charset="0"/>
              <a:ea typeface="ＭＳ Ｐゴシック" charset="0"/>
              <a:cs typeface="ＭＳ Ｐゴシック" charset="0"/>
            </a:endParaRPr>
          </a:p>
          <a:p>
            <a:pPr eaLnBrk="1" hangingPunct="1">
              <a:buFontTx/>
              <a:buNone/>
            </a:pPr>
            <a:r>
              <a:rPr lang="en-US" b="1" dirty="0">
                <a:latin typeface="Arial" charset="0"/>
                <a:ea typeface="ＭＳ Ｐゴシック" charset="0"/>
                <a:cs typeface="ＭＳ Ｐゴシック" charset="0"/>
              </a:rPr>
              <a:t>Program-School </a:t>
            </a:r>
          </a:p>
          <a:p>
            <a:pPr marL="171981" indent="-171981" eaLnBrk="1" hangingPunct="1">
              <a:buFont typeface="Arial"/>
              <a:buChar char="•"/>
            </a:pPr>
            <a:r>
              <a:rPr lang="en-US" dirty="0">
                <a:latin typeface="Arial" charset="0"/>
                <a:ea typeface="ＭＳ Ｐゴシック" charset="0"/>
                <a:cs typeface="ＭＳ Ｐゴシック" charset="0"/>
              </a:rPr>
              <a:t>Educators and leaders in both settings talking about aligning curricula, expectations, and routines</a:t>
            </a:r>
          </a:p>
          <a:p>
            <a:pPr marL="171981" indent="-171981" eaLnBrk="1" hangingPunct="1">
              <a:buFont typeface="Arial"/>
              <a:buChar char="•"/>
            </a:pPr>
            <a:r>
              <a:rPr lang="en-US" dirty="0">
                <a:latin typeface="Arial" charset="0"/>
                <a:ea typeface="ＭＳ Ｐゴシック" charset="0"/>
                <a:cs typeface="ＭＳ Ｐゴシック" charset="0"/>
              </a:rPr>
              <a:t>Educators and leaders from both settings sharing child records, with the necessary family permissions, that will help inform kindergarten teachers</a:t>
            </a:r>
          </a:p>
          <a:p>
            <a:pPr marL="171981" indent="-171981" eaLnBrk="1" hangingPunct="1">
              <a:buFont typeface="Arial"/>
              <a:buChar char="•"/>
            </a:pPr>
            <a:r>
              <a:rPr lang="en-US" dirty="0">
                <a:latin typeface="Arial" charset="0"/>
                <a:ea typeface="ＭＳ Ｐゴシック" charset="0"/>
                <a:cs typeface="ＭＳ Ｐゴシック" charset="0"/>
              </a:rPr>
              <a:t>School personnel communicating about individual students</a:t>
            </a:r>
          </a:p>
          <a:p>
            <a:pPr eaLnBrk="1" hangingPunct="1">
              <a:buFontTx/>
              <a:buNone/>
            </a:pPr>
            <a:endParaRPr lang="en-US" b="1" dirty="0">
              <a:latin typeface="Arial" charset="0"/>
              <a:ea typeface="ＭＳ Ｐゴシック" charset="0"/>
              <a:cs typeface="ＭＳ Ｐゴシック" charset="0"/>
            </a:endParaRPr>
          </a:p>
          <a:p>
            <a:pPr eaLnBrk="1" hangingPunct="1">
              <a:buFontTx/>
              <a:buNone/>
            </a:pPr>
            <a:r>
              <a:rPr lang="en-US" b="1" dirty="0">
                <a:latin typeface="Arial" charset="0"/>
                <a:ea typeface="ＭＳ Ｐゴシック" charset="0"/>
                <a:cs typeface="ＭＳ Ｐゴシック" charset="0"/>
              </a:rPr>
              <a:t>Community-School</a:t>
            </a:r>
          </a:p>
          <a:p>
            <a:pPr marL="171981" indent="-171981" eaLnBrk="1" hangingPunct="1">
              <a:buFont typeface="Arial"/>
              <a:buChar char="•"/>
            </a:pPr>
            <a:r>
              <a:rPr lang="en-US" dirty="0">
                <a:latin typeface="Arial" charset="0"/>
                <a:ea typeface="ＭＳ Ｐゴシック" charset="0"/>
                <a:cs typeface="ＭＳ Ｐゴシック" charset="0"/>
              </a:rPr>
              <a:t>“Getting the word out”</a:t>
            </a:r>
          </a:p>
          <a:p>
            <a:pPr marL="171981" indent="-171981" eaLnBrk="1" hangingPunct="1">
              <a:buFont typeface="Arial"/>
              <a:buChar char="•"/>
            </a:pPr>
            <a:r>
              <a:rPr lang="en-US" dirty="0">
                <a:latin typeface="Arial" charset="0"/>
                <a:ea typeface="ＭＳ Ｐゴシック" charset="0"/>
                <a:cs typeface="ＭＳ Ｐゴシック" charset="0"/>
              </a:rPr>
              <a:t>PSAs</a:t>
            </a:r>
          </a:p>
          <a:p>
            <a:pPr marL="171981" indent="-171981" eaLnBrk="1" hangingPunct="1">
              <a:buFont typeface="Arial"/>
              <a:buChar char="•"/>
            </a:pPr>
            <a:r>
              <a:rPr lang="en-US" dirty="0">
                <a:latin typeface="Arial" charset="0"/>
                <a:ea typeface="ＭＳ Ｐゴシック" charset="0"/>
                <a:cs typeface="ＭＳ Ｐゴシック" charset="0"/>
              </a:rPr>
              <a:t>Bulletins in community areas such as directors’</a:t>
            </a:r>
            <a:r>
              <a:rPr lang="en-US" altLang="ja-JP" dirty="0">
                <a:latin typeface="Arial" charset="0"/>
                <a:ea typeface="ＭＳ Ｐゴシック" charset="0"/>
                <a:cs typeface="ＭＳ Ｐゴシック" charset="0"/>
              </a:rPr>
              <a:t> offices or libraries</a:t>
            </a:r>
          </a:p>
          <a:p>
            <a:pPr marL="171981" indent="-171981" eaLnBrk="1" hangingPunct="1">
              <a:buFont typeface="Arial"/>
              <a:buChar char="•"/>
            </a:pPr>
            <a:r>
              <a:rPr lang="en-US" dirty="0">
                <a:latin typeface="Arial" charset="0"/>
                <a:ea typeface="ＭＳ Ｐゴシック" charset="0"/>
                <a:cs typeface="ＭＳ Ｐゴシック" charset="0"/>
              </a:rPr>
              <a:t>Working with social services to get information to families</a:t>
            </a:r>
          </a:p>
          <a:p>
            <a:pPr eaLnBrk="1" hangingPunct="1"/>
            <a:endParaRPr lang="en-US"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One key goal of the community-school relationship is disseminating information to populations who may be somewhat out of touch with school. This could be information on kindergarten registration, activities families can do to prepare their children for kindergarten, etc.  </a:t>
            </a:r>
          </a:p>
          <a:p>
            <a:pPr eaLnBrk="1" hangingPunct="1"/>
            <a:endParaRPr lang="en-US"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	</a:t>
            </a:r>
          </a:p>
          <a:p>
            <a:pPr eaLnBrk="1" hangingPunct="1"/>
            <a:endParaRPr lang="en-US" b="1" dirty="0">
              <a:latin typeface="Arial" charset="0"/>
              <a:ea typeface="ＭＳ Ｐゴシック" charset="0"/>
              <a:cs typeface="ＭＳ Ｐゴシック" charset="0"/>
            </a:endParaRPr>
          </a:p>
          <a:p>
            <a:pPr eaLnBrk="1" hangingPunct="1"/>
            <a:endParaRPr lang="en-US" dirty="0">
              <a:latin typeface="Arial" charset="0"/>
              <a:ea typeface="ＭＳ Ｐゴシック" charset="0"/>
              <a:cs typeface="ＭＳ Ｐゴシック" charset="0"/>
            </a:endParaRPr>
          </a:p>
          <a:p>
            <a:pPr eaLnBrk="1" hangingPunct="1"/>
            <a:endParaRPr lang="en-US" dirty="0">
              <a:latin typeface="Arial" charset="0"/>
              <a:ea typeface="ＭＳ Ｐゴシック" charset="0"/>
              <a:cs typeface="ＭＳ Ｐゴシック" charset="0"/>
            </a:endParaRP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Note to</a:t>
            </a:r>
            <a:r>
              <a:rPr lang="en-US" b="1" baseline="0" dirty="0"/>
              <a:t> Presenter: </a:t>
            </a:r>
          </a:p>
          <a:p>
            <a:r>
              <a:rPr lang="en-US" b="0" baseline="0" dirty="0"/>
              <a:t>Refer participants to the remaining handouts: </a:t>
            </a:r>
            <a:r>
              <a:rPr lang="en-US" b="0" i="1" baseline="0" dirty="0"/>
              <a:t>Transition Resources for Families</a:t>
            </a:r>
            <a:r>
              <a:rPr lang="en-US" b="0" i="0" baseline="0" dirty="0"/>
              <a:t>, </a:t>
            </a:r>
            <a:r>
              <a:rPr lang="en-US" b="0" i="1" baseline="0" dirty="0"/>
              <a:t>Transition Resources for Educators and Administrators</a:t>
            </a:r>
            <a:r>
              <a:rPr lang="en-US" b="0" i="0" baseline="0" dirty="0"/>
              <a:t>, </a:t>
            </a:r>
            <a:r>
              <a:rPr lang="en-US" b="0" i="1" baseline="0" dirty="0"/>
              <a:t>Transition Resources for Researchers</a:t>
            </a:r>
            <a:r>
              <a:rPr lang="en-US" b="0" i="0" baseline="0" dirty="0"/>
              <a:t>, and </a:t>
            </a:r>
            <a:r>
              <a:rPr lang="en-US" b="0" i="1" baseline="0" dirty="0"/>
              <a:t>References from Presentation Slides</a:t>
            </a:r>
            <a:r>
              <a:rPr lang="en-US" b="0" i="0" baseline="0" dirty="0"/>
              <a:t>.</a:t>
            </a:r>
            <a:endParaRPr lang="en-US" b="0" dirty="0"/>
          </a:p>
          <a:p>
            <a:endParaRPr lang="en-US" b="1" dirty="0"/>
          </a:p>
          <a:p>
            <a:r>
              <a:rPr lang="en-US" b="1" dirty="0"/>
              <a:t>Objective: </a:t>
            </a:r>
            <a:endParaRPr lang="en-US" b="0" dirty="0"/>
          </a:p>
          <a:p>
            <a:r>
              <a:rPr lang="en-US" b="0" dirty="0"/>
              <a:t>To wrap up the day. </a:t>
            </a:r>
          </a:p>
          <a:p>
            <a:endParaRPr lang="en-US" b="0" dirty="0"/>
          </a:p>
          <a:p>
            <a:r>
              <a:rPr lang="en-US" b="1" dirty="0"/>
              <a:t>What</a:t>
            </a:r>
            <a:r>
              <a:rPr lang="en-US" b="1" baseline="0" dirty="0"/>
              <a:t> to say: </a:t>
            </a:r>
          </a:p>
          <a:p>
            <a:r>
              <a:rPr lang="en-US" b="0" baseline="0" dirty="0"/>
              <a:t>Thank the participants for coming.  Ask for questions or areas where clarification is needed.  </a:t>
            </a:r>
          </a:p>
          <a:p>
            <a:endParaRPr lang="en-US" b="0" baseline="0" dirty="0"/>
          </a:p>
          <a:p>
            <a:endParaRPr lang="en-US" b="0" dirty="0"/>
          </a:p>
        </p:txBody>
      </p:sp>
      <p:sp>
        <p:nvSpPr>
          <p:cNvPr id="4" name="Slide Number Placeholder 3"/>
          <p:cNvSpPr>
            <a:spLocks noGrp="1"/>
          </p:cNvSpPr>
          <p:nvPr>
            <p:ph type="sldNum" sz="quarter" idx="10"/>
          </p:nvPr>
        </p:nvSpPr>
        <p:spPr/>
        <p:txBody>
          <a:bodyPr/>
          <a:lstStyle/>
          <a:p>
            <a:pPr>
              <a:defRPr/>
            </a:pPr>
            <a:fld id="{029EB1A5-BF7E-224F-8043-C504B8AF34AC}" type="slidenum">
              <a:rPr lang="en-US" smtClean="0"/>
              <a:pPr>
                <a:defRPr/>
              </a:pPr>
              <a:t>92</a:t>
            </a:fld>
            <a:endParaRPr lang="en-US" dirty="0"/>
          </a:p>
        </p:txBody>
      </p:sp>
    </p:spTree>
    <p:extLst>
      <p:ext uri="{BB962C8B-B14F-4D97-AF65-F5344CB8AC3E}">
        <p14:creationId xmlns:p14="http://schemas.microsoft.com/office/powerpoint/2010/main" val="33307730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8.jp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9.jpe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ession Agenda">
    <p:spTree>
      <p:nvGrpSpPr>
        <p:cNvPr id="1" name=""/>
        <p:cNvGrpSpPr/>
        <p:nvPr/>
      </p:nvGrpSpPr>
      <p:grpSpPr>
        <a:xfrm>
          <a:off x="0" y="0"/>
          <a:ext cx="0" cy="0"/>
          <a:chOff x="0" y="0"/>
          <a:chExt cx="0" cy="0"/>
        </a:xfrm>
      </p:grpSpPr>
      <p:sp>
        <p:nvSpPr>
          <p:cNvPr id="10" name="Rectangle 9"/>
          <p:cNvSpPr>
            <a:spLocks/>
          </p:cNvSpPr>
          <p:nvPr userDrawn="1"/>
        </p:nvSpPr>
        <p:spPr>
          <a:xfrm>
            <a:off x="0" y="4180"/>
            <a:ext cx="5201609" cy="6853820"/>
          </a:xfrm>
          <a:prstGeom prst="rect">
            <a:avLst/>
          </a:prstGeom>
          <a:solidFill>
            <a:srgbClr val="47C0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p:cNvSpPr/>
          <p:nvPr userDrawn="1"/>
        </p:nvSpPr>
        <p:spPr>
          <a:xfrm>
            <a:off x="2937" y="3160124"/>
            <a:ext cx="5187754" cy="3693695"/>
          </a:xfrm>
          <a:prstGeom prst="rect">
            <a:avLst/>
          </a:prstGeom>
          <a:solidFill>
            <a:srgbClr val="15A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351960"/>
            <a:ext cx="5187754" cy="517358"/>
          </a:xfrm>
          <a:prstGeom prst="rect">
            <a:avLst/>
          </a:prstGeom>
        </p:spPr>
      </p:pic>
      <p:sp>
        <p:nvSpPr>
          <p:cNvPr id="8" name="Text Placeholder 20"/>
          <p:cNvSpPr>
            <a:spLocks noGrp="1"/>
          </p:cNvSpPr>
          <p:nvPr>
            <p:ph type="body" sz="quarter" idx="10" hasCustomPrompt="1"/>
          </p:nvPr>
        </p:nvSpPr>
        <p:spPr>
          <a:xfrm>
            <a:off x="5605072" y="304800"/>
            <a:ext cx="6240564" cy="6047160"/>
          </a:xfrm>
          <a:prstGeom prst="rect">
            <a:avLst/>
          </a:prstGeom>
        </p:spPr>
        <p:txBody>
          <a:bodyPr/>
          <a:lstStyle>
            <a:lvl1pPr marL="457200" indent="-457200">
              <a:buSzPct val="100000"/>
              <a:buFont typeface="+mj-lt"/>
              <a:buAutoNum type="arabicPeriod"/>
              <a:defRPr sz="2400" b="0" i="0">
                <a:latin typeface="+mj-lt"/>
                <a:ea typeface="Arial" charset="0"/>
                <a:cs typeface="Arial" charset="0"/>
              </a:defRPr>
            </a:lvl1pPr>
            <a:lvl2pPr marL="457200" indent="0">
              <a:buNone/>
              <a:defRPr sz="1800" b="0" i="0">
                <a:latin typeface="Segoe UI Light" charset="0"/>
                <a:ea typeface="Segoe UI Light" charset="0"/>
                <a:cs typeface="Segoe UI Light" charset="0"/>
              </a:defRPr>
            </a:lvl2pPr>
            <a:lvl3pPr marL="914400" indent="0">
              <a:buNone/>
              <a:defRPr sz="1600" b="0" i="0">
                <a:latin typeface="Segoe UI Light" charset="0"/>
                <a:ea typeface="Segoe UI Light" charset="0"/>
                <a:cs typeface="Segoe UI Light" charset="0"/>
              </a:defRPr>
            </a:lvl3pPr>
            <a:lvl4pPr marL="1371600" indent="0">
              <a:buNone/>
              <a:defRPr sz="1400" b="0" i="0">
                <a:latin typeface="Segoe UI Light" charset="0"/>
                <a:ea typeface="Segoe UI Light" charset="0"/>
                <a:cs typeface="Segoe UI Light" charset="0"/>
              </a:defRPr>
            </a:lvl4pPr>
            <a:lvl5pPr marL="1828800" indent="0">
              <a:buNone/>
              <a:defRPr sz="1400" b="0" i="0">
                <a:latin typeface="Segoe UI Light" charset="0"/>
                <a:ea typeface="Segoe UI Light" charset="0"/>
                <a:cs typeface="Segoe UI Light" charset="0"/>
              </a:defRPr>
            </a:lvl5pPr>
          </a:lstStyle>
          <a:p>
            <a:pPr lvl="0"/>
            <a:r>
              <a:rPr lang="en-US"/>
              <a:t>Agenda Items</a:t>
            </a:r>
          </a:p>
        </p:txBody>
      </p:sp>
      <p:sp>
        <p:nvSpPr>
          <p:cNvPr id="13" name="TextBox 12"/>
          <p:cNvSpPr txBox="1"/>
          <p:nvPr userDrawn="1"/>
        </p:nvSpPr>
        <p:spPr>
          <a:xfrm>
            <a:off x="420254" y="3601091"/>
            <a:ext cx="3754587" cy="2272146"/>
          </a:xfrm>
          <a:prstGeom prst="rect">
            <a:avLst/>
          </a:prstGeom>
        </p:spPr>
        <p:txBody>
          <a:bodyPr vert="horz" wrap="square" lIns="91440" tIns="45720" rIns="91440" bIns="45720" rtlCol="0" anchor="t">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Light" panose="020F0302020204030204"/>
                <a:ea typeface="Arial" charset="0"/>
                <a:cs typeface="Arial" charset="0"/>
              </a:rPr>
              <a:t>Here’s what we’re doing today: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Light" panose="020F0302020204030204"/>
              <a:ea typeface="Arial" charset="0"/>
              <a:cs typeface="Arial" charset="0"/>
            </a:endParaRPr>
          </a:p>
        </p:txBody>
      </p:sp>
      <p:sp>
        <p:nvSpPr>
          <p:cNvPr id="14" name="Title 1"/>
          <p:cNvSpPr txBox="1">
            <a:spLocks/>
          </p:cNvSpPr>
          <p:nvPr userDrawn="1"/>
        </p:nvSpPr>
        <p:spPr>
          <a:xfrm>
            <a:off x="420254" y="1161041"/>
            <a:ext cx="3377262" cy="16964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a:ln>
                  <a:noFill/>
                </a:ln>
                <a:solidFill>
                  <a:prstClr val="white"/>
                </a:solidFill>
                <a:effectLst/>
                <a:uLnTx/>
                <a:uFillTx/>
                <a:latin typeface="Calibri Light" panose="020F0302020204030204"/>
                <a:ea typeface="Arial" charset="0"/>
                <a:cs typeface="Arial" charset="0"/>
              </a:rPr>
              <a:t>Session</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a:ln>
                  <a:noFill/>
                </a:ln>
                <a:solidFill>
                  <a:prstClr val="white"/>
                </a:solidFill>
                <a:effectLst/>
                <a:uLnTx/>
                <a:uFillTx/>
                <a:latin typeface="Calibri Light" panose="020F0302020204030204"/>
                <a:ea typeface="Arial" charset="0"/>
                <a:cs typeface="Arial" charset="0"/>
              </a:rPr>
              <a:t>Agenda</a:t>
            </a:r>
          </a:p>
        </p:txBody>
      </p:sp>
    </p:spTree>
    <p:extLst>
      <p:ext uri="{BB962C8B-B14F-4D97-AF65-F5344CB8AC3E}">
        <p14:creationId xmlns:p14="http://schemas.microsoft.com/office/powerpoint/2010/main" val="24885208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1_End Pag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8C4B1464-F64D-AA48-B0F0-0871A1444E28}" type="datetime1">
              <a:rPr lang="en-US" smtClean="0"/>
              <a:pPr>
                <a:defRPr/>
              </a:pPr>
              <a:t>1/30/20</a:t>
            </a:fld>
            <a:endParaRPr lang="en-US" dirty="0"/>
          </a:p>
        </p:txBody>
      </p:sp>
      <p:sp>
        <p:nvSpPr>
          <p:cNvPr id="4" name="Footer Placeholder 3"/>
          <p:cNvSpPr>
            <a:spLocks noGrp="1"/>
          </p:cNvSpPr>
          <p:nvPr>
            <p:ph type="ftr" sz="quarter" idx="11"/>
          </p:nvPr>
        </p:nvSpPr>
        <p:spPr/>
        <p:txBody>
          <a:bodyPr/>
          <a:lstStyle/>
          <a:p>
            <a:pPr>
              <a:defRPr/>
            </a:pPr>
            <a:endParaRPr lang="en-US" dirty="0"/>
          </a:p>
        </p:txBody>
      </p:sp>
      <p:sp>
        <p:nvSpPr>
          <p:cNvPr id="5" name="Slide Number Placeholder 4"/>
          <p:cNvSpPr>
            <a:spLocks noGrp="1"/>
          </p:cNvSpPr>
          <p:nvPr>
            <p:ph type="sldNum" sz="quarter" idx="12"/>
          </p:nvPr>
        </p:nvSpPr>
        <p:spPr/>
        <p:txBody>
          <a:bodyPr/>
          <a:lstStyle/>
          <a:p>
            <a:pPr>
              <a:defRPr/>
            </a:pPr>
            <a:fld id="{66212B4F-5DE6-E640-B06D-7A84228A2D31}" type="slidenum">
              <a:rPr lang="en-US" smtClean="0"/>
              <a:pPr>
                <a:defRPr/>
              </a:pPr>
              <a:t>‹#›</a:t>
            </a:fld>
            <a:endParaRPr lang="en-US" dirty="0"/>
          </a:p>
        </p:txBody>
      </p:sp>
    </p:spTree>
    <p:extLst>
      <p:ext uri="{BB962C8B-B14F-4D97-AF65-F5344CB8AC3E}">
        <p14:creationId xmlns:p14="http://schemas.microsoft.com/office/powerpoint/2010/main" val="85406999"/>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Full screen video">
    <p:spTree>
      <p:nvGrpSpPr>
        <p:cNvPr id="1" name=""/>
        <p:cNvGrpSpPr/>
        <p:nvPr/>
      </p:nvGrpSpPr>
      <p:grpSpPr>
        <a:xfrm>
          <a:off x="0" y="0"/>
          <a:ext cx="0" cy="0"/>
          <a:chOff x="0" y="0"/>
          <a:chExt cx="0" cy="0"/>
        </a:xfrm>
      </p:grpSpPr>
      <p:sp>
        <p:nvSpPr>
          <p:cNvPr id="41" name="Rectangle 40"/>
          <p:cNvSpPr/>
          <p:nvPr userDrawn="1"/>
        </p:nvSpPr>
        <p:spPr>
          <a:xfrm>
            <a:off x="1198596" y="-1"/>
            <a:ext cx="10993404" cy="960895"/>
          </a:xfrm>
          <a:prstGeom prst="rect">
            <a:avLst/>
          </a:prstGeom>
          <a:solidFill>
            <a:srgbClr val="15A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39" name="Text Placeholder 32"/>
          <p:cNvSpPr>
            <a:spLocks noGrp="1"/>
          </p:cNvSpPr>
          <p:nvPr>
            <p:ph type="body" sz="quarter" idx="14"/>
          </p:nvPr>
        </p:nvSpPr>
        <p:spPr>
          <a:xfrm>
            <a:off x="1338146" y="192036"/>
            <a:ext cx="10627882" cy="576820"/>
          </a:xfrm>
          <a:prstGeom prst="rect">
            <a:avLst/>
          </a:prstGeom>
        </p:spPr>
        <p:txBody>
          <a:bodyPr/>
          <a:lstStyle>
            <a:lvl1pPr marL="0" indent="0">
              <a:buNone/>
              <a:defRPr sz="3600" b="0" i="0" baseline="0">
                <a:solidFill>
                  <a:schemeClr val="bg1"/>
                </a:solidFill>
                <a:latin typeface="+mj-lt"/>
                <a:ea typeface="Arial" charset="0"/>
                <a:cs typeface="Arial" charset="0"/>
              </a:defRPr>
            </a:lvl1pPr>
            <a:lvl2pPr marL="457200" indent="0">
              <a:buNone/>
              <a:defRPr sz="1800" b="0" i="0">
                <a:latin typeface="Segoe UI" charset="0"/>
                <a:ea typeface="Segoe UI" charset="0"/>
                <a:cs typeface="Segoe UI" charset="0"/>
              </a:defRPr>
            </a:lvl2pPr>
            <a:lvl3pPr marL="914400" indent="0">
              <a:buNone/>
              <a:defRPr sz="1600" b="0" i="0">
                <a:latin typeface="Segoe UI" charset="0"/>
                <a:ea typeface="Segoe UI" charset="0"/>
                <a:cs typeface="Segoe UI" charset="0"/>
              </a:defRPr>
            </a:lvl3pPr>
            <a:lvl4pPr marL="1371600" indent="0">
              <a:buNone/>
              <a:defRPr sz="1400" b="0" i="0">
                <a:latin typeface="Segoe UI" charset="0"/>
                <a:ea typeface="Segoe UI" charset="0"/>
                <a:cs typeface="Segoe UI" charset="0"/>
              </a:defRPr>
            </a:lvl4pPr>
            <a:lvl5pPr marL="1828800" indent="0">
              <a:buNone/>
              <a:defRPr sz="1400" b="0" i="0">
                <a:latin typeface="Segoe UI" charset="0"/>
                <a:ea typeface="Segoe UI" charset="0"/>
                <a:cs typeface="Segoe UI" charset="0"/>
              </a:defRPr>
            </a:lvl5pPr>
          </a:lstStyle>
          <a:p>
            <a:pPr lvl="0"/>
            <a:r>
              <a:rPr lang="en-US"/>
              <a:t>Edit Master text styles</a:t>
            </a:r>
          </a:p>
        </p:txBody>
      </p:sp>
      <p:pic>
        <p:nvPicPr>
          <p:cNvPr id="43" name="Picture 4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530334"/>
            <a:ext cx="3285641" cy="327666"/>
          </a:xfrm>
          <a:prstGeom prst="rect">
            <a:avLst/>
          </a:prstGeom>
        </p:spPr>
      </p:pic>
      <p:sp>
        <p:nvSpPr>
          <p:cNvPr id="44" name="Rectangle 43"/>
          <p:cNvSpPr/>
          <p:nvPr userDrawn="1"/>
        </p:nvSpPr>
        <p:spPr>
          <a:xfrm>
            <a:off x="1084881" y="6530334"/>
            <a:ext cx="11107119" cy="327666"/>
          </a:xfrm>
          <a:prstGeom prst="rect">
            <a:avLst/>
          </a:prstGeom>
          <a:solidFill>
            <a:srgbClr val="47C0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0" y="-1"/>
            <a:ext cx="1203828" cy="960895"/>
          </a:xfrm>
          <a:prstGeom prst="rect">
            <a:avLst/>
          </a:prstGeom>
          <a:solidFill>
            <a:schemeClr val="bg1">
              <a:lumMod val="85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74185" y="105509"/>
            <a:ext cx="890093" cy="749873"/>
          </a:xfrm>
          <a:prstGeom prst="rect">
            <a:avLst/>
          </a:prstGeom>
        </p:spPr>
      </p:pic>
      <p:sp>
        <p:nvSpPr>
          <p:cNvPr id="5" name="TextBox 4"/>
          <p:cNvSpPr txBox="1"/>
          <p:nvPr userDrawn="1"/>
        </p:nvSpPr>
        <p:spPr>
          <a:xfrm>
            <a:off x="174185" y="1225118"/>
            <a:ext cx="5534157" cy="781235"/>
          </a:xfrm>
          <a:prstGeom prst="rect">
            <a:avLst/>
          </a:prstGeom>
        </p:spPr>
        <p:txBody>
          <a:bodyPr vert="horz" wrap="square" lIns="91440" tIns="45720" rIns="91440" bIns="45720" rtlCol="0" anchor="t">
            <a:normAutofit/>
          </a:bodyPr>
          <a:lstStyle/>
          <a:p>
            <a:endParaRPr lang="en-US" sz="2800" b="0" i="0">
              <a:solidFill>
                <a:schemeClr val="tx1"/>
              </a:solidFill>
              <a:latin typeface="Segoe UI Light" charset="0"/>
              <a:ea typeface="Segoe UI Light" charset="0"/>
              <a:cs typeface="Segoe UI Light" charset="0"/>
            </a:endParaRPr>
          </a:p>
        </p:txBody>
      </p:sp>
      <p:sp>
        <p:nvSpPr>
          <p:cNvPr id="6" name="Media Placeholder 5"/>
          <p:cNvSpPr>
            <a:spLocks noGrp="1"/>
          </p:cNvSpPr>
          <p:nvPr>
            <p:ph type="media" sz="quarter" idx="15" hasCustomPrompt="1"/>
          </p:nvPr>
        </p:nvSpPr>
        <p:spPr>
          <a:xfrm>
            <a:off x="1542813" y="1106844"/>
            <a:ext cx="8924925" cy="5145087"/>
          </a:xfrm>
          <a:prstGeom prst="rect">
            <a:avLst/>
          </a:prstGeom>
        </p:spPr>
        <p:txBody>
          <a:bodyPr/>
          <a:lstStyle>
            <a:lvl1pPr>
              <a:defRPr baseline="0"/>
            </a:lvl1pPr>
          </a:lstStyle>
          <a:p>
            <a:r>
              <a:rPr lang="en-US"/>
              <a:t>Click on icon to insert video</a:t>
            </a:r>
          </a:p>
        </p:txBody>
      </p:sp>
    </p:spTree>
    <p:extLst>
      <p:ext uri="{BB962C8B-B14F-4D97-AF65-F5344CB8AC3E}">
        <p14:creationId xmlns:p14="http://schemas.microsoft.com/office/powerpoint/2010/main" val="21082592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Rectangle 9"/>
          <p:cNvSpPr/>
          <p:nvPr userDrawn="1"/>
        </p:nvSpPr>
        <p:spPr>
          <a:xfrm>
            <a:off x="6320119" y="13728"/>
            <a:ext cx="5851358" cy="5213140"/>
          </a:xfrm>
          <a:prstGeom prst="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6340642" y="5213140"/>
            <a:ext cx="5851358" cy="16561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userDrawn="1"/>
        </p:nvGrpSpPr>
        <p:grpSpPr>
          <a:xfrm>
            <a:off x="1" y="6336462"/>
            <a:ext cx="6340642" cy="521538"/>
            <a:chOff x="0" y="6336462"/>
            <a:chExt cx="6340643" cy="521538"/>
          </a:xfrm>
        </p:grpSpPr>
        <p:sp>
          <p:nvSpPr>
            <p:cNvPr id="7" name="Rectangle 6"/>
            <p:cNvSpPr/>
            <p:nvPr userDrawn="1"/>
          </p:nvSpPr>
          <p:spPr>
            <a:xfrm>
              <a:off x="1" y="6336462"/>
              <a:ext cx="6340642" cy="521538"/>
            </a:xfrm>
            <a:prstGeom prst="rect">
              <a:avLst/>
            </a:prstGeom>
            <a:solidFill>
              <a:srgbClr val="0F65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336462"/>
              <a:ext cx="5187754" cy="517358"/>
            </a:xfrm>
            <a:prstGeom prst="rect">
              <a:avLst/>
            </a:prstGeom>
          </p:spPr>
        </p:pic>
      </p:grpSp>
      <p:sp>
        <p:nvSpPr>
          <p:cNvPr id="24" name="Text Placeholder 23"/>
          <p:cNvSpPr>
            <a:spLocks noGrp="1"/>
          </p:cNvSpPr>
          <p:nvPr>
            <p:ph type="body" sz="quarter" idx="10" hasCustomPrompt="1"/>
          </p:nvPr>
        </p:nvSpPr>
        <p:spPr>
          <a:xfrm>
            <a:off x="6790237" y="461963"/>
            <a:ext cx="4952167" cy="1324108"/>
          </a:xfrm>
          <a:prstGeom prst="rect">
            <a:avLst/>
          </a:prstGeom>
        </p:spPr>
        <p:txBody>
          <a:bodyPr/>
          <a:lstStyle>
            <a:lvl1pPr marL="0" indent="0">
              <a:buNone/>
              <a:defRPr b="0" i="0">
                <a:effectLst/>
                <a:latin typeface="+mj-lt"/>
                <a:ea typeface="Arial" charset="0"/>
                <a:cs typeface="Arial" charset="0"/>
              </a:defRPr>
            </a:lvl1pPr>
            <a:lvl2pPr marL="457200" indent="0">
              <a:buNone/>
              <a:defRPr b="0" i="0">
                <a:latin typeface="Segoe UI Light" charset="0"/>
                <a:ea typeface="Segoe UI Light" charset="0"/>
                <a:cs typeface="Segoe UI Light" charset="0"/>
              </a:defRPr>
            </a:lvl2pPr>
            <a:lvl3pPr marL="914400" indent="0">
              <a:buNone/>
              <a:defRPr b="0" i="0">
                <a:latin typeface="Segoe UI Light" charset="0"/>
                <a:ea typeface="Segoe UI Light" charset="0"/>
                <a:cs typeface="Segoe UI Light" charset="0"/>
              </a:defRPr>
            </a:lvl3pPr>
            <a:lvl4pPr marL="1371600" indent="0">
              <a:buNone/>
              <a:defRPr b="0" i="0">
                <a:latin typeface="Segoe UI Light" charset="0"/>
                <a:ea typeface="Segoe UI Light" charset="0"/>
                <a:cs typeface="Segoe UI Light" charset="0"/>
              </a:defRPr>
            </a:lvl4pPr>
            <a:lvl5pPr marL="1828800" indent="0">
              <a:buNone/>
              <a:defRPr b="0" i="0">
                <a:latin typeface="Segoe UI Light" charset="0"/>
                <a:ea typeface="Segoe UI Light" charset="0"/>
                <a:cs typeface="Segoe UI Light" charset="0"/>
              </a:defRPr>
            </a:lvl5pPr>
          </a:lstStyle>
          <a:p>
            <a:pPr lvl="0"/>
            <a:r>
              <a:rPr lang="en-US"/>
              <a:t>Place title here.</a:t>
            </a:r>
          </a:p>
        </p:txBody>
      </p:sp>
      <p:sp>
        <p:nvSpPr>
          <p:cNvPr id="26" name="Text Placeholder 25"/>
          <p:cNvSpPr>
            <a:spLocks noGrp="1"/>
          </p:cNvSpPr>
          <p:nvPr>
            <p:ph type="body" sz="quarter" idx="11" hasCustomPrompt="1"/>
          </p:nvPr>
        </p:nvSpPr>
        <p:spPr>
          <a:xfrm>
            <a:off x="6790991" y="1938079"/>
            <a:ext cx="4951413" cy="250825"/>
          </a:xfrm>
          <a:prstGeom prst="rect">
            <a:avLst/>
          </a:prstGeom>
        </p:spPr>
        <p:txBody>
          <a:bodyPr/>
          <a:lstStyle>
            <a:lvl1pPr marL="0" indent="0">
              <a:buNone/>
              <a:defRPr sz="1100" b="0" i="0">
                <a:latin typeface="+mj-lt"/>
                <a:ea typeface="Arial" charset="0"/>
                <a:cs typeface="Arial" charset="0"/>
              </a:defRPr>
            </a:lvl1pPr>
            <a:lvl2pPr marL="457200" indent="0">
              <a:buNone/>
              <a:defRPr sz="1400" b="0" i="0">
                <a:latin typeface="Segoe UI" charset="0"/>
                <a:ea typeface="Segoe UI" charset="0"/>
                <a:cs typeface="Segoe UI" charset="0"/>
              </a:defRPr>
            </a:lvl2pPr>
            <a:lvl3pPr marL="914400" indent="0">
              <a:buNone/>
              <a:defRPr sz="1200" b="0" i="0">
                <a:latin typeface="Segoe UI" charset="0"/>
                <a:ea typeface="Segoe UI" charset="0"/>
                <a:cs typeface="Segoe UI" charset="0"/>
              </a:defRPr>
            </a:lvl3pPr>
            <a:lvl4pPr marL="1371600" indent="0">
              <a:buNone/>
              <a:defRPr sz="1100" b="0" i="0">
                <a:latin typeface="Segoe UI" charset="0"/>
                <a:ea typeface="Segoe UI" charset="0"/>
                <a:cs typeface="Segoe UI" charset="0"/>
              </a:defRPr>
            </a:lvl4pPr>
            <a:lvl5pPr marL="1828800" indent="0">
              <a:buNone/>
              <a:defRPr sz="1100" b="0" i="0">
                <a:latin typeface="Segoe UI" charset="0"/>
                <a:ea typeface="Segoe UI" charset="0"/>
                <a:cs typeface="Segoe UI" charset="0"/>
              </a:defRPr>
            </a:lvl5pPr>
          </a:lstStyle>
          <a:p>
            <a:pPr lvl="0"/>
            <a:r>
              <a:rPr lang="en-US"/>
              <a:t>DATE</a:t>
            </a:r>
          </a:p>
        </p:txBody>
      </p:sp>
      <p:sp>
        <p:nvSpPr>
          <p:cNvPr id="27" name="Text Placeholder 25"/>
          <p:cNvSpPr>
            <a:spLocks noGrp="1"/>
          </p:cNvSpPr>
          <p:nvPr>
            <p:ph type="body" sz="quarter" idx="12" hasCustomPrompt="1"/>
          </p:nvPr>
        </p:nvSpPr>
        <p:spPr>
          <a:xfrm>
            <a:off x="6790991" y="2751126"/>
            <a:ext cx="4951413" cy="2291658"/>
          </a:xfrm>
          <a:prstGeom prst="rect">
            <a:avLst/>
          </a:prstGeom>
        </p:spPr>
        <p:txBody>
          <a:bodyPr/>
          <a:lstStyle>
            <a:lvl1pPr marL="0" indent="0">
              <a:buNone/>
              <a:defRPr sz="2000" b="0" i="0" baseline="0">
                <a:latin typeface="+mn-lt"/>
                <a:ea typeface="Arial" charset="0"/>
                <a:cs typeface="Arial" charset="0"/>
              </a:defRPr>
            </a:lvl1pPr>
            <a:lvl2pPr marL="457200" indent="0">
              <a:buNone/>
              <a:defRPr sz="1400" b="0" i="0">
                <a:latin typeface="Segoe UI" charset="0"/>
                <a:ea typeface="Segoe UI" charset="0"/>
                <a:cs typeface="Segoe UI" charset="0"/>
              </a:defRPr>
            </a:lvl2pPr>
            <a:lvl3pPr marL="914400" indent="0">
              <a:buNone/>
              <a:defRPr sz="1200" b="0" i="0">
                <a:latin typeface="Segoe UI" charset="0"/>
                <a:ea typeface="Segoe UI" charset="0"/>
                <a:cs typeface="Segoe UI" charset="0"/>
              </a:defRPr>
            </a:lvl3pPr>
            <a:lvl4pPr marL="1371600" indent="0">
              <a:buNone/>
              <a:defRPr sz="1100" b="0" i="0">
                <a:latin typeface="Segoe UI" charset="0"/>
                <a:ea typeface="Segoe UI" charset="0"/>
                <a:cs typeface="Segoe UI" charset="0"/>
              </a:defRPr>
            </a:lvl4pPr>
            <a:lvl5pPr marL="1828800" indent="0">
              <a:buNone/>
              <a:defRPr sz="1100" b="0" i="0">
                <a:latin typeface="Segoe UI" charset="0"/>
                <a:ea typeface="Segoe UI" charset="0"/>
                <a:cs typeface="Segoe UI" charset="0"/>
              </a:defRPr>
            </a:lvl5pPr>
          </a:lstStyle>
          <a:p>
            <a:pPr lvl="0"/>
            <a:r>
              <a:rPr lang="en-US"/>
              <a:t>Presenter Names; Presenter Titles;  NCECDTL ONLY</a:t>
            </a:r>
          </a:p>
        </p:txBody>
      </p:sp>
      <p:sp>
        <p:nvSpPr>
          <p:cNvPr id="28" name="TextBox 27"/>
          <p:cNvSpPr txBox="1"/>
          <p:nvPr userDrawn="1"/>
        </p:nvSpPr>
        <p:spPr>
          <a:xfrm>
            <a:off x="6804475" y="2382921"/>
            <a:ext cx="4951413" cy="290557"/>
          </a:xfrm>
          <a:prstGeom prst="rect">
            <a:avLst/>
          </a:prstGeom>
        </p:spPr>
        <p:txBody>
          <a:bodyPr vert="horz" wrap="square" lIns="91440" tIns="45720" rIns="91440" bIns="45720" rtlCol="0" anchor="t">
            <a:normAutofit fontScale="55000" lnSpcReduction="20000"/>
          </a:bodyPr>
          <a:lstStyle/>
          <a:p>
            <a:r>
              <a:rPr lang="en-US" sz="2800" b="0" i="0">
                <a:solidFill>
                  <a:schemeClr val="tx1"/>
                </a:solidFill>
                <a:latin typeface="+mj-lt"/>
                <a:ea typeface="Arial" charset="0"/>
                <a:cs typeface="Arial" charset="0"/>
              </a:rPr>
              <a:t>Presenters:</a:t>
            </a:r>
          </a:p>
        </p:txBody>
      </p:sp>
      <p:sp>
        <p:nvSpPr>
          <p:cNvPr id="2" name="TextBox 1"/>
          <p:cNvSpPr txBox="1"/>
          <p:nvPr userDrawn="1"/>
        </p:nvSpPr>
        <p:spPr>
          <a:xfrm>
            <a:off x="13605641" y="1592317"/>
            <a:ext cx="914400" cy="914400"/>
          </a:xfrm>
          <a:prstGeom prst="rect">
            <a:avLst/>
          </a:prstGeom>
        </p:spPr>
        <p:txBody>
          <a:bodyPr vert="horz" wrap="none" lIns="91440" tIns="45720" rIns="91440" bIns="45720" rtlCol="0" anchor="t">
            <a:normAutofit/>
          </a:bodyPr>
          <a:lstStyle/>
          <a:p>
            <a:endParaRPr lang="en-US" sz="2800" b="0" i="0">
              <a:solidFill>
                <a:schemeClr val="tx1"/>
              </a:solidFill>
              <a:latin typeface="Segoe UI Light" charset="0"/>
              <a:ea typeface="Segoe UI Light" charset="0"/>
              <a:cs typeface="Segoe UI Light" charset="0"/>
            </a:endParaRP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17492" y="5417248"/>
            <a:ext cx="5325380" cy="1184897"/>
          </a:xfrm>
          <a:prstGeom prst="rect">
            <a:avLst/>
          </a:prstGeom>
        </p:spPr>
      </p:pic>
      <p:sp>
        <p:nvSpPr>
          <p:cNvPr id="6" name="Picture Placeholder 5"/>
          <p:cNvSpPr>
            <a:spLocks noGrp="1"/>
          </p:cNvSpPr>
          <p:nvPr>
            <p:ph type="pic" sz="quarter" idx="13"/>
          </p:nvPr>
        </p:nvSpPr>
        <p:spPr>
          <a:xfrm>
            <a:off x="10403" y="13729"/>
            <a:ext cx="6319838" cy="6318554"/>
          </a:xfrm>
          <a:prstGeom prst="rect">
            <a:avLst/>
          </a:prstGeom>
        </p:spPr>
        <p:txBody>
          <a:bodyPr/>
          <a:lstStyle/>
          <a:p>
            <a:endParaRPr lang="en-US"/>
          </a:p>
        </p:txBody>
      </p:sp>
    </p:spTree>
    <p:extLst>
      <p:ext uri="{BB962C8B-B14F-4D97-AF65-F5344CB8AC3E}">
        <p14:creationId xmlns:p14="http://schemas.microsoft.com/office/powerpoint/2010/main" val="18112967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ssion Objectives">
    <p:spTree>
      <p:nvGrpSpPr>
        <p:cNvPr id="1" name=""/>
        <p:cNvGrpSpPr/>
        <p:nvPr/>
      </p:nvGrpSpPr>
      <p:grpSpPr>
        <a:xfrm>
          <a:off x="0" y="0"/>
          <a:ext cx="0" cy="0"/>
          <a:chOff x="0" y="0"/>
          <a:chExt cx="0" cy="0"/>
        </a:xfrm>
      </p:grpSpPr>
      <p:sp>
        <p:nvSpPr>
          <p:cNvPr id="10" name="Rectangle 9"/>
          <p:cNvSpPr>
            <a:spLocks/>
          </p:cNvSpPr>
          <p:nvPr userDrawn="1"/>
        </p:nvSpPr>
        <p:spPr>
          <a:xfrm>
            <a:off x="0" y="0"/>
            <a:ext cx="5201609" cy="6853820"/>
          </a:xfrm>
          <a:prstGeom prst="rect">
            <a:avLst/>
          </a:prstGeom>
          <a:solidFill>
            <a:srgbClr val="47C0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2937" y="3160124"/>
            <a:ext cx="5187754" cy="3693695"/>
          </a:xfrm>
          <a:prstGeom prst="rect">
            <a:avLst/>
          </a:prstGeom>
          <a:solidFill>
            <a:srgbClr val="15A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351960"/>
            <a:ext cx="5187754" cy="517358"/>
          </a:xfrm>
          <a:prstGeom prst="rect">
            <a:avLst/>
          </a:prstGeom>
        </p:spPr>
      </p:pic>
      <p:sp>
        <p:nvSpPr>
          <p:cNvPr id="11" name="Title 1"/>
          <p:cNvSpPr txBox="1">
            <a:spLocks/>
          </p:cNvSpPr>
          <p:nvPr userDrawn="1"/>
        </p:nvSpPr>
        <p:spPr>
          <a:xfrm>
            <a:off x="420254" y="1161041"/>
            <a:ext cx="3377262" cy="16964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0" i="0">
                <a:solidFill>
                  <a:schemeClr val="bg1"/>
                </a:solidFill>
                <a:latin typeface="+mn-lt"/>
                <a:ea typeface="Arial" charset="0"/>
                <a:cs typeface="Arial" charset="0"/>
              </a:rPr>
              <a:t>Session</a:t>
            </a:r>
          </a:p>
          <a:p>
            <a:r>
              <a:rPr lang="en-US" sz="5400" b="0" i="0">
                <a:solidFill>
                  <a:schemeClr val="bg1"/>
                </a:solidFill>
                <a:latin typeface="+mn-lt"/>
                <a:ea typeface="Arial" charset="0"/>
                <a:cs typeface="Arial" charset="0"/>
              </a:rPr>
              <a:t>Objectives</a:t>
            </a:r>
          </a:p>
        </p:txBody>
      </p:sp>
      <p:sp>
        <p:nvSpPr>
          <p:cNvPr id="8" name="Text Placeholder 20"/>
          <p:cNvSpPr>
            <a:spLocks noGrp="1"/>
          </p:cNvSpPr>
          <p:nvPr>
            <p:ph type="body" sz="quarter" idx="11"/>
          </p:nvPr>
        </p:nvSpPr>
        <p:spPr>
          <a:xfrm>
            <a:off x="5605072" y="304800"/>
            <a:ext cx="6240564" cy="6047160"/>
          </a:xfrm>
          <a:prstGeom prst="rect">
            <a:avLst/>
          </a:prstGeom>
        </p:spPr>
        <p:txBody>
          <a:bodyPr/>
          <a:lstStyle>
            <a:lvl1pPr marL="342900" indent="-342900">
              <a:buClr>
                <a:srgbClr val="0F6523"/>
              </a:buClr>
              <a:buSzPct val="100000"/>
              <a:buFont typeface="Arial" panose="020B0604020202020204" pitchFamily="34" charset="0"/>
              <a:buChar char="•"/>
              <a:defRPr sz="2000" b="0" i="0">
                <a:latin typeface="+mj-lt"/>
                <a:ea typeface="Arial" charset="0"/>
                <a:cs typeface="Arial" charset="0"/>
              </a:defRPr>
            </a:lvl1pPr>
            <a:lvl2pPr marL="457200" indent="0">
              <a:buNone/>
              <a:defRPr sz="1800" b="0" i="0">
                <a:latin typeface="Segoe UI Light" charset="0"/>
                <a:ea typeface="Segoe UI Light" charset="0"/>
                <a:cs typeface="Segoe UI Light" charset="0"/>
              </a:defRPr>
            </a:lvl2pPr>
            <a:lvl3pPr marL="914400" indent="0">
              <a:buNone/>
              <a:defRPr sz="1600" b="0" i="0">
                <a:latin typeface="Segoe UI Light" charset="0"/>
                <a:ea typeface="Segoe UI Light" charset="0"/>
                <a:cs typeface="Segoe UI Light" charset="0"/>
              </a:defRPr>
            </a:lvl3pPr>
            <a:lvl4pPr marL="1371600" indent="0">
              <a:buNone/>
              <a:defRPr sz="1400" b="0" i="0">
                <a:latin typeface="Segoe UI Light" charset="0"/>
                <a:ea typeface="Segoe UI Light" charset="0"/>
                <a:cs typeface="Segoe UI Light" charset="0"/>
              </a:defRPr>
            </a:lvl4pPr>
            <a:lvl5pPr marL="1828800" indent="0">
              <a:buNone/>
              <a:defRPr sz="1400" b="0" i="0">
                <a:latin typeface="Segoe UI Light" charset="0"/>
                <a:ea typeface="Segoe UI Light" charset="0"/>
                <a:cs typeface="Segoe UI Light" charset="0"/>
              </a:defRPr>
            </a:lvl5pPr>
          </a:lstStyle>
          <a:p>
            <a:pPr lvl="0"/>
            <a:r>
              <a:rPr lang="en-US"/>
              <a:t>Edit Master text styles</a:t>
            </a:r>
          </a:p>
        </p:txBody>
      </p:sp>
      <p:sp>
        <p:nvSpPr>
          <p:cNvPr id="2" name="TextBox 1"/>
          <p:cNvSpPr txBox="1"/>
          <p:nvPr userDrawn="1"/>
        </p:nvSpPr>
        <p:spPr>
          <a:xfrm>
            <a:off x="484904" y="3560618"/>
            <a:ext cx="4059382" cy="2272146"/>
          </a:xfrm>
          <a:prstGeom prst="rect">
            <a:avLst/>
          </a:prstGeom>
        </p:spPr>
        <p:txBody>
          <a:bodyPr vert="horz" wrap="square" lIns="91440" tIns="45720" rIns="91440" bIns="45720" rtlCol="0" anchor="t">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i="0">
                <a:solidFill>
                  <a:schemeClr val="bg1"/>
                </a:solidFill>
                <a:latin typeface="+mj-lt"/>
                <a:ea typeface="Arial" charset="0"/>
                <a:cs typeface="Arial" charset="0"/>
              </a:rPr>
              <a:t>At the end of this presentation, you should be able to:</a:t>
            </a:r>
          </a:p>
          <a:p>
            <a:endParaRPr lang="en-US" sz="2800" b="0" i="0">
              <a:solidFill>
                <a:schemeClr val="tx1"/>
              </a:solidFill>
              <a:latin typeface="+mj-lt"/>
              <a:ea typeface="Segoe UI Light" charset="0"/>
              <a:cs typeface="Segoe UI Light" charset="0"/>
            </a:endParaRPr>
          </a:p>
        </p:txBody>
      </p:sp>
    </p:spTree>
    <p:extLst>
      <p:ext uri="{BB962C8B-B14F-4D97-AF65-F5344CB8AC3E}">
        <p14:creationId xmlns:p14="http://schemas.microsoft.com/office/powerpoint/2010/main" val="2379078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ssion Agenda">
    <p:spTree>
      <p:nvGrpSpPr>
        <p:cNvPr id="1" name=""/>
        <p:cNvGrpSpPr/>
        <p:nvPr/>
      </p:nvGrpSpPr>
      <p:grpSpPr>
        <a:xfrm>
          <a:off x="0" y="0"/>
          <a:ext cx="0" cy="0"/>
          <a:chOff x="0" y="0"/>
          <a:chExt cx="0" cy="0"/>
        </a:xfrm>
      </p:grpSpPr>
      <p:sp>
        <p:nvSpPr>
          <p:cNvPr id="10" name="Rectangle 9"/>
          <p:cNvSpPr>
            <a:spLocks/>
          </p:cNvSpPr>
          <p:nvPr userDrawn="1"/>
        </p:nvSpPr>
        <p:spPr>
          <a:xfrm>
            <a:off x="0" y="4180"/>
            <a:ext cx="5201609" cy="6853820"/>
          </a:xfrm>
          <a:prstGeom prst="rect">
            <a:avLst/>
          </a:prstGeom>
          <a:solidFill>
            <a:srgbClr val="47C0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2" name="Rectangle 11"/>
          <p:cNvSpPr/>
          <p:nvPr userDrawn="1"/>
        </p:nvSpPr>
        <p:spPr>
          <a:xfrm>
            <a:off x="2937" y="3160124"/>
            <a:ext cx="5187754" cy="3693695"/>
          </a:xfrm>
          <a:prstGeom prst="rect">
            <a:avLst/>
          </a:prstGeom>
          <a:solidFill>
            <a:srgbClr val="15A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351960"/>
            <a:ext cx="5187754" cy="517358"/>
          </a:xfrm>
          <a:prstGeom prst="rect">
            <a:avLst/>
          </a:prstGeom>
        </p:spPr>
      </p:pic>
      <p:sp>
        <p:nvSpPr>
          <p:cNvPr id="8" name="Text Placeholder 20"/>
          <p:cNvSpPr>
            <a:spLocks noGrp="1"/>
          </p:cNvSpPr>
          <p:nvPr>
            <p:ph type="body" sz="quarter" idx="10" hasCustomPrompt="1"/>
          </p:nvPr>
        </p:nvSpPr>
        <p:spPr>
          <a:xfrm>
            <a:off x="5605072" y="304800"/>
            <a:ext cx="6240564" cy="6047160"/>
          </a:xfrm>
          <a:prstGeom prst="rect">
            <a:avLst/>
          </a:prstGeom>
        </p:spPr>
        <p:txBody>
          <a:bodyPr/>
          <a:lstStyle>
            <a:lvl1pPr marL="457200" indent="-457200">
              <a:buSzPct val="100000"/>
              <a:buFont typeface="+mj-lt"/>
              <a:buAutoNum type="arabicPeriod"/>
              <a:defRPr sz="2400" b="0" i="0">
                <a:latin typeface="+mj-lt"/>
                <a:ea typeface="Arial" charset="0"/>
                <a:cs typeface="Arial" charset="0"/>
              </a:defRPr>
            </a:lvl1pPr>
            <a:lvl2pPr marL="457200" indent="0">
              <a:buNone/>
              <a:defRPr sz="1800" b="0" i="0">
                <a:latin typeface="Segoe UI Light" charset="0"/>
                <a:ea typeface="Segoe UI Light" charset="0"/>
                <a:cs typeface="Segoe UI Light" charset="0"/>
              </a:defRPr>
            </a:lvl2pPr>
            <a:lvl3pPr marL="914400" indent="0">
              <a:buNone/>
              <a:defRPr sz="1600" b="0" i="0">
                <a:latin typeface="Segoe UI Light" charset="0"/>
                <a:ea typeface="Segoe UI Light" charset="0"/>
                <a:cs typeface="Segoe UI Light" charset="0"/>
              </a:defRPr>
            </a:lvl3pPr>
            <a:lvl4pPr marL="1371600" indent="0">
              <a:buNone/>
              <a:defRPr sz="1400" b="0" i="0">
                <a:latin typeface="Segoe UI Light" charset="0"/>
                <a:ea typeface="Segoe UI Light" charset="0"/>
                <a:cs typeface="Segoe UI Light" charset="0"/>
              </a:defRPr>
            </a:lvl4pPr>
            <a:lvl5pPr marL="1828800" indent="0">
              <a:buNone/>
              <a:defRPr sz="1400" b="0" i="0">
                <a:latin typeface="Segoe UI Light" charset="0"/>
                <a:ea typeface="Segoe UI Light" charset="0"/>
                <a:cs typeface="Segoe UI Light" charset="0"/>
              </a:defRPr>
            </a:lvl5pPr>
          </a:lstStyle>
          <a:p>
            <a:pPr lvl="0"/>
            <a:r>
              <a:rPr lang="en-US"/>
              <a:t>Agenda Items</a:t>
            </a:r>
          </a:p>
        </p:txBody>
      </p:sp>
      <p:sp>
        <p:nvSpPr>
          <p:cNvPr id="13" name="TextBox 12"/>
          <p:cNvSpPr txBox="1"/>
          <p:nvPr userDrawn="1"/>
        </p:nvSpPr>
        <p:spPr>
          <a:xfrm>
            <a:off x="420254" y="3601091"/>
            <a:ext cx="3754587" cy="2272146"/>
          </a:xfrm>
          <a:prstGeom prst="rect">
            <a:avLst/>
          </a:prstGeom>
        </p:spPr>
        <p:txBody>
          <a:bodyPr vert="horz" wrap="square" lIns="91440" tIns="45720" rIns="91440" bIns="45720" rtlCol="0" anchor="t">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i="0">
                <a:solidFill>
                  <a:schemeClr val="bg1"/>
                </a:solidFill>
                <a:latin typeface="+mj-lt"/>
                <a:ea typeface="Arial" charset="0"/>
                <a:cs typeface="Arial" charset="0"/>
              </a:rPr>
              <a:t>Here’s what we’re</a:t>
            </a:r>
            <a:r>
              <a:rPr lang="en-US" sz="2800" b="0" i="0" baseline="0">
                <a:solidFill>
                  <a:schemeClr val="bg1"/>
                </a:solidFill>
                <a:latin typeface="+mj-lt"/>
                <a:ea typeface="Arial" charset="0"/>
                <a:cs typeface="Arial" charset="0"/>
              </a:rPr>
              <a:t> doing today</a:t>
            </a:r>
            <a:r>
              <a:rPr lang="en-US" sz="2800" b="0" i="0">
                <a:solidFill>
                  <a:schemeClr val="bg1"/>
                </a:solidFill>
                <a:latin typeface="+mj-lt"/>
                <a:ea typeface="Arial" charset="0"/>
                <a:cs typeface="Arial" charset="0"/>
              </a:rPr>
              <a:t>:</a:t>
            </a:r>
          </a:p>
          <a:p>
            <a:endParaRPr lang="en-US" sz="2800" b="0" i="0">
              <a:solidFill>
                <a:schemeClr val="tx1"/>
              </a:solidFill>
              <a:latin typeface="+mj-lt"/>
              <a:ea typeface="Arial" charset="0"/>
              <a:cs typeface="Arial" charset="0"/>
            </a:endParaRPr>
          </a:p>
        </p:txBody>
      </p:sp>
      <p:sp>
        <p:nvSpPr>
          <p:cNvPr id="14" name="Title 1"/>
          <p:cNvSpPr txBox="1">
            <a:spLocks/>
          </p:cNvSpPr>
          <p:nvPr userDrawn="1"/>
        </p:nvSpPr>
        <p:spPr>
          <a:xfrm>
            <a:off x="420254" y="1161041"/>
            <a:ext cx="3377262" cy="16964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0" i="0">
                <a:solidFill>
                  <a:schemeClr val="bg1"/>
                </a:solidFill>
                <a:latin typeface="+mj-lt"/>
                <a:ea typeface="Arial" charset="0"/>
                <a:cs typeface="Arial" charset="0"/>
              </a:rPr>
              <a:t>Session</a:t>
            </a:r>
          </a:p>
          <a:p>
            <a:r>
              <a:rPr lang="en-US" sz="5400" b="0" i="0">
                <a:solidFill>
                  <a:schemeClr val="bg1"/>
                </a:solidFill>
                <a:latin typeface="+mj-lt"/>
                <a:ea typeface="Arial" charset="0"/>
                <a:cs typeface="Arial" charset="0"/>
              </a:rPr>
              <a:t>Agenda</a:t>
            </a:r>
          </a:p>
        </p:txBody>
      </p:sp>
    </p:spTree>
    <p:extLst>
      <p:ext uri="{BB962C8B-B14F-4D97-AF65-F5344CB8AC3E}">
        <p14:creationId xmlns:p14="http://schemas.microsoft.com/office/powerpoint/2010/main" val="1554708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genda Title Slide">
    <p:spTree>
      <p:nvGrpSpPr>
        <p:cNvPr id="1" name=""/>
        <p:cNvGrpSpPr/>
        <p:nvPr/>
      </p:nvGrpSpPr>
      <p:grpSpPr>
        <a:xfrm>
          <a:off x="0" y="0"/>
          <a:ext cx="0" cy="0"/>
          <a:chOff x="0" y="0"/>
          <a:chExt cx="0" cy="0"/>
        </a:xfrm>
      </p:grpSpPr>
      <p:sp>
        <p:nvSpPr>
          <p:cNvPr id="22" name="Rectangle 21"/>
          <p:cNvSpPr/>
          <p:nvPr userDrawn="1"/>
        </p:nvSpPr>
        <p:spPr>
          <a:xfrm>
            <a:off x="0" y="0"/>
            <a:ext cx="12192000" cy="686931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a:spLocks/>
          </p:cNvSpPr>
          <p:nvPr userDrawn="1"/>
        </p:nvSpPr>
        <p:spPr>
          <a:xfrm>
            <a:off x="0" y="4180"/>
            <a:ext cx="5187754" cy="6853820"/>
          </a:xfrm>
          <a:prstGeom prst="rect">
            <a:avLst/>
          </a:prstGeom>
          <a:solidFill>
            <a:srgbClr val="47C0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2937" y="6012872"/>
            <a:ext cx="5187754" cy="845127"/>
          </a:xfrm>
          <a:prstGeom prst="rect">
            <a:avLst/>
          </a:prstGeom>
          <a:solidFill>
            <a:srgbClr val="15A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351960"/>
            <a:ext cx="5187754" cy="517358"/>
          </a:xfrm>
          <a:prstGeom prst="rect">
            <a:avLst/>
          </a:prstGeom>
        </p:spPr>
      </p:pic>
      <p:sp>
        <p:nvSpPr>
          <p:cNvPr id="17" name="Text Placeholder 16"/>
          <p:cNvSpPr>
            <a:spLocks noGrp="1"/>
          </p:cNvSpPr>
          <p:nvPr>
            <p:ph type="body" sz="quarter" idx="11" hasCustomPrompt="1"/>
          </p:nvPr>
        </p:nvSpPr>
        <p:spPr>
          <a:xfrm>
            <a:off x="274580" y="2256763"/>
            <a:ext cx="4596522" cy="2348653"/>
          </a:xfrm>
          <a:prstGeom prst="rect">
            <a:avLst/>
          </a:prstGeom>
        </p:spPr>
        <p:txBody>
          <a:bodyPr/>
          <a:lstStyle>
            <a:lvl1pPr marL="0" indent="0">
              <a:buNone/>
              <a:defRPr sz="3600" b="0" i="0" baseline="0">
                <a:solidFill>
                  <a:schemeClr val="bg1"/>
                </a:solidFill>
                <a:latin typeface="+mj-lt"/>
                <a:ea typeface="Arial" charset="0"/>
                <a:cs typeface="Arial" charset="0"/>
              </a:defRPr>
            </a:lvl1pPr>
            <a:lvl2pPr marL="457200" indent="0">
              <a:buNone/>
              <a:defRPr b="0" i="0">
                <a:solidFill>
                  <a:schemeClr val="bg1"/>
                </a:solidFill>
                <a:latin typeface="Segoe UI Light" charset="0"/>
                <a:ea typeface="Segoe UI Light" charset="0"/>
                <a:cs typeface="Segoe UI Light" charset="0"/>
              </a:defRPr>
            </a:lvl2pPr>
            <a:lvl3pPr marL="914400" indent="0">
              <a:buNone/>
              <a:defRPr b="0" i="0">
                <a:solidFill>
                  <a:schemeClr val="bg1"/>
                </a:solidFill>
                <a:latin typeface="Segoe UI Light" charset="0"/>
                <a:ea typeface="Segoe UI Light" charset="0"/>
                <a:cs typeface="Segoe UI Light" charset="0"/>
              </a:defRPr>
            </a:lvl3pPr>
            <a:lvl4pPr marL="1371600" indent="0">
              <a:buNone/>
              <a:defRPr b="0" i="0">
                <a:solidFill>
                  <a:schemeClr val="bg1"/>
                </a:solidFill>
                <a:latin typeface="Segoe UI Light" charset="0"/>
                <a:ea typeface="Segoe UI Light" charset="0"/>
                <a:cs typeface="Segoe UI Light" charset="0"/>
              </a:defRPr>
            </a:lvl4pPr>
            <a:lvl5pPr marL="1828800" indent="0">
              <a:buNone/>
              <a:defRPr b="0" i="0">
                <a:solidFill>
                  <a:schemeClr val="bg1"/>
                </a:solidFill>
                <a:latin typeface="Segoe UI Light" charset="0"/>
                <a:ea typeface="Segoe UI Light" charset="0"/>
                <a:cs typeface="Segoe UI Light" charset="0"/>
              </a:defRPr>
            </a:lvl5pPr>
          </a:lstStyle>
          <a:p>
            <a:pPr lvl="0"/>
            <a:r>
              <a:rPr lang="en-US"/>
              <a:t>Agenda Item. Use the exact same name used on the agenda list.</a:t>
            </a:r>
          </a:p>
        </p:txBody>
      </p:sp>
      <p:sp>
        <p:nvSpPr>
          <p:cNvPr id="29" name="Text Placeholder 28"/>
          <p:cNvSpPr>
            <a:spLocks noGrp="1"/>
          </p:cNvSpPr>
          <p:nvPr>
            <p:ph type="body" sz="quarter" idx="12"/>
          </p:nvPr>
        </p:nvSpPr>
        <p:spPr>
          <a:xfrm>
            <a:off x="243689" y="278158"/>
            <a:ext cx="4627413" cy="474132"/>
          </a:xfrm>
          <a:prstGeom prst="rect">
            <a:avLst/>
          </a:prstGeom>
        </p:spPr>
        <p:txBody>
          <a:bodyPr/>
          <a:lstStyle>
            <a:lvl1pPr marL="0" indent="0">
              <a:buNone/>
              <a:defRPr sz="1800" b="0" i="0">
                <a:solidFill>
                  <a:schemeClr val="bg1"/>
                </a:solidFill>
                <a:latin typeface="+mj-lt"/>
                <a:ea typeface="Arial" charset="0"/>
                <a:cs typeface="Arial" charset="0"/>
              </a:defRPr>
            </a:lvl1pPr>
            <a:lvl2pPr marL="457200" indent="0">
              <a:buNone/>
              <a:defRPr b="0" i="0">
                <a:solidFill>
                  <a:schemeClr val="bg1"/>
                </a:solidFill>
                <a:latin typeface="Segoe UI Light" charset="0"/>
                <a:ea typeface="Segoe UI Light" charset="0"/>
                <a:cs typeface="Segoe UI Light" charset="0"/>
              </a:defRPr>
            </a:lvl2pPr>
            <a:lvl3pPr marL="914400" indent="0">
              <a:buNone/>
              <a:defRPr b="0" i="0">
                <a:solidFill>
                  <a:schemeClr val="bg1"/>
                </a:solidFill>
                <a:latin typeface="Segoe UI Light" charset="0"/>
                <a:ea typeface="Segoe UI Light" charset="0"/>
                <a:cs typeface="Segoe UI Light" charset="0"/>
              </a:defRPr>
            </a:lvl3pPr>
            <a:lvl4pPr marL="1371600" indent="0">
              <a:buNone/>
              <a:defRPr b="0" i="0">
                <a:solidFill>
                  <a:schemeClr val="bg1"/>
                </a:solidFill>
                <a:latin typeface="Segoe UI Light" charset="0"/>
                <a:ea typeface="Segoe UI Light" charset="0"/>
                <a:cs typeface="Segoe UI Light" charset="0"/>
              </a:defRPr>
            </a:lvl4pPr>
            <a:lvl5pPr marL="1828800" indent="0">
              <a:buNone/>
              <a:defRPr b="0" i="0">
                <a:solidFill>
                  <a:schemeClr val="bg1"/>
                </a:solidFill>
                <a:latin typeface="Segoe UI Light" charset="0"/>
                <a:ea typeface="Segoe UI Light" charset="0"/>
                <a:cs typeface="Segoe UI Light" charset="0"/>
              </a:defRPr>
            </a:lvl5pPr>
          </a:lstStyle>
          <a:p>
            <a:pPr lvl="0"/>
            <a:r>
              <a:rPr lang="en-US"/>
              <a:t>Edit Master text styles</a:t>
            </a:r>
          </a:p>
        </p:txBody>
      </p:sp>
      <p:sp>
        <p:nvSpPr>
          <p:cNvPr id="3" name="Picture Placeholder 2"/>
          <p:cNvSpPr>
            <a:spLocks noGrp="1"/>
          </p:cNvSpPr>
          <p:nvPr>
            <p:ph type="pic" sz="quarter" idx="13"/>
          </p:nvPr>
        </p:nvSpPr>
        <p:spPr>
          <a:xfrm>
            <a:off x="5187950" y="0"/>
            <a:ext cx="7004050" cy="6858000"/>
          </a:xfrm>
          <a:prstGeom prst="rect">
            <a:avLst/>
          </a:prstGeom>
        </p:spPr>
        <p:txBody>
          <a:bodyPr/>
          <a:lstStyle/>
          <a:p>
            <a:r>
              <a:rPr lang="en-US"/>
              <a:t>Click icon to add picture</a:t>
            </a:r>
          </a:p>
        </p:txBody>
      </p:sp>
    </p:spTree>
    <p:extLst>
      <p:ext uri="{BB962C8B-B14F-4D97-AF65-F5344CB8AC3E}">
        <p14:creationId xmlns:p14="http://schemas.microsoft.com/office/powerpoint/2010/main" val="25896559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Half &amp; Half">
    <p:spTree>
      <p:nvGrpSpPr>
        <p:cNvPr id="1" name=""/>
        <p:cNvGrpSpPr/>
        <p:nvPr/>
      </p:nvGrpSpPr>
      <p:grpSpPr>
        <a:xfrm>
          <a:off x="0" y="0"/>
          <a:ext cx="0" cy="0"/>
          <a:chOff x="0" y="0"/>
          <a:chExt cx="0" cy="0"/>
        </a:xfrm>
      </p:grpSpPr>
      <p:sp>
        <p:nvSpPr>
          <p:cNvPr id="41" name="Rectangle 40"/>
          <p:cNvSpPr/>
          <p:nvPr userDrawn="1"/>
        </p:nvSpPr>
        <p:spPr>
          <a:xfrm>
            <a:off x="1198596" y="-1"/>
            <a:ext cx="10993404" cy="960895"/>
          </a:xfrm>
          <a:prstGeom prst="rect">
            <a:avLst/>
          </a:prstGeom>
          <a:solidFill>
            <a:srgbClr val="15A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39" name="Text Placeholder 32"/>
          <p:cNvSpPr>
            <a:spLocks noGrp="1"/>
          </p:cNvSpPr>
          <p:nvPr>
            <p:ph type="body" sz="quarter" idx="14"/>
          </p:nvPr>
        </p:nvSpPr>
        <p:spPr>
          <a:xfrm>
            <a:off x="1338146" y="192036"/>
            <a:ext cx="10627882" cy="576820"/>
          </a:xfrm>
          <a:prstGeom prst="rect">
            <a:avLst/>
          </a:prstGeom>
        </p:spPr>
        <p:txBody>
          <a:bodyPr/>
          <a:lstStyle>
            <a:lvl1pPr marL="0" indent="0">
              <a:buNone/>
              <a:defRPr sz="3600" b="0" i="0" baseline="0">
                <a:solidFill>
                  <a:schemeClr val="bg1"/>
                </a:solidFill>
                <a:latin typeface="+mj-lt"/>
                <a:ea typeface="Arial" charset="0"/>
                <a:cs typeface="Arial" charset="0"/>
              </a:defRPr>
            </a:lvl1pPr>
            <a:lvl2pPr marL="457200" indent="0">
              <a:buNone/>
              <a:defRPr sz="1800" b="0" i="0">
                <a:latin typeface="Segoe UI" charset="0"/>
                <a:ea typeface="Segoe UI" charset="0"/>
                <a:cs typeface="Segoe UI" charset="0"/>
              </a:defRPr>
            </a:lvl2pPr>
            <a:lvl3pPr marL="914400" indent="0">
              <a:buNone/>
              <a:defRPr sz="1600" b="0" i="0">
                <a:latin typeface="Segoe UI" charset="0"/>
                <a:ea typeface="Segoe UI" charset="0"/>
                <a:cs typeface="Segoe UI" charset="0"/>
              </a:defRPr>
            </a:lvl3pPr>
            <a:lvl4pPr marL="1371600" indent="0">
              <a:buNone/>
              <a:defRPr sz="1400" b="0" i="0">
                <a:latin typeface="Segoe UI" charset="0"/>
                <a:ea typeface="Segoe UI" charset="0"/>
                <a:cs typeface="Segoe UI" charset="0"/>
              </a:defRPr>
            </a:lvl4pPr>
            <a:lvl5pPr marL="1828800" indent="0">
              <a:buNone/>
              <a:defRPr sz="1400" b="0" i="0">
                <a:latin typeface="Segoe UI" charset="0"/>
                <a:ea typeface="Segoe UI" charset="0"/>
                <a:cs typeface="Segoe UI" charset="0"/>
              </a:defRPr>
            </a:lvl5pPr>
          </a:lstStyle>
          <a:p>
            <a:pPr lvl="0"/>
            <a:r>
              <a:rPr lang="en-US"/>
              <a:t>Edit Master text styles</a:t>
            </a:r>
          </a:p>
        </p:txBody>
      </p:sp>
      <p:sp>
        <p:nvSpPr>
          <p:cNvPr id="40" name="Text Placeholder 20"/>
          <p:cNvSpPr>
            <a:spLocks noGrp="1"/>
          </p:cNvSpPr>
          <p:nvPr>
            <p:ph type="body" sz="quarter" idx="10"/>
          </p:nvPr>
        </p:nvSpPr>
        <p:spPr>
          <a:xfrm>
            <a:off x="258440" y="1152932"/>
            <a:ext cx="5669394" cy="5211522"/>
          </a:xfrm>
          <a:prstGeom prst="rect">
            <a:avLst/>
          </a:prstGeom>
        </p:spPr>
        <p:txBody>
          <a:bodyPr/>
          <a:lstStyle>
            <a:lvl1pPr marL="342900" indent="-342900">
              <a:buClr>
                <a:srgbClr val="0F6523"/>
              </a:buClr>
              <a:buSzPct val="100000"/>
              <a:buFont typeface="Arial" panose="020B0604020202020204" pitchFamily="34" charset="0"/>
              <a:buChar char="•"/>
              <a:defRPr sz="2400" b="0" i="0">
                <a:latin typeface="+mj-lt"/>
                <a:ea typeface="Arial" charset="0"/>
                <a:cs typeface="Arial" charset="0"/>
              </a:defRPr>
            </a:lvl1pPr>
            <a:lvl2pPr marL="457200" indent="0">
              <a:buNone/>
              <a:defRPr sz="1800" b="0" i="0">
                <a:latin typeface="Segoe UI Light" charset="0"/>
                <a:ea typeface="Segoe UI Light" charset="0"/>
                <a:cs typeface="Segoe UI Light" charset="0"/>
              </a:defRPr>
            </a:lvl2pPr>
            <a:lvl3pPr marL="914400" indent="0">
              <a:buNone/>
              <a:defRPr sz="1600" b="0" i="0">
                <a:latin typeface="Segoe UI Light" charset="0"/>
                <a:ea typeface="Segoe UI Light" charset="0"/>
                <a:cs typeface="Segoe UI Light" charset="0"/>
              </a:defRPr>
            </a:lvl3pPr>
            <a:lvl4pPr marL="1371600" indent="0">
              <a:buNone/>
              <a:defRPr sz="1400" b="0" i="0">
                <a:latin typeface="Segoe UI Light" charset="0"/>
                <a:ea typeface="Segoe UI Light" charset="0"/>
                <a:cs typeface="Segoe UI Light" charset="0"/>
              </a:defRPr>
            </a:lvl4pPr>
            <a:lvl5pPr marL="1828800" indent="0">
              <a:buNone/>
              <a:defRPr sz="1400" b="0" i="0">
                <a:latin typeface="Segoe UI Light" charset="0"/>
                <a:ea typeface="Segoe UI Light" charset="0"/>
                <a:cs typeface="Segoe UI Light" charset="0"/>
              </a:defRPr>
            </a:lvl5pPr>
          </a:lstStyle>
          <a:p>
            <a:pPr lvl="0"/>
            <a:r>
              <a:rPr lang="en-US"/>
              <a:t>Edit Master text styles</a:t>
            </a:r>
          </a:p>
        </p:txBody>
      </p:sp>
      <p:pic>
        <p:nvPicPr>
          <p:cNvPr id="43" name="Picture 4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530334"/>
            <a:ext cx="3285641" cy="327666"/>
          </a:xfrm>
          <a:prstGeom prst="rect">
            <a:avLst/>
          </a:prstGeom>
        </p:spPr>
      </p:pic>
      <p:sp>
        <p:nvSpPr>
          <p:cNvPr id="44" name="Rectangle 43"/>
          <p:cNvSpPr/>
          <p:nvPr userDrawn="1"/>
        </p:nvSpPr>
        <p:spPr>
          <a:xfrm>
            <a:off x="1084881" y="6530334"/>
            <a:ext cx="11107119" cy="327666"/>
          </a:xfrm>
          <a:prstGeom prst="rect">
            <a:avLst/>
          </a:prstGeom>
          <a:solidFill>
            <a:srgbClr val="47C0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0" y="-1"/>
            <a:ext cx="1203828" cy="960895"/>
          </a:xfrm>
          <a:prstGeom prst="rect">
            <a:avLst/>
          </a:prstGeom>
          <a:solidFill>
            <a:schemeClr val="bg1">
              <a:lumMod val="85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20"/>
          <p:cNvSpPr>
            <a:spLocks noGrp="1"/>
          </p:cNvSpPr>
          <p:nvPr>
            <p:ph type="body" sz="quarter" idx="15"/>
          </p:nvPr>
        </p:nvSpPr>
        <p:spPr>
          <a:xfrm>
            <a:off x="6138978" y="1152932"/>
            <a:ext cx="5827050" cy="5211522"/>
          </a:xfrm>
          <a:prstGeom prst="rect">
            <a:avLst/>
          </a:prstGeom>
        </p:spPr>
        <p:txBody>
          <a:bodyPr/>
          <a:lstStyle>
            <a:lvl1pPr marL="342900" indent="-342900">
              <a:buClr>
                <a:srgbClr val="0F6523"/>
              </a:buClr>
              <a:buSzPct val="100000"/>
              <a:buFont typeface="Arial" panose="020B0604020202020204" pitchFamily="34" charset="0"/>
              <a:buChar char="•"/>
              <a:defRPr sz="2400" b="0" i="0">
                <a:latin typeface="+mj-lt"/>
                <a:ea typeface="Arial" charset="0"/>
                <a:cs typeface="Arial" charset="0"/>
              </a:defRPr>
            </a:lvl1pPr>
            <a:lvl2pPr marL="457200" indent="0">
              <a:buNone/>
              <a:defRPr sz="1800" b="0" i="0">
                <a:latin typeface="Segoe UI Light" charset="0"/>
                <a:ea typeface="Segoe UI Light" charset="0"/>
                <a:cs typeface="Segoe UI Light" charset="0"/>
              </a:defRPr>
            </a:lvl2pPr>
            <a:lvl3pPr marL="914400" indent="0">
              <a:buNone/>
              <a:defRPr sz="1600" b="0" i="0">
                <a:latin typeface="Segoe UI Light" charset="0"/>
                <a:ea typeface="Segoe UI Light" charset="0"/>
                <a:cs typeface="Segoe UI Light" charset="0"/>
              </a:defRPr>
            </a:lvl3pPr>
            <a:lvl4pPr marL="1371600" indent="0">
              <a:buNone/>
              <a:defRPr sz="1400" b="0" i="0">
                <a:latin typeface="Segoe UI Light" charset="0"/>
                <a:ea typeface="Segoe UI Light" charset="0"/>
                <a:cs typeface="Segoe UI Light" charset="0"/>
              </a:defRPr>
            </a:lvl4pPr>
            <a:lvl5pPr marL="1828800" indent="0">
              <a:buNone/>
              <a:defRPr sz="1400" b="0" i="0">
                <a:latin typeface="Segoe UI Light" charset="0"/>
                <a:ea typeface="Segoe UI Light" charset="0"/>
                <a:cs typeface="Segoe UI Light" charset="0"/>
              </a:defRPr>
            </a:lvl5pPr>
          </a:lstStyle>
          <a:p>
            <a:pPr lvl="0"/>
            <a:r>
              <a:rPr lang="en-US"/>
              <a:t>Edit Master text styles</a:t>
            </a: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4185" y="105509"/>
            <a:ext cx="890093" cy="749873"/>
          </a:xfrm>
          <a:prstGeom prst="rect">
            <a:avLst/>
          </a:prstGeom>
        </p:spPr>
      </p:pic>
    </p:spTree>
    <p:extLst>
      <p:ext uri="{BB962C8B-B14F-4D97-AF65-F5344CB8AC3E}">
        <p14:creationId xmlns:p14="http://schemas.microsoft.com/office/powerpoint/2010/main" val="35494905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tent Full">
    <p:spTree>
      <p:nvGrpSpPr>
        <p:cNvPr id="1" name=""/>
        <p:cNvGrpSpPr/>
        <p:nvPr/>
      </p:nvGrpSpPr>
      <p:grpSpPr>
        <a:xfrm>
          <a:off x="0" y="0"/>
          <a:ext cx="0" cy="0"/>
          <a:chOff x="0" y="0"/>
          <a:chExt cx="0" cy="0"/>
        </a:xfrm>
      </p:grpSpPr>
      <p:sp>
        <p:nvSpPr>
          <p:cNvPr id="41" name="Rectangle 40"/>
          <p:cNvSpPr/>
          <p:nvPr userDrawn="1"/>
        </p:nvSpPr>
        <p:spPr>
          <a:xfrm>
            <a:off x="1198596" y="-1"/>
            <a:ext cx="10993404" cy="960895"/>
          </a:xfrm>
          <a:prstGeom prst="rect">
            <a:avLst/>
          </a:prstGeom>
          <a:solidFill>
            <a:srgbClr val="15A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39" name="Text Placeholder 32"/>
          <p:cNvSpPr>
            <a:spLocks noGrp="1"/>
          </p:cNvSpPr>
          <p:nvPr>
            <p:ph type="body" sz="quarter" idx="14"/>
          </p:nvPr>
        </p:nvSpPr>
        <p:spPr>
          <a:xfrm>
            <a:off x="1338146" y="192036"/>
            <a:ext cx="10627882" cy="576820"/>
          </a:xfrm>
          <a:prstGeom prst="rect">
            <a:avLst/>
          </a:prstGeom>
        </p:spPr>
        <p:txBody>
          <a:bodyPr/>
          <a:lstStyle>
            <a:lvl1pPr marL="0" indent="0">
              <a:buNone/>
              <a:defRPr sz="3600" b="0" i="0" baseline="0">
                <a:solidFill>
                  <a:schemeClr val="bg1"/>
                </a:solidFill>
                <a:latin typeface="+mj-lt"/>
                <a:ea typeface="Arial" charset="0"/>
                <a:cs typeface="Arial" charset="0"/>
              </a:defRPr>
            </a:lvl1pPr>
            <a:lvl2pPr marL="457200" indent="0">
              <a:buNone/>
              <a:defRPr sz="1800" b="0" i="0">
                <a:latin typeface="Segoe UI" charset="0"/>
                <a:ea typeface="Segoe UI" charset="0"/>
                <a:cs typeface="Segoe UI" charset="0"/>
              </a:defRPr>
            </a:lvl2pPr>
            <a:lvl3pPr marL="914400" indent="0">
              <a:buNone/>
              <a:defRPr sz="1600" b="0" i="0">
                <a:latin typeface="Segoe UI" charset="0"/>
                <a:ea typeface="Segoe UI" charset="0"/>
                <a:cs typeface="Segoe UI" charset="0"/>
              </a:defRPr>
            </a:lvl3pPr>
            <a:lvl4pPr marL="1371600" indent="0">
              <a:buNone/>
              <a:defRPr sz="1400" b="0" i="0">
                <a:latin typeface="Segoe UI" charset="0"/>
                <a:ea typeface="Segoe UI" charset="0"/>
                <a:cs typeface="Segoe UI" charset="0"/>
              </a:defRPr>
            </a:lvl4pPr>
            <a:lvl5pPr marL="1828800" indent="0">
              <a:buNone/>
              <a:defRPr sz="1400" b="0" i="0">
                <a:latin typeface="Segoe UI" charset="0"/>
                <a:ea typeface="Segoe UI" charset="0"/>
                <a:cs typeface="Segoe UI" charset="0"/>
              </a:defRPr>
            </a:lvl5pPr>
          </a:lstStyle>
          <a:p>
            <a:pPr lvl="0"/>
            <a:r>
              <a:rPr lang="en-US"/>
              <a:t>Edit Master text styles</a:t>
            </a:r>
          </a:p>
        </p:txBody>
      </p:sp>
      <p:sp>
        <p:nvSpPr>
          <p:cNvPr id="40" name="Text Placeholder 20"/>
          <p:cNvSpPr>
            <a:spLocks noGrp="1"/>
          </p:cNvSpPr>
          <p:nvPr>
            <p:ph type="body" sz="quarter" idx="10"/>
          </p:nvPr>
        </p:nvSpPr>
        <p:spPr>
          <a:xfrm>
            <a:off x="258440" y="1152932"/>
            <a:ext cx="11707588" cy="5211522"/>
          </a:xfrm>
          <a:prstGeom prst="rect">
            <a:avLst/>
          </a:prstGeom>
        </p:spPr>
        <p:txBody>
          <a:bodyPr/>
          <a:lstStyle>
            <a:lvl1pPr marL="342900" indent="-342900">
              <a:buClr>
                <a:srgbClr val="0F6523"/>
              </a:buClr>
              <a:buSzPct val="100000"/>
              <a:buFont typeface="Arial" panose="020B0604020202020204" pitchFamily="34" charset="0"/>
              <a:buChar char="•"/>
              <a:defRPr sz="2400" b="0" i="0">
                <a:latin typeface="+mj-lt"/>
                <a:ea typeface="Arial" charset="0"/>
                <a:cs typeface="Arial" charset="0"/>
              </a:defRPr>
            </a:lvl1pPr>
            <a:lvl2pPr marL="457200" indent="0">
              <a:buNone/>
              <a:defRPr sz="1800" b="0" i="0">
                <a:latin typeface="Segoe UI Light" charset="0"/>
                <a:ea typeface="Segoe UI Light" charset="0"/>
                <a:cs typeface="Segoe UI Light" charset="0"/>
              </a:defRPr>
            </a:lvl2pPr>
            <a:lvl3pPr marL="914400" indent="0">
              <a:buNone/>
              <a:defRPr sz="1600" b="0" i="0">
                <a:latin typeface="Segoe UI Light" charset="0"/>
                <a:ea typeface="Segoe UI Light" charset="0"/>
                <a:cs typeface="Segoe UI Light" charset="0"/>
              </a:defRPr>
            </a:lvl3pPr>
            <a:lvl4pPr marL="1371600" indent="0">
              <a:buNone/>
              <a:defRPr sz="1400" b="0" i="0">
                <a:latin typeface="Segoe UI Light" charset="0"/>
                <a:ea typeface="Segoe UI Light" charset="0"/>
                <a:cs typeface="Segoe UI Light" charset="0"/>
              </a:defRPr>
            </a:lvl4pPr>
            <a:lvl5pPr marL="1828800" indent="0">
              <a:buNone/>
              <a:defRPr sz="1400" b="0" i="0">
                <a:latin typeface="Segoe UI Light" charset="0"/>
                <a:ea typeface="Segoe UI Light" charset="0"/>
                <a:cs typeface="Segoe UI Light" charset="0"/>
              </a:defRPr>
            </a:lvl5pPr>
          </a:lstStyle>
          <a:p>
            <a:pPr lvl="0"/>
            <a:r>
              <a:rPr lang="en-US"/>
              <a:t>Edit Master text styles</a:t>
            </a:r>
          </a:p>
        </p:txBody>
      </p:sp>
      <p:pic>
        <p:nvPicPr>
          <p:cNvPr id="43" name="Picture 4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530334"/>
            <a:ext cx="3285641" cy="327666"/>
          </a:xfrm>
          <a:prstGeom prst="rect">
            <a:avLst/>
          </a:prstGeom>
        </p:spPr>
      </p:pic>
      <p:sp>
        <p:nvSpPr>
          <p:cNvPr id="44" name="Rectangle 43"/>
          <p:cNvSpPr/>
          <p:nvPr userDrawn="1"/>
        </p:nvSpPr>
        <p:spPr>
          <a:xfrm>
            <a:off x="1084881" y="6530334"/>
            <a:ext cx="11107119" cy="327666"/>
          </a:xfrm>
          <a:prstGeom prst="rect">
            <a:avLst/>
          </a:prstGeom>
          <a:solidFill>
            <a:srgbClr val="47C0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0" y="-1"/>
            <a:ext cx="1203828" cy="960895"/>
          </a:xfrm>
          <a:prstGeom prst="rect">
            <a:avLst/>
          </a:prstGeom>
          <a:solidFill>
            <a:schemeClr val="bg1">
              <a:lumMod val="85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4185" y="105509"/>
            <a:ext cx="890093" cy="749873"/>
          </a:xfrm>
          <a:prstGeom prst="rect">
            <a:avLst/>
          </a:prstGeom>
        </p:spPr>
      </p:pic>
    </p:spTree>
    <p:extLst>
      <p:ext uri="{BB962C8B-B14F-4D97-AF65-F5344CB8AC3E}">
        <p14:creationId xmlns:p14="http://schemas.microsoft.com/office/powerpoint/2010/main" val="20282592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One Half Photo Right">
    <p:spTree>
      <p:nvGrpSpPr>
        <p:cNvPr id="1" name=""/>
        <p:cNvGrpSpPr/>
        <p:nvPr/>
      </p:nvGrpSpPr>
      <p:grpSpPr>
        <a:xfrm>
          <a:off x="0" y="0"/>
          <a:ext cx="0" cy="0"/>
          <a:chOff x="0" y="0"/>
          <a:chExt cx="0" cy="0"/>
        </a:xfrm>
      </p:grpSpPr>
      <p:sp>
        <p:nvSpPr>
          <p:cNvPr id="41" name="Rectangle 40"/>
          <p:cNvSpPr/>
          <p:nvPr userDrawn="1"/>
        </p:nvSpPr>
        <p:spPr>
          <a:xfrm>
            <a:off x="1198596" y="-1"/>
            <a:ext cx="10993404" cy="960895"/>
          </a:xfrm>
          <a:prstGeom prst="rect">
            <a:avLst/>
          </a:prstGeom>
          <a:solidFill>
            <a:srgbClr val="15A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39" name="Text Placeholder 32"/>
          <p:cNvSpPr>
            <a:spLocks noGrp="1"/>
          </p:cNvSpPr>
          <p:nvPr>
            <p:ph type="body" sz="quarter" idx="14"/>
          </p:nvPr>
        </p:nvSpPr>
        <p:spPr>
          <a:xfrm>
            <a:off x="1338146" y="192036"/>
            <a:ext cx="10627882" cy="576820"/>
          </a:xfrm>
          <a:prstGeom prst="rect">
            <a:avLst/>
          </a:prstGeom>
        </p:spPr>
        <p:txBody>
          <a:bodyPr/>
          <a:lstStyle>
            <a:lvl1pPr marL="0" indent="0">
              <a:buNone/>
              <a:defRPr sz="3600" b="0" i="0" baseline="0">
                <a:solidFill>
                  <a:schemeClr val="bg1"/>
                </a:solidFill>
                <a:latin typeface="+mj-lt"/>
                <a:ea typeface="Arial" charset="0"/>
                <a:cs typeface="Arial" charset="0"/>
              </a:defRPr>
            </a:lvl1pPr>
            <a:lvl2pPr marL="457200" indent="0">
              <a:buNone/>
              <a:defRPr sz="1800" b="0" i="0">
                <a:latin typeface="Segoe UI" charset="0"/>
                <a:ea typeface="Segoe UI" charset="0"/>
                <a:cs typeface="Segoe UI" charset="0"/>
              </a:defRPr>
            </a:lvl2pPr>
            <a:lvl3pPr marL="914400" indent="0">
              <a:buNone/>
              <a:defRPr sz="1600" b="0" i="0">
                <a:latin typeface="Segoe UI" charset="0"/>
                <a:ea typeface="Segoe UI" charset="0"/>
                <a:cs typeface="Segoe UI" charset="0"/>
              </a:defRPr>
            </a:lvl3pPr>
            <a:lvl4pPr marL="1371600" indent="0">
              <a:buNone/>
              <a:defRPr sz="1400" b="0" i="0">
                <a:latin typeface="Segoe UI" charset="0"/>
                <a:ea typeface="Segoe UI" charset="0"/>
                <a:cs typeface="Segoe UI" charset="0"/>
              </a:defRPr>
            </a:lvl4pPr>
            <a:lvl5pPr marL="1828800" indent="0">
              <a:buNone/>
              <a:defRPr sz="1400" b="0" i="0">
                <a:latin typeface="Segoe UI" charset="0"/>
                <a:ea typeface="Segoe UI" charset="0"/>
                <a:cs typeface="Segoe UI" charset="0"/>
              </a:defRPr>
            </a:lvl5pPr>
          </a:lstStyle>
          <a:p>
            <a:pPr lvl="0"/>
            <a:r>
              <a:rPr lang="en-US"/>
              <a:t>Edit Master text styles</a:t>
            </a:r>
          </a:p>
        </p:txBody>
      </p:sp>
      <p:sp>
        <p:nvSpPr>
          <p:cNvPr id="40" name="Text Placeholder 20"/>
          <p:cNvSpPr>
            <a:spLocks noGrp="1"/>
          </p:cNvSpPr>
          <p:nvPr>
            <p:ph type="body" sz="quarter" idx="10" hasCustomPrompt="1"/>
          </p:nvPr>
        </p:nvSpPr>
        <p:spPr>
          <a:xfrm>
            <a:off x="258440" y="1152932"/>
            <a:ext cx="5543273" cy="5211522"/>
          </a:xfrm>
          <a:prstGeom prst="rect">
            <a:avLst/>
          </a:prstGeom>
        </p:spPr>
        <p:txBody>
          <a:bodyPr/>
          <a:lstStyle>
            <a:lvl1pPr marL="342900" indent="-342900">
              <a:buClr>
                <a:srgbClr val="0F6523"/>
              </a:buClr>
              <a:buSzPct val="100000"/>
              <a:buFont typeface="Arial" panose="020B0604020202020204" pitchFamily="34" charset="0"/>
              <a:buChar char="•"/>
              <a:defRPr sz="2400" b="0" i="0" baseline="0">
                <a:latin typeface="+mj-lt"/>
                <a:ea typeface="Arial" charset="0"/>
                <a:cs typeface="Arial" charset="0"/>
              </a:defRPr>
            </a:lvl1pPr>
            <a:lvl2pPr marL="457200" indent="0">
              <a:buNone/>
              <a:defRPr sz="1800" b="0" i="0">
                <a:latin typeface="Segoe UI Light" charset="0"/>
                <a:ea typeface="Segoe UI Light" charset="0"/>
                <a:cs typeface="Segoe UI Light" charset="0"/>
              </a:defRPr>
            </a:lvl2pPr>
            <a:lvl3pPr marL="914400" indent="0">
              <a:buNone/>
              <a:defRPr sz="1600" b="0" i="0">
                <a:latin typeface="Segoe UI Light" charset="0"/>
                <a:ea typeface="Segoe UI Light" charset="0"/>
                <a:cs typeface="Segoe UI Light" charset="0"/>
              </a:defRPr>
            </a:lvl3pPr>
            <a:lvl4pPr marL="1371600" indent="0">
              <a:buNone/>
              <a:defRPr sz="1400" b="0" i="0">
                <a:latin typeface="Segoe UI Light" charset="0"/>
                <a:ea typeface="Segoe UI Light" charset="0"/>
                <a:cs typeface="Segoe UI Light" charset="0"/>
              </a:defRPr>
            </a:lvl4pPr>
            <a:lvl5pPr marL="1828800" indent="0">
              <a:buNone/>
              <a:defRPr sz="1400" b="0" i="0">
                <a:latin typeface="Segoe UI Light" charset="0"/>
                <a:ea typeface="Segoe UI Light" charset="0"/>
                <a:cs typeface="Segoe UI Light" charset="0"/>
              </a:defRPr>
            </a:lvl5pPr>
          </a:lstStyle>
          <a:p>
            <a:pPr lvl="0"/>
            <a:r>
              <a:rPr lang="en-US"/>
              <a:t>Here are bullets, accompanied by my picture on the right.</a:t>
            </a:r>
          </a:p>
        </p:txBody>
      </p:sp>
      <p:pic>
        <p:nvPicPr>
          <p:cNvPr id="43" name="Picture 4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530334"/>
            <a:ext cx="3285641" cy="327666"/>
          </a:xfrm>
          <a:prstGeom prst="rect">
            <a:avLst/>
          </a:prstGeom>
        </p:spPr>
      </p:pic>
      <p:sp>
        <p:nvSpPr>
          <p:cNvPr id="44" name="Rectangle 43"/>
          <p:cNvSpPr/>
          <p:nvPr userDrawn="1"/>
        </p:nvSpPr>
        <p:spPr>
          <a:xfrm>
            <a:off x="1084881" y="6530334"/>
            <a:ext cx="11107119" cy="327666"/>
          </a:xfrm>
          <a:prstGeom prst="rect">
            <a:avLst/>
          </a:prstGeom>
          <a:solidFill>
            <a:srgbClr val="47C0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0" y="-1"/>
            <a:ext cx="1203828" cy="960895"/>
          </a:xfrm>
          <a:prstGeom prst="rect">
            <a:avLst/>
          </a:prstGeom>
          <a:solidFill>
            <a:schemeClr val="bg1">
              <a:lumMod val="85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sz="quarter" idx="15"/>
          </p:nvPr>
        </p:nvSpPr>
        <p:spPr>
          <a:xfrm>
            <a:off x="6101255" y="1152525"/>
            <a:ext cx="5864773" cy="5211763"/>
          </a:xfrm>
          <a:prstGeom prst="rect">
            <a:avLst/>
          </a:prstGeom>
        </p:spPr>
        <p:txBody>
          <a:bodyPr/>
          <a:lstStyle>
            <a:lvl1pPr marL="0" indent="0">
              <a:buClr>
                <a:srgbClr val="0F6523"/>
              </a:buClr>
              <a:buFont typeface="Arial" panose="020B0604020202020204" pitchFamily="34" charset="0"/>
              <a:buNone/>
              <a:defRPr sz="2400">
                <a:latin typeface="+mj-lt"/>
              </a:defRPr>
            </a:lvl1pPr>
          </a:lstStyle>
          <a:p>
            <a:r>
              <a:rPr lang="en-US"/>
              <a:t>Click icon to add picture</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4185" y="105509"/>
            <a:ext cx="890093" cy="749873"/>
          </a:xfrm>
          <a:prstGeom prst="rect">
            <a:avLst/>
          </a:prstGeom>
        </p:spPr>
      </p:pic>
    </p:spTree>
    <p:extLst>
      <p:ext uri="{BB962C8B-B14F-4D97-AF65-F5344CB8AC3E}">
        <p14:creationId xmlns:p14="http://schemas.microsoft.com/office/powerpoint/2010/main" val="15374654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One Half Photo Left">
    <p:spTree>
      <p:nvGrpSpPr>
        <p:cNvPr id="1" name=""/>
        <p:cNvGrpSpPr/>
        <p:nvPr/>
      </p:nvGrpSpPr>
      <p:grpSpPr>
        <a:xfrm>
          <a:off x="0" y="0"/>
          <a:ext cx="0" cy="0"/>
          <a:chOff x="0" y="0"/>
          <a:chExt cx="0" cy="0"/>
        </a:xfrm>
      </p:grpSpPr>
      <p:sp>
        <p:nvSpPr>
          <p:cNvPr id="41" name="Rectangle 40"/>
          <p:cNvSpPr/>
          <p:nvPr userDrawn="1"/>
        </p:nvSpPr>
        <p:spPr>
          <a:xfrm>
            <a:off x="1198596" y="-1"/>
            <a:ext cx="10993404" cy="960895"/>
          </a:xfrm>
          <a:prstGeom prst="rect">
            <a:avLst/>
          </a:prstGeom>
          <a:solidFill>
            <a:srgbClr val="15A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39" name="Text Placeholder 32"/>
          <p:cNvSpPr>
            <a:spLocks noGrp="1"/>
          </p:cNvSpPr>
          <p:nvPr>
            <p:ph type="body" sz="quarter" idx="14"/>
          </p:nvPr>
        </p:nvSpPr>
        <p:spPr>
          <a:xfrm>
            <a:off x="1338146" y="192036"/>
            <a:ext cx="10627882" cy="576820"/>
          </a:xfrm>
          <a:prstGeom prst="rect">
            <a:avLst/>
          </a:prstGeom>
        </p:spPr>
        <p:txBody>
          <a:bodyPr/>
          <a:lstStyle>
            <a:lvl1pPr marL="0" indent="0">
              <a:buNone/>
              <a:defRPr sz="3600" b="0" i="0" baseline="0">
                <a:solidFill>
                  <a:schemeClr val="bg1"/>
                </a:solidFill>
                <a:latin typeface="+mj-lt"/>
                <a:ea typeface="Arial" charset="0"/>
                <a:cs typeface="Arial" charset="0"/>
              </a:defRPr>
            </a:lvl1pPr>
            <a:lvl2pPr marL="457200" indent="0">
              <a:buNone/>
              <a:defRPr sz="1800" b="0" i="0">
                <a:latin typeface="Segoe UI" charset="0"/>
                <a:ea typeface="Segoe UI" charset="0"/>
                <a:cs typeface="Segoe UI" charset="0"/>
              </a:defRPr>
            </a:lvl2pPr>
            <a:lvl3pPr marL="914400" indent="0">
              <a:buNone/>
              <a:defRPr sz="1600" b="0" i="0">
                <a:latin typeface="Segoe UI" charset="0"/>
                <a:ea typeface="Segoe UI" charset="0"/>
                <a:cs typeface="Segoe UI" charset="0"/>
              </a:defRPr>
            </a:lvl3pPr>
            <a:lvl4pPr marL="1371600" indent="0">
              <a:buNone/>
              <a:defRPr sz="1400" b="0" i="0">
                <a:latin typeface="Segoe UI" charset="0"/>
                <a:ea typeface="Segoe UI" charset="0"/>
                <a:cs typeface="Segoe UI" charset="0"/>
              </a:defRPr>
            </a:lvl4pPr>
            <a:lvl5pPr marL="1828800" indent="0">
              <a:buNone/>
              <a:defRPr sz="1400" b="0" i="0">
                <a:latin typeface="Segoe UI" charset="0"/>
                <a:ea typeface="Segoe UI" charset="0"/>
                <a:cs typeface="Segoe UI" charset="0"/>
              </a:defRPr>
            </a:lvl5pPr>
          </a:lstStyle>
          <a:p>
            <a:pPr lvl="0"/>
            <a:r>
              <a:rPr lang="en-US"/>
              <a:t>Edit Master text styles</a:t>
            </a:r>
          </a:p>
        </p:txBody>
      </p:sp>
      <p:sp>
        <p:nvSpPr>
          <p:cNvPr id="40" name="Text Placeholder 20"/>
          <p:cNvSpPr>
            <a:spLocks noGrp="1"/>
          </p:cNvSpPr>
          <p:nvPr>
            <p:ph type="body" sz="quarter" idx="10" hasCustomPrompt="1"/>
          </p:nvPr>
        </p:nvSpPr>
        <p:spPr>
          <a:xfrm>
            <a:off x="6148552" y="1152932"/>
            <a:ext cx="5817477" cy="5211522"/>
          </a:xfrm>
          <a:prstGeom prst="rect">
            <a:avLst/>
          </a:prstGeom>
        </p:spPr>
        <p:txBody>
          <a:bodyPr/>
          <a:lstStyle>
            <a:lvl1pPr marL="0" indent="0">
              <a:buSzPct val="100000"/>
              <a:buFont typeface="Arial" panose="020B0604020202020204" pitchFamily="34" charset="0"/>
              <a:buNone/>
              <a:defRPr sz="2400" b="0" i="0" baseline="0">
                <a:latin typeface="+mj-lt"/>
                <a:ea typeface="Arial" charset="0"/>
                <a:cs typeface="Arial" charset="0"/>
              </a:defRPr>
            </a:lvl1pPr>
            <a:lvl2pPr marL="457200" indent="0">
              <a:buNone/>
              <a:defRPr sz="1800" b="0" i="0">
                <a:latin typeface="Segoe UI Light" charset="0"/>
                <a:ea typeface="Segoe UI Light" charset="0"/>
                <a:cs typeface="Segoe UI Light" charset="0"/>
              </a:defRPr>
            </a:lvl2pPr>
            <a:lvl3pPr marL="914400" indent="0">
              <a:buNone/>
              <a:defRPr sz="1600" b="0" i="0">
                <a:latin typeface="Segoe UI Light" charset="0"/>
                <a:ea typeface="Segoe UI Light" charset="0"/>
                <a:cs typeface="Segoe UI Light" charset="0"/>
              </a:defRPr>
            </a:lvl3pPr>
            <a:lvl4pPr marL="1371600" indent="0">
              <a:buNone/>
              <a:defRPr sz="1400" b="0" i="0">
                <a:latin typeface="Segoe UI Light" charset="0"/>
                <a:ea typeface="Segoe UI Light" charset="0"/>
                <a:cs typeface="Segoe UI Light" charset="0"/>
              </a:defRPr>
            </a:lvl4pPr>
            <a:lvl5pPr marL="1828800" indent="0">
              <a:buNone/>
              <a:defRPr sz="1400" b="0" i="0">
                <a:latin typeface="Segoe UI Light" charset="0"/>
                <a:ea typeface="Segoe UI Light" charset="0"/>
                <a:cs typeface="Segoe UI Light" charset="0"/>
              </a:defRPr>
            </a:lvl5pPr>
          </a:lstStyle>
          <a:p>
            <a:pPr lvl="0"/>
            <a:r>
              <a:rPr lang="en-US"/>
              <a:t>Here is a block of text, accompanied by a nice picture on the left.</a:t>
            </a:r>
          </a:p>
        </p:txBody>
      </p:sp>
      <p:pic>
        <p:nvPicPr>
          <p:cNvPr id="43" name="Picture 4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530334"/>
            <a:ext cx="3285641" cy="327666"/>
          </a:xfrm>
          <a:prstGeom prst="rect">
            <a:avLst/>
          </a:prstGeom>
        </p:spPr>
      </p:pic>
      <p:sp>
        <p:nvSpPr>
          <p:cNvPr id="44" name="Rectangle 43"/>
          <p:cNvSpPr/>
          <p:nvPr userDrawn="1"/>
        </p:nvSpPr>
        <p:spPr>
          <a:xfrm>
            <a:off x="1084881" y="6530334"/>
            <a:ext cx="11107119" cy="327666"/>
          </a:xfrm>
          <a:prstGeom prst="rect">
            <a:avLst/>
          </a:prstGeom>
          <a:solidFill>
            <a:srgbClr val="47C0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0" y="-1"/>
            <a:ext cx="1203828" cy="960895"/>
          </a:xfrm>
          <a:prstGeom prst="rect">
            <a:avLst/>
          </a:prstGeom>
          <a:solidFill>
            <a:schemeClr val="bg1">
              <a:lumMod val="85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sz="quarter" idx="15"/>
          </p:nvPr>
        </p:nvSpPr>
        <p:spPr>
          <a:xfrm>
            <a:off x="239952" y="1152525"/>
            <a:ext cx="5577524" cy="5211763"/>
          </a:xfrm>
          <a:prstGeom prst="rect">
            <a:avLst/>
          </a:prstGeom>
        </p:spPr>
        <p:txBody>
          <a:bodyPr/>
          <a:lstStyle>
            <a:lvl1pPr marL="0" indent="0">
              <a:buNone/>
              <a:defRPr>
                <a:effectLst/>
                <a:latin typeface="+mj-lt"/>
              </a:defRPr>
            </a:lvl1pPr>
          </a:lstStyle>
          <a:p>
            <a:r>
              <a:rPr lang="en-US"/>
              <a:t>Click icon to add picture</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4185" y="105509"/>
            <a:ext cx="890093" cy="749873"/>
          </a:xfrm>
          <a:prstGeom prst="rect">
            <a:avLst/>
          </a:prstGeom>
        </p:spPr>
      </p:pic>
    </p:spTree>
    <p:extLst>
      <p:ext uri="{BB962C8B-B14F-4D97-AF65-F5344CB8AC3E}">
        <p14:creationId xmlns:p14="http://schemas.microsoft.com/office/powerpoint/2010/main" val="37051649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Title Slide">
    <p:spTree>
      <p:nvGrpSpPr>
        <p:cNvPr id="1" name=""/>
        <p:cNvGrpSpPr/>
        <p:nvPr/>
      </p:nvGrpSpPr>
      <p:grpSpPr>
        <a:xfrm>
          <a:off x="0" y="0"/>
          <a:ext cx="0" cy="0"/>
          <a:chOff x="0" y="0"/>
          <a:chExt cx="0" cy="0"/>
        </a:xfrm>
      </p:grpSpPr>
      <p:sp>
        <p:nvSpPr>
          <p:cNvPr id="22" name="Rectangle 21"/>
          <p:cNvSpPr/>
          <p:nvPr userDrawn="1"/>
        </p:nvSpPr>
        <p:spPr>
          <a:xfrm>
            <a:off x="0" y="0"/>
            <a:ext cx="12192000" cy="686931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p:cNvSpPr>
            <a:spLocks/>
          </p:cNvSpPr>
          <p:nvPr userDrawn="1"/>
        </p:nvSpPr>
        <p:spPr>
          <a:xfrm>
            <a:off x="0" y="4180"/>
            <a:ext cx="5187754" cy="6853820"/>
          </a:xfrm>
          <a:prstGeom prst="rect">
            <a:avLst/>
          </a:prstGeom>
          <a:solidFill>
            <a:srgbClr val="47C0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p:cNvSpPr/>
          <p:nvPr userDrawn="1"/>
        </p:nvSpPr>
        <p:spPr>
          <a:xfrm>
            <a:off x="2937" y="6012872"/>
            <a:ext cx="5187754" cy="845127"/>
          </a:xfrm>
          <a:prstGeom prst="rect">
            <a:avLst/>
          </a:prstGeom>
          <a:solidFill>
            <a:srgbClr val="15A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351960"/>
            <a:ext cx="5187754" cy="517358"/>
          </a:xfrm>
          <a:prstGeom prst="rect">
            <a:avLst/>
          </a:prstGeom>
        </p:spPr>
      </p:pic>
      <p:sp>
        <p:nvSpPr>
          <p:cNvPr id="17" name="Text Placeholder 16"/>
          <p:cNvSpPr>
            <a:spLocks noGrp="1"/>
          </p:cNvSpPr>
          <p:nvPr>
            <p:ph type="body" sz="quarter" idx="11" hasCustomPrompt="1"/>
          </p:nvPr>
        </p:nvSpPr>
        <p:spPr>
          <a:xfrm>
            <a:off x="274580" y="2256763"/>
            <a:ext cx="4596522" cy="2348653"/>
          </a:xfrm>
          <a:prstGeom prst="rect">
            <a:avLst/>
          </a:prstGeom>
        </p:spPr>
        <p:txBody>
          <a:bodyPr/>
          <a:lstStyle>
            <a:lvl1pPr marL="0" indent="0">
              <a:buNone/>
              <a:defRPr sz="3600" b="0" i="0" baseline="0">
                <a:solidFill>
                  <a:schemeClr val="bg1"/>
                </a:solidFill>
                <a:latin typeface="+mj-lt"/>
                <a:ea typeface="Arial" charset="0"/>
                <a:cs typeface="Arial" charset="0"/>
              </a:defRPr>
            </a:lvl1pPr>
            <a:lvl2pPr marL="457200" indent="0">
              <a:buNone/>
              <a:defRPr b="0" i="0">
                <a:solidFill>
                  <a:schemeClr val="bg1"/>
                </a:solidFill>
                <a:latin typeface="Segoe UI Light" charset="0"/>
                <a:ea typeface="Segoe UI Light" charset="0"/>
                <a:cs typeface="Segoe UI Light" charset="0"/>
              </a:defRPr>
            </a:lvl2pPr>
            <a:lvl3pPr marL="914400" indent="0">
              <a:buNone/>
              <a:defRPr b="0" i="0">
                <a:solidFill>
                  <a:schemeClr val="bg1"/>
                </a:solidFill>
                <a:latin typeface="Segoe UI Light" charset="0"/>
                <a:ea typeface="Segoe UI Light" charset="0"/>
                <a:cs typeface="Segoe UI Light" charset="0"/>
              </a:defRPr>
            </a:lvl3pPr>
            <a:lvl4pPr marL="1371600" indent="0">
              <a:buNone/>
              <a:defRPr b="0" i="0">
                <a:solidFill>
                  <a:schemeClr val="bg1"/>
                </a:solidFill>
                <a:latin typeface="Segoe UI Light" charset="0"/>
                <a:ea typeface="Segoe UI Light" charset="0"/>
                <a:cs typeface="Segoe UI Light" charset="0"/>
              </a:defRPr>
            </a:lvl4pPr>
            <a:lvl5pPr marL="1828800" indent="0">
              <a:buNone/>
              <a:defRPr b="0" i="0">
                <a:solidFill>
                  <a:schemeClr val="bg1"/>
                </a:solidFill>
                <a:latin typeface="Segoe UI Light" charset="0"/>
                <a:ea typeface="Segoe UI Light" charset="0"/>
                <a:cs typeface="Segoe UI Light" charset="0"/>
              </a:defRPr>
            </a:lvl5pPr>
          </a:lstStyle>
          <a:p>
            <a:pPr lvl="0"/>
            <a:r>
              <a:rPr lang="en-US"/>
              <a:t>Agenda Item. Use the exact same name used on the agenda list.</a:t>
            </a:r>
          </a:p>
        </p:txBody>
      </p:sp>
      <p:sp>
        <p:nvSpPr>
          <p:cNvPr id="29" name="Text Placeholder 28"/>
          <p:cNvSpPr>
            <a:spLocks noGrp="1"/>
          </p:cNvSpPr>
          <p:nvPr>
            <p:ph type="body" sz="quarter" idx="12"/>
          </p:nvPr>
        </p:nvSpPr>
        <p:spPr>
          <a:xfrm>
            <a:off x="243689" y="278158"/>
            <a:ext cx="4627413" cy="474132"/>
          </a:xfrm>
          <a:prstGeom prst="rect">
            <a:avLst/>
          </a:prstGeom>
        </p:spPr>
        <p:txBody>
          <a:bodyPr/>
          <a:lstStyle>
            <a:lvl1pPr marL="0" indent="0">
              <a:buNone/>
              <a:defRPr sz="1800" b="0" i="0">
                <a:solidFill>
                  <a:schemeClr val="bg1"/>
                </a:solidFill>
                <a:latin typeface="+mj-lt"/>
                <a:ea typeface="Arial" charset="0"/>
                <a:cs typeface="Arial" charset="0"/>
              </a:defRPr>
            </a:lvl1pPr>
            <a:lvl2pPr marL="457200" indent="0">
              <a:buNone/>
              <a:defRPr b="0" i="0">
                <a:solidFill>
                  <a:schemeClr val="bg1"/>
                </a:solidFill>
                <a:latin typeface="Segoe UI Light" charset="0"/>
                <a:ea typeface="Segoe UI Light" charset="0"/>
                <a:cs typeface="Segoe UI Light" charset="0"/>
              </a:defRPr>
            </a:lvl2pPr>
            <a:lvl3pPr marL="914400" indent="0">
              <a:buNone/>
              <a:defRPr b="0" i="0">
                <a:solidFill>
                  <a:schemeClr val="bg1"/>
                </a:solidFill>
                <a:latin typeface="Segoe UI Light" charset="0"/>
                <a:ea typeface="Segoe UI Light" charset="0"/>
                <a:cs typeface="Segoe UI Light" charset="0"/>
              </a:defRPr>
            </a:lvl3pPr>
            <a:lvl4pPr marL="1371600" indent="0">
              <a:buNone/>
              <a:defRPr b="0" i="0">
                <a:solidFill>
                  <a:schemeClr val="bg1"/>
                </a:solidFill>
                <a:latin typeface="Segoe UI Light" charset="0"/>
                <a:ea typeface="Segoe UI Light" charset="0"/>
                <a:cs typeface="Segoe UI Light" charset="0"/>
              </a:defRPr>
            </a:lvl4pPr>
            <a:lvl5pPr marL="1828800" indent="0">
              <a:buNone/>
              <a:defRPr b="0" i="0">
                <a:solidFill>
                  <a:schemeClr val="bg1"/>
                </a:solidFill>
                <a:latin typeface="Segoe UI Light" charset="0"/>
                <a:ea typeface="Segoe UI Light" charset="0"/>
                <a:cs typeface="Segoe UI Light" charset="0"/>
              </a:defRPr>
            </a:lvl5pPr>
          </a:lstStyle>
          <a:p>
            <a:pPr lvl="0"/>
            <a:r>
              <a:rPr lang="en-US"/>
              <a:t>Edit Master text styles</a:t>
            </a:r>
          </a:p>
        </p:txBody>
      </p:sp>
      <p:sp>
        <p:nvSpPr>
          <p:cNvPr id="3" name="Picture Placeholder 2"/>
          <p:cNvSpPr>
            <a:spLocks noGrp="1"/>
          </p:cNvSpPr>
          <p:nvPr>
            <p:ph type="pic" sz="quarter" idx="13"/>
          </p:nvPr>
        </p:nvSpPr>
        <p:spPr>
          <a:xfrm>
            <a:off x="5187950" y="0"/>
            <a:ext cx="7004050" cy="6858000"/>
          </a:xfrm>
          <a:prstGeom prst="rect">
            <a:avLst/>
          </a:prstGeom>
        </p:spPr>
        <p:txBody>
          <a:bodyPr/>
          <a:lstStyle/>
          <a:p>
            <a:r>
              <a:rPr lang="en-US"/>
              <a:t>Click icon to add picture</a:t>
            </a:r>
          </a:p>
        </p:txBody>
      </p:sp>
    </p:spTree>
    <p:extLst>
      <p:ext uri="{BB962C8B-B14F-4D97-AF65-F5344CB8AC3E}">
        <p14:creationId xmlns:p14="http://schemas.microsoft.com/office/powerpoint/2010/main" val="10706345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mparison Bullets">
    <p:spTree>
      <p:nvGrpSpPr>
        <p:cNvPr id="1" name=""/>
        <p:cNvGrpSpPr/>
        <p:nvPr/>
      </p:nvGrpSpPr>
      <p:grpSpPr>
        <a:xfrm>
          <a:off x="0" y="0"/>
          <a:ext cx="0" cy="0"/>
          <a:chOff x="0" y="0"/>
          <a:chExt cx="0" cy="0"/>
        </a:xfrm>
      </p:grpSpPr>
      <p:sp>
        <p:nvSpPr>
          <p:cNvPr id="41" name="Rectangle 40"/>
          <p:cNvSpPr/>
          <p:nvPr userDrawn="1"/>
        </p:nvSpPr>
        <p:spPr>
          <a:xfrm>
            <a:off x="1198596" y="-1"/>
            <a:ext cx="10993404" cy="960895"/>
          </a:xfrm>
          <a:prstGeom prst="rect">
            <a:avLst/>
          </a:prstGeom>
          <a:solidFill>
            <a:srgbClr val="15A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39" name="Text Placeholder 32"/>
          <p:cNvSpPr>
            <a:spLocks noGrp="1"/>
          </p:cNvSpPr>
          <p:nvPr>
            <p:ph type="body" sz="quarter" idx="14"/>
          </p:nvPr>
        </p:nvSpPr>
        <p:spPr>
          <a:xfrm>
            <a:off x="1338146" y="192036"/>
            <a:ext cx="10627882" cy="576820"/>
          </a:xfrm>
          <a:prstGeom prst="rect">
            <a:avLst/>
          </a:prstGeom>
        </p:spPr>
        <p:txBody>
          <a:bodyPr/>
          <a:lstStyle>
            <a:lvl1pPr marL="0" indent="0">
              <a:buNone/>
              <a:defRPr sz="3600" b="0" i="0" baseline="0">
                <a:solidFill>
                  <a:schemeClr val="bg1"/>
                </a:solidFill>
                <a:latin typeface="+mj-lt"/>
                <a:ea typeface="Arial" charset="0"/>
                <a:cs typeface="Arial" charset="0"/>
              </a:defRPr>
            </a:lvl1pPr>
            <a:lvl2pPr marL="457200" indent="0">
              <a:buNone/>
              <a:defRPr sz="1800" b="0" i="0">
                <a:latin typeface="Segoe UI" charset="0"/>
                <a:ea typeface="Segoe UI" charset="0"/>
                <a:cs typeface="Segoe UI" charset="0"/>
              </a:defRPr>
            </a:lvl2pPr>
            <a:lvl3pPr marL="914400" indent="0">
              <a:buNone/>
              <a:defRPr sz="1600" b="0" i="0">
                <a:latin typeface="Segoe UI" charset="0"/>
                <a:ea typeface="Segoe UI" charset="0"/>
                <a:cs typeface="Segoe UI" charset="0"/>
              </a:defRPr>
            </a:lvl3pPr>
            <a:lvl4pPr marL="1371600" indent="0">
              <a:buNone/>
              <a:defRPr sz="1400" b="0" i="0">
                <a:latin typeface="Segoe UI" charset="0"/>
                <a:ea typeface="Segoe UI" charset="0"/>
                <a:cs typeface="Segoe UI" charset="0"/>
              </a:defRPr>
            </a:lvl4pPr>
            <a:lvl5pPr marL="1828800" indent="0">
              <a:buNone/>
              <a:defRPr sz="1400" b="0" i="0">
                <a:latin typeface="Segoe UI" charset="0"/>
                <a:ea typeface="Segoe UI" charset="0"/>
                <a:cs typeface="Segoe UI" charset="0"/>
              </a:defRPr>
            </a:lvl5pPr>
          </a:lstStyle>
          <a:p>
            <a:pPr lvl="0"/>
            <a:r>
              <a:rPr lang="en-US"/>
              <a:t>Edit Master text styles</a:t>
            </a:r>
          </a:p>
        </p:txBody>
      </p:sp>
      <p:sp>
        <p:nvSpPr>
          <p:cNvPr id="40" name="Text Placeholder 20"/>
          <p:cNvSpPr>
            <a:spLocks noGrp="1"/>
          </p:cNvSpPr>
          <p:nvPr>
            <p:ph type="body" sz="quarter" idx="10" hasCustomPrompt="1"/>
          </p:nvPr>
        </p:nvSpPr>
        <p:spPr>
          <a:xfrm>
            <a:off x="6533965" y="1811045"/>
            <a:ext cx="5432064" cy="4527251"/>
          </a:xfrm>
          <a:prstGeom prst="rect">
            <a:avLst/>
          </a:prstGeom>
        </p:spPr>
        <p:txBody>
          <a:bodyPr/>
          <a:lstStyle>
            <a:lvl1pPr marL="342900" indent="-342900">
              <a:buClr>
                <a:srgbClr val="0F6523"/>
              </a:buClr>
              <a:buSzPct val="100000"/>
              <a:buFont typeface="Arial" panose="020B0604020202020204" pitchFamily="34" charset="0"/>
              <a:buChar char="•"/>
              <a:defRPr sz="2400" b="0" i="0" baseline="0">
                <a:latin typeface="+mj-lt"/>
                <a:ea typeface="Arial" charset="0"/>
                <a:cs typeface="Arial" charset="0"/>
              </a:defRPr>
            </a:lvl1pPr>
            <a:lvl2pPr marL="457200" indent="0">
              <a:buNone/>
              <a:defRPr sz="1800" b="0" i="0">
                <a:latin typeface="Segoe UI Light" charset="0"/>
                <a:ea typeface="Segoe UI Light" charset="0"/>
                <a:cs typeface="Segoe UI Light" charset="0"/>
              </a:defRPr>
            </a:lvl2pPr>
            <a:lvl3pPr marL="914400" indent="0">
              <a:buNone/>
              <a:defRPr sz="1600" b="0" i="0">
                <a:latin typeface="Segoe UI Light" charset="0"/>
                <a:ea typeface="Segoe UI Light" charset="0"/>
                <a:cs typeface="Segoe UI Light" charset="0"/>
              </a:defRPr>
            </a:lvl3pPr>
            <a:lvl4pPr marL="1371600" indent="0">
              <a:buNone/>
              <a:defRPr sz="1400" b="0" i="0">
                <a:latin typeface="Segoe UI Light" charset="0"/>
                <a:ea typeface="Segoe UI Light" charset="0"/>
                <a:cs typeface="Segoe UI Light" charset="0"/>
              </a:defRPr>
            </a:lvl4pPr>
            <a:lvl5pPr marL="1828800" indent="0">
              <a:buNone/>
              <a:defRPr sz="1400" b="0" i="0">
                <a:latin typeface="Segoe UI Light" charset="0"/>
                <a:ea typeface="Segoe UI Light" charset="0"/>
                <a:cs typeface="Segoe UI Light" charset="0"/>
              </a:defRPr>
            </a:lvl5pPr>
          </a:lstStyle>
          <a:p>
            <a:pPr lvl="0"/>
            <a:r>
              <a:rPr lang="en-US"/>
              <a:t>Comparison text on the right.</a:t>
            </a:r>
          </a:p>
          <a:p>
            <a:pPr lvl="0"/>
            <a:r>
              <a:rPr lang="en-US" err="1"/>
              <a:t>Posuere</a:t>
            </a:r>
            <a:r>
              <a:rPr lang="en-US"/>
              <a:t> parturient </a:t>
            </a:r>
            <a:r>
              <a:rPr lang="en-US" err="1"/>
              <a:t>tincidunt</a:t>
            </a:r>
            <a:r>
              <a:rPr lang="en-US"/>
              <a:t> </a:t>
            </a:r>
            <a:r>
              <a:rPr lang="en-US" err="1"/>
              <a:t>eget</a:t>
            </a:r>
            <a:r>
              <a:rPr lang="en-US"/>
              <a:t> </a:t>
            </a:r>
            <a:r>
              <a:rPr lang="en-US" err="1"/>
              <a:t>suspendisse</a:t>
            </a:r>
            <a:r>
              <a:rPr lang="en-US"/>
              <a:t> at </a:t>
            </a:r>
            <a:r>
              <a:rPr lang="en-US" err="1"/>
              <a:t>metus</a:t>
            </a:r>
            <a:r>
              <a:rPr lang="en-US"/>
              <a:t> </a:t>
            </a:r>
            <a:r>
              <a:rPr lang="en-US" err="1"/>
              <a:t>rhoncus</a:t>
            </a:r>
            <a:r>
              <a:rPr lang="en-US"/>
              <a:t> quam </a:t>
            </a:r>
            <a:r>
              <a:rPr lang="en-US" err="1"/>
              <a:t>fermentum</a:t>
            </a:r>
            <a:r>
              <a:rPr lang="en-US"/>
              <a:t> a </a:t>
            </a:r>
            <a:r>
              <a:rPr lang="en-US" err="1"/>
              <a:t>consequat</a:t>
            </a:r>
            <a:r>
              <a:rPr lang="en-US"/>
              <a:t> </a:t>
            </a:r>
            <a:r>
              <a:rPr lang="en-US" err="1"/>
              <a:t>neque</a:t>
            </a:r>
            <a:r>
              <a:rPr lang="en-US"/>
              <a:t> </a:t>
            </a:r>
            <a:r>
              <a:rPr lang="en-US" err="1"/>
              <a:t>montes</a:t>
            </a:r>
            <a:r>
              <a:rPr lang="en-US"/>
              <a:t> </a:t>
            </a:r>
            <a:r>
              <a:rPr lang="en-US" err="1"/>
              <a:t>feugiat</a:t>
            </a:r>
            <a:r>
              <a:rPr lang="en-US"/>
              <a:t> ante dolor </a:t>
            </a:r>
            <a:r>
              <a:rPr lang="en-US" err="1"/>
              <a:t>lectus</a:t>
            </a:r>
            <a:r>
              <a:rPr lang="en-US"/>
              <a:t> </a:t>
            </a:r>
          </a:p>
          <a:p>
            <a:pPr lvl="0"/>
            <a:r>
              <a:rPr lang="en-US" err="1"/>
              <a:t>ullamcorper</a:t>
            </a:r>
            <a:r>
              <a:rPr lang="en-US"/>
              <a:t> id </a:t>
            </a:r>
            <a:r>
              <a:rPr lang="en-US" err="1"/>
              <a:t>volutpat</a:t>
            </a:r>
            <a:r>
              <a:rPr lang="en-US"/>
              <a:t> </a:t>
            </a:r>
            <a:r>
              <a:rPr lang="en-US" err="1"/>
              <a:t>dictumst</a:t>
            </a:r>
            <a:r>
              <a:rPr lang="en-US"/>
              <a:t> in </a:t>
            </a:r>
            <a:r>
              <a:rPr lang="en-US" err="1"/>
              <a:t>scelerisque</a:t>
            </a:r>
            <a:r>
              <a:rPr lang="en-US"/>
              <a:t> </a:t>
            </a:r>
            <a:r>
              <a:rPr lang="en-US" err="1"/>
              <a:t>bibendum</a:t>
            </a:r>
            <a:r>
              <a:rPr lang="en-US"/>
              <a:t>. </a:t>
            </a:r>
          </a:p>
          <a:p>
            <a:pPr lvl="0"/>
            <a:r>
              <a:rPr lang="en-US"/>
              <a:t>Ad a </a:t>
            </a:r>
            <a:r>
              <a:rPr lang="en-US" err="1"/>
              <a:t>a</a:t>
            </a:r>
            <a:r>
              <a:rPr lang="en-US"/>
              <a:t> </a:t>
            </a:r>
            <a:r>
              <a:rPr lang="en-US" err="1"/>
              <a:t>blandit</a:t>
            </a:r>
            <a:r>
              <a:rPr lang="en-US"/>
              <a:t> </a:t>
            </a:r>
            <a:r>
              <a:rPr lang="en-US" err="1"/>
              <a:t>magnis</a:t>
            </a:r>
            <a:r>
              <a:rPr lang="en-US"/>
              <a:t> pharetra a </a:t>
            </a:r>
            <a:r>
              <a:rPr lang="en-US" err="1"/>
              <a:t>adipiscing</a:t>
            </a:r>
            <a:endParaRPr lang="en-US"/>
          </a:p>
        </p:txBody>
      </p:sp>
      <p:pic>
        <p:nvPicPr>
          <p:cNvPr id="43" name="Picture 4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530334"/>
            <a:ext cx="3285641" cy="327666"/>
          </a:xfrm>
          <a:prstGeom prst="rect">
            <a:avLst/>
          </a:prstGeom>
        </p:spPr>
      </p:pic>
      <p:sp>
        <p:nvSpPr>
          <p:cNvPr id="44" name="Rectangle 43"/>
          <p:cNvSpPr/>
          <p:nvPr userDrawn="1"/>
        </p:nvSpPr>
        <p:spPr>
          <a:xfrm>
            <a:off x="1084881" y="6530334"/>
            <a:ext cx="11107119" cy="327666"/>
          </a:xfrm>
          <a:prstGeom prst="rect">
            <a:avLst/>
          </a:prstGeom>
          <a:solidFill>
            <a:srgbClr val="47C0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0" y="-1"/>
            <a:ext cx="1203828" cy="960895"/>
          </a:xfrm>
          <a:prstGeom prst="rect">
            <a:avLst/>
          </a:prstGeom>
          <a:solidFill>
            <a:schemeClr val="bg1">
              <a:lumMod val="85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4185" y="105509"/>
            <a:ext cx="890093" cy="749873"/>
          </a:xfrm>
          <a:prstGeom prst="rect">
            <a:avLst/>
          </a:prstGeom>
        </p:spPr>
      </p:pic>
      <p:sp>
        <p:nvSpPr>
          <p:cNvPr id="11" name="Text Placeholder 20"/>
          <p:cNvSpPr>
            <a:spLocks noGrp="1"/>
          </p:cNvSpPr>
          <p:nvPr>
            <p:ph type="body" sz="quarter" idx="15" hasCustomPrompt="1"/>
          </p:nvPr>
        </p:nvSpPr>
        <p:spPr>
          <a:xfrm>
            <a:off x="174185" y="1811045"/>
            <a:ext cx="5534157" cy="4527252"/>
          </a:xfrm>
          <a:prstGeom prst="rect">
            <a:avLst/>
          </a:prstGeom>
        </p:spPr>
        <p:txBody>
          <a:bodyPr/>
          <a:lstStyle>
            <a:lvl1pPr marL="342900" indent="-342900">
              <a:buClr>
                <a:srgbClr val="0F6523"/>
              </a:buClr>
              <a:buSzPct val="100000"/>
              <a:buFont typeface="Arial" panose="020B0604020202020204" pitchFamily="34" charset="0"/>
              <a:buChar char="•"/>
              <a:defRPr sz="2400" b="0" i="0" baseline="0">
                <a:latin typeface="+mj-lt"/>
                <a:ea typeface="Arial" charset="0"/>
                <a:cs typeface="Arial" charset="0"/>
              </a:defRPr>
            </a:lvl1pPr>
            <a:lvl2pPr marL="457200" indent="0">
              <a:buNone/>
              <a:defRPr sz="1800" b="0" i="0">
                <a:latin typeface="Segoe UI Light" charset="0"/>
                <a:ea typeface="Segoe UI Light" charset="0"/>
                <a:cs typeface="Segoe UI Light" charset="0"/>
              </a:defRPr>
            </a:lvl2pPr>
            <a:lvl3pPr marL="914400" indent="0">
              <a:buNone/>
              <a:defRPr sz="1600" b="0" i="0">
                <a:latin typeface="Segoe UI Light" charset="0"/>
                <a:ea typeface="Segoe UI Light" charset="0"/>
                <a:cs typeface="Segoe UI Light" charset="0"/>
              </a:defRPr>
            </a:lvl3pPr>
            <a:lvl4pPr marL="1371600" indent="0">
              <a:buNone/>
              <a:defRPr sz="1400" b="0" i="0">
                <a:latin typeface="Segoe UI Light" charset="0"/>
                <a:ea typeface="Segoe UI Light" charset="0"/>
                <a:cs typeface="Segoe UI Light" charset="0"/>
              </a:defRPr>
            </a:lvl4pPr>
            <a:lvl5pPr marL="1828800" indent="0">
              <a:buNone/>
              <a:defRPr sz="1400" b="0" i="0">
                <a:latin typeface="Segoe UI Light" charset="0"/>
                <a:ea typeface="Segoe UI Light" charset="0"/>
                <a:cs typeface="Segoe UI Light" charset="0"/>
              </a:defRPr>
            </a:lvl5pPr>
          </a:lstStyle>
          <a:p>
            <a:pPr lvl="0"/>
            <a:r>
              <a:rPr lang="en-US"/>
              <a:t>Comparison text on the left.</a:t>
            </a:r>
          </a:p>
          <a:p>
            <a:pPr lvl="0"/>
            <a:r>
              <a:rPr lang="en-US" err="1"/>
              <a:t>Posuere</a:t>
            </a:r>
            <a:r>
              <a:rPr lang="en-US"/>
              <a:t> parturient </a:t>
            </a:r>
            <a:r>
              <a:rPr lang="en-US" err="1"/>
              <a:t>tincidunt</a:t>
            </a:r>
            <a:r>
              <a:rPr lang="en-US"/>
              <a:t> </a:t>
            </a:r>
            <a:r>
              <a:rPr lang="en-US" err="1"/>
              <a:t>eget</a:t>
            </a:r>
            <a:r>
              <a:rPr lang="en-US"/>
              <a:t> </a:t>
            </a:r>
            <a:r>
              <a:rPr lang="en-US" err="1"/>
              <a:t>suspendisse</a:t>
            </a:r>
            <a:r>
              <a:rPr lang="en-US"/>
              <a:t> at </a:t>
            </a:r>
            <a:r>
              <a:rPr lang="en-US" err="1"/>
              <a:t>metus</a:t>
            </a:r>
            <a:r>
              <a:rPr lang="en-US"/>
              <a:t> </a:t>
            </a:r>
            <a:r>
              <a:rPr lang="en-US" err="1"/>
              <a:t>rhoncus</a:t>
            </a:r>
            <a:r>
              <a:rPr lang="en-US"/>
              <a:t> quam </a:t>
            </a:r>
            <a:r>
              <a:rPr lang="en-US" err="1"/>
              <a:t>fermentum</a:t>
            </a:r>
            <a:r>
              <a:rPr lang="en-US"/>
              <a:t> a </a:t>
            </a:r>
            <a:r>
              <a:rPr lang="en-US" err="1"/>
              <a:t>consequat</a:t>
            </a:r>
            <a:r>
              <a:rPr lang="en-US"/>
              <a:t> </a:t>
            </a:r>
            <a:r>
              <a:rPr lang="en-US" err="1"/>
              <a:t>neque</a:t>
            </a:r>
            <a:r>
              <a:rPr lang="en-US"/>
              <a:t> </a:t>
            </a:r>
            <a:r>
              <a:rPr lang="en-US" err="1"/>
              <a:t>montes</a:t>
            </a:r>
            <a:r>
              <a:rPr lang="en-US"/>
              <a:t> </a:t>
            </a:r>
            <a:r>
              <a:rPr lang="en-US" err="1"/>
              <a:t>feugiat</a:t>
            </a:r>
            <a:r>
              <a:rPr lang="en-US"/>
              <a:t> ante dolor </a:t>
            </a:r>
            <a:r>
              <a:rPr lang="en-US" err="1"/>
              <a:t>lectus</a:t>
            </a:r>
            <a:r>
              <a:rPr lang="en-US"/>
              <a:t> </a:t>
            </a:r>
          </a:p>
          <a:p>
            <a:pPr lvl="0"/>
            <a:r>
              <a:rPr lang="en-US" err="1"/>
              <a:t>ullamcorper</a:t>
            </a:r>
            <a:r>
              <a:rPr lang="en-US"/>
              <a:t> id </a:t>
            </a:r>
            <a:r>
              <a:rPr lang="en-US" err="1"/>
              <a:t>volutpat</a:t>
            </a:r>
            <a:r>
              <a:rPr lang="en-US"/>
              <a:t> </a:t>
            </a:r>
            <a:r>
              <a:rPr lang="en-US" err="1"/>
              <a:t>dictumst</a:t>
            </a:r>
            <a:r>
              <a:rPr lang="en-US"/>
              <a:t> in </a:t>
            </a:r>
            <a:r>
              <a:rPr lang="en-US" err="1"/>
              <a:t>scelerisque</a:t>
            </a:r>
            <a:r>
              <a:rPr lang="en-US"/>
              <a:t> </a:t>
            </a:r>
            <a:r>
              <a:rPr lang="en-US" err="1"/>
              <a:t>bibendum</a:t>
            </a:r>
            <a:r>
              <a:rPr lang="en-US"/>
              <a:t>. </a:t>
            </a:r>
          </a:p>
          <a:p>
            <a:pPr lvl="0"/>
            <a:r>
              <a:rPr lang="en-US"/>
              <a:t>Ad a </a:t>
            </a:r>
            <a:r>
              <a:rPr lang="en-US" err="1"/>
              <a:t>a</a:t>
            </a:r>
            <a:r>
              <a:rPr lang="en-US"/>
              <a:t> </a:t>
            </a:r>
            <a:r>
              <a:rPr lang="en-US" err="1"/>
              <a:t>blandit</a:t>
            </a:r>
            <a:r>
              <a:rPr lang="en-US"/>
              <a:t> </a:t>
            </a:r>
            <a:r>
              <a:rPr lang="en-US" err="1"/>
              <a:t>magnis</a:t>
            </a:r>
            <a:r>
              <a:rPr lang="en-US"/>
              <a:t> pharetra a </a:t>
            </a:r>
            <a:r>
              <a:rPr lang="en-US" err="1"/>
              <a:t>adipiscing</a:t>
            </a:r>
            <a:endParaRPr lang="en-US"/>
          </a:p>
        </p:txBody>
      </p:sp>
      <p:cxnSp>
        <p:nvCxnSpPr>
          <p:cNvPr id="4" name="Straight Connector 3"/>
          <p:cNvCxnSpPr/>
          <p:nvPr userDrawn="1"/>
        </p:nvCxnSpPr>
        <p:spPr>
          <a:xfrm>
            <a:off x="6063449" y="1660124"/>
            <a:ext cx="0" cy="4678172"/>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userDrawn="1"/>
        </p:nvSpPr>
        <p:spPr>
          <a:xfrm>
            <a:off x="174185" y="1225118"/>
            <a:ext cx="5534157" cy="781235"/>
          </a:xfrm>
          <a:prstGeom prst="rect">
            <a:avLst/>
          </a:prstGeom>
        </p:spPr>
        <p:txBody>
          <a:bodyPr vert="horz" wrap="square" lIns="91440" tIns="45720" rIns="91440" bIns="45720" rtlCol="0" anchor="t">
            <a:normAutofit/>
          </a:bodyPr>
          <a:lstStyle/>
          <a:p>
            <a:endParaRPr lang="en-US" sz="2800" b="0" i="0">
              <a:solidFill>
                <a:schemeClr val="tx1"/>
              </a:solidFill>
              <a:latin typeface="Segoe UI Light" charset="0"/>
              <a:ea typeface="Segoe UI Light" charset="0"/>
              <a:cs typeface="Segoe UI Light" charset="0"/>
            </a:endParaRPr>
          </a:p>
        </p:txBody>
      </p:sp>
      <p:sp>
        <p:nvSpPr>
          <p:cNvPr id="6" name="TextBox 5"/>
          <p:cNvSpPr txBox="1"/>
          <p:nvPr userDrawn="1"/>
        </p:nvSpPr>
        <p:spPr>
          <a:xfrm>
            <a:off x="174185" y="1225118"/>
            <a:ext cx="5534157" cy="585927"/>
          </a:xfrm>
          <a:prstGeom prst="rect">
            <a:avLst/>
          </a:prstGeom>
        </p:spPr>
        <p:txBody>
          <a:bodyPr vert="horz" wrap="square" lIns="91440" tIns="45720" rIns="91440" bIns="45720" rtlCol="0" anchor="t">
            <a:normAutofit/>
          </a:bodyPr>
          <a:lstStyle/>
          <a:p>
            <a:r>
              <a:rPr lang="en-US" sz="2800" b="0" i="0">
                <a:solidFill>
                  <a:schemeClr val="tx1"/>
                </a:solidFill>
                <a:latin typeface="+mn-lt"/>
                <a:ea typeface="Segoe UI Light" charset="0"/>
                <a:cs typeface="Segoe UI Light" charset="0"/>
              </a:rPr>
              <a:t>Left Header</a:t>
            </a:r>
          </a:p>
        </p:txBody>
      </p:sp>
      <p:sp>
        <p:nvSpPr>
          <p:cNvPr id="15" name="TextBox 14"/>
          <p:cNvSpPr txBox="1"/>
          <p:nvPr userDrawn="1"/>
        </p:nvSpPr>
        <p:spPr>
          <a:xfrm>
            <a:off x="6533965" y="1225118"/>
            <a:ext cx="5534157" cy="585928"/>
          </a:xfrm>
          <a:prstGeom prst="rect">
            <a:avLst/>
          </a:prstGeom>
        </p:spPr>
        <p:txBody>
          <a:bodyPr vert="horz" wrap="square" lIns="91440" tIns="45720" rIns="91440" bIns="45720" rtlCol="0" anchor="t">
            <a:normAutofit/>
          </a:bodyPr>
          <a:lstStyle/>
          <a:p>
            <a:r>
              <a:rPr lang="en-US" sz="2800" b="0" i="0">
                <a:solidFill>
                  <a:schemeClr val="tx1"/>
                </a:solidFill>
                <a:latin typeface="+mn-lt"/>
                <a:ea typeface="Segoe UI Light" charset="0"/>
                <a:cs typeface="Segoe UI Light" charset="0"/>
              </a:rPr>
              <a:t>Right Header</a:t>
            </a:r>
          </a:p>
        </p:txBody>
      </p:sp>
    </p:spTree>
    <p:extLst>
      <p:ext uri="{BB962C8B-B14F-4D97-AF65-F5344CB8AC3E}">
        <p14:creationId xmlns:p14="http://schemas.microsoft.com/office/powerpoint/2010/main" val="23321264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ull screen photo">
    <p:spTree>
      <p:nvGrpSpPr>
        <p:cNvPr id="1" name=""/>
        <p:cNvGrpSpPr/>
        <p:nvPr/>
      </p:nvGrpSpPr>
      <p:grpSpPr>
        <a:xfrm>
          <a:off x="0" y="0"/>
          <a:ext cx="0" cy="0"/>
          <a:chOff x="0" y="0"/>
          <a:chExt cx="0" cy="0"/>
        </a:xfrm>
      </p:grpSpPr>
      <p:sp>
        <p:nvSpPr>
          <p:cNvPr id="41" name="Rectangle 40"/>
          <p:cNvSpPr/>
          <p:nvPr userDrawn="1"/>
        </p:nvSpPr>
        <p:spPr>
          <a:xfrm>
            <a:off x="1198596" y="-1"/>
            <a:ext cx="10993404" cy="960895"/>
          </a:xfrm>
          <a:prstGeom prst="rect">
            <a:avLst/>
          </a:prstGeom>
          <a:solidFill>
            <a:srgbClr val="15A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39" name="Text Placeholder 32"/>
          <p:cNvSpPr>
            <a:spLocks noGrp="1"/>
          </p:cNvSpPr>
          <p:nvPr>
            <p:ph type="body" sz="quarter" idx="14"/>
          </p:nvPr>
        </p:nvSpPr>
        <p:spPr>
          <a:xfrm>
            <a:off x="1338146" y="192036"/>
            <a:ext cx="10627882" cy="576820"/>
          </a:xfrm>
          <a:prstGeom prst="rect">
            <a:avLst/>
          </a:prstGeom>
        </p:spPr>
        <p:txBody>
          <a:bodyPr/>
          <a:lstStyle>
            <a:lvl1pPr marL="0" indent="0">
              <a:buNone/>
              <a:defRPr sz="3600" b="0" i="0" baseline="0">
                <a:solidFill>
                  <a:schemeClr val="bg1"/>
                </a:solidFill>
                <a:latin typeface="+mj-lt"/>
                <a:ea typeface="Arial" charset="0"/>
                <a:cs typeface="Arial" charset="0"/>
              </a:defRPr>
            </a:lvl1pPr>
            <a:lvl2pPr marL="457200" indent="0">
              <a:buNone/>
              <a:defRPr sz="1800" b="0" i="0">
                <a:latin typeface="Segoe UI" charset="0"/>
                <a:ea typeface="Segoe UI" charset="0"/>
                <a:cs typeface="Segoe UI" charset="0"/>
              </a:defRPr>
            </a:lvl2pPr>
            <a:lvl3pPr marL="914400" indent="0">
              <a:buNone/>
              <a:defRPr sz="1600" b="0" i="0">
                <a:latin typeface="Segoe UI" charset="0"/>
                <a:ea typeface="Segoe UI" charset="0"/>
                <a:cs typeface="Segoe UI" charset="0"/>
              </a:defRPr>
            </a:lvl3pPr>
            <a:lvl4pPr marL="1371600" indent="0">
              <a:buNone/>
              <a:defRPr sz="1400" b="0" i="0">
                <a:latin typeface="Segoe UI" charset="0"/>
                <a:ea typeface="Segoe UI" charset="0"/>
                <a:cs typeface="Segoe UI" charset="0"/>
              </a:defRPr>
            </a:lvl4pPr>
            <a:lvl5pPr marL="1828800" indent="0">
              <a:buNone/>
              <a:defRPr sz="1400" b="0" i="0">
                <a:latin typeface="Segoe UI" charset="0"/>
                <a:ea typeface="Segoe UI" charset="0"/>
                <a:cs typeface="Segoe UI" charset="0"/>
              </a:defRPr>
            </a:lvl5pPr>
          </a:lstStyle>
          <a:p>
            <a:pPr lvl="0"/>
            <a:r>
              <a:rPr lang="en-US"/>
              <a:t>Edit Master text styles</a:t>
            </a:r>
          </a:p>
        </p:txBody>
      </p:sp>
      <p:pic>
        <p:nvPicPr>
          <p:cNvPr id="43" name="Picture 4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530334"/>
            <a:ext cx="3285641" cy="327666"/>
          </a:xfrm>
          <a:prstGeom prst="rect">
            <a:avLst/>
          </a:prstGeom>
        </p:spPr>
      </p:pic>
      <p:sp>
        <p:nvSpPr>
          <p:cNvPr id="44" name="Rectangle 43"/>
          <p:cNvSpPr/>
          <p:nvPr userDrawn="1"/>
        </p:nvSpPr>
        <p:spPr>
          <a:xfrm>
            <a:off x="1084881" y="6530334"/>
            <a:ext cx="11107119" cy="327666"/>
          </a:xfrm>
          <a:prstGeom prst="rect">
            <a:avLst/>
          </a:prstGeom>
          <a:solidFill>
            <a:srgbClr val="47C0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0" y="-1"/>
            <a:ext cx="1203828" cy="960895"/>
          </a:xfrm>
          <a:prstGeom prst="rect">
            <a:avLst/>
          </a:prstGeom>
          <a:solidFill>
            <a:schemeClr val="bg1">
              <a:lumMod val="85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4185" y="105509"/>
            <a:ext cx="890093" cy="749873"/>
          </a:xfrm>
          <a:prstGeom prst="rect">
            <a:avLst/>
          </a:prstGeom>
        </p:spPr>
      </p:pic>
      <p:sp>
        <p:nvSpPr>
          <p:cNvPr id="5" name="TextBox 4"/>
          <p:cNvSpPr txBox="1"/>
          <p:nvPr userDrawn="1"/>
        </p:nvSpPr>
        <p:spPr>
          <a:xfrm>
            <a:off x="174185" y="1225118"/>
            <a:ext cx="5534157" cy="781235"/>
          </a:xfrm>
          <a:prstGeom prst="rect">
            <a:avLst/>
          </a:prstGeom>
        </p:spPr>
        <p:txBody>
          <a:bodyPr vert="horz" wrap="square" lIns="91440" tIns="45720" rIns="91440" bIns="45720" rtlCol="0" anchor="t">
            <a:normAutofit/>
          </a:bodyPr>
          <a:lstStyle/>
          <a:p>
            <a:endParaRPr lang="en-US" sz="2800" b="0" i="0">
              <a:solidFill>
                <a:schemeClr val="tx1"/>
              </a:solidFill>
              <a:latin typeface="Segoe UI Light" charset="0"/>
              <a:ea typeface="Segoe UI Light" charset="0"/>
              <a:cs typeface="Segoe UI Light" charset="0"/>
            </a:endParaRPr>
          </a:p>
        </p:txBody>
      </p:sp>
      <p:pic>
        <p:nvPicPr>
          <p:cNvPr id="2" name="Picture 1"/>
          <p:cNvPicPr>
            <a:picLocks noChangeAspect="1"/>
          </p:cNvPicPr>
          <p:nvPr userDrawn="1"/>
        </p:nvPicPr>
        <p:blipFill rotWithShape="1">
          <a:blip r:embed="rId4">
            <a:extLst>
              <a:ext uri="{28A0092B-C50C-407E-A947-70E740481C1C}">
                <a14:useLocalDpi xmlns:a14="http://schemas.microsoft.com/office/drawing/2010/main" val="0"/>
              </a:ext>
            </a:extLst>
          </a:blip>
          <a:srcRect l="-224" t="6425" r="224" b="12343"/>
          <a:stretch/>
        </p:blipFill>
        <p:spPr>
          <a:xfrm>
            <a:off x="0" y="928047"/>
            <a:ext cx="12186399" cy="5568287"/>
          </a:xfrm>
          <a:prstGeom prst="rect">
            <a:avLst/>
          </a:prstGeom>
        </p:spPr>
      </p:pic>
      <p:sp>
        <p:nvSpPr>
          <p:cNvPr id="8" name="Picture Placeholder 7"/>
          <p:cNvSpPr>
            <a:spLocks noGrp="1"/>
          </p:cNvSpPr>
          <p:nvPr>
            <p:ph type="pic" sz="quarter" idx="15"/>
          </p:nvPr>
        </p:nvSpPr>
        <p:spPr>
          <a:xfrm>
            <a:off x="0" y="918981"/>
            <a:ext cx="12192000" cy="5577353"/>
          </a:xfrm>
          <a:prstGeom prst="rect">
            <a:avLst/>
          </a:prstGeom>
        </p:spPr>
        <p:txBody>
          <a:bodyPr/>
          <a:lstStyle/>
          <a:p>
            <a:endParaRPr lang="en-US"/>
          </a:p>
        </p:txBody>
      </p:sp>
      <p:sp>
        <p:nvSpPr>
          <p:cNvPr id="3" name="TextBox 2"/>
          <p:cNvSpPr txBox="1"/>
          <p:nvPr userDrawn="1"/>
        </p:nvSpPr>
        <p:spPr>
          <a:xfrm>
            <a:off x="7424382" y="1033559"/>
            <a:ext cx="4541646" cy="1872924"/>
          </a:xfrm>
          <a:prstGeom prst="rect">
            <a:avLst/>
          </a:prstGeom>
          <a:solidFill>
            <a:schemeClr val="bg1">
              <a:alpha val="83000"/>
            </a:schemeClr>
          </a:solidFill>
        </p:spPr>
        <p:txBody>
          <a:bodyPr vert="horz" wrap="square" lIns="91440" tIns="45720" rIns="91440" bIns="45720" rtlCol="0" anchor="t">
            <a:normAutofit/>
          </a:bodyPr>
          <a:lstStyle/>
          <a:p>
            <a:r>
              <a:rPr lang="en-US" sz="2800" b="0" i="0">
                <a:solidFill>
                  <a:schemeClr val="tx1"/>
                </a:solidFill>
                <a:latin typeface="Segoe UI Light" charset="0"/>
                <a:ea typeface="Segoe UI Light" charset="0"/>
                <a:cs typeface="Segoe UI Light" charset="0"/>
              </a:rPr>
              <a:t>Test about this photo and your presentation</a:t>
            </a:r>
          </a:p>
        </p:txBody>
      </p:sp>
    </p:spTree>
    <p:extLst>
      <p:ext uri="{BB962C8B-B14F-4D97-AF65-F5344CB8AC3E}">
        <p14:creationId xmlns:p14="http://schemas.microsoft.com/office/powerpoint/2010/main" val="31368906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ull screen video">
    <p:spTree>
      <p:nvGrpSpPr>
        <p:cNvPr id="1" name=""/>
        <p:cNvGrpSpPr/>
        <p:nvPr/>
      </p:nvGrpSpPr>
      <p:grpSpPr>
        <a:xfrm>
          <a:off x="0" y="0"/>
          <a:ext cx="0" cy="0"/>
          <a:chOff x="0" y="0"/>
          <a:chExt cx="0" cy="0"/>
        </a:xfrm>
      </p:grpSpPr>
      <p:sp>
        <p:nvSpPr>
          <p:cNvPr id="41" name="Rectangle 40"/>
          <p:cNvSpPr/>
          <p:nvPr userDrawn="1"/>
        </p:nvSpPr>
        <p:spPr>
          <a:xfrm>
            <a:off x="1198596" y="-1"/>
            <a:ext cx="10993404" cy="960895"/>
          </a:xfrm>
          <a:prstGeom prst="rect">
            <a:avLst/>
          </a:prstGeom>
          <a:solidFill>
            <a:srgbClr val="15A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39" name="Text Placeholder 32"/>
          <p:cNvSpPr>
            <a:spLocks noGrp="1"/>
          </p:cNvSpPr>
          <p:nvPr>
            <p:ph type="body" sz="quarter" idx="14"/>
          </p:nvPr>
        </p:nvSpPr>
        <p:spPr>
          <a:xfrm>
            <a:off x="1338146" y="192036"/>
            <a:ext cx="10627882" cy="576820"/>
          </a:xfrm>
          <a:prstGeom prst="rect">
            <a:avLst/>
          </a:prstGeom>
        </p:spPr>
        <p:txBody>
          <a:bodyPr/>
          <a:lstStyle>
            <a:lvl1pPr marL="0" indent="0">
              <a:buNone/>
              <a:defRPr sz="3600" b="0" i="0" baseline="0">
                <a:solidFill>
                  <a:schemeClr val="bg1"/>
                </a:solidFill>
                <a:latin typeface="+mj-lt"/>
                <a:ea typeface="Arial" charset="0"/>
                <a:cs typeface="Arial" charset="0"/>
              </a:defRPr>
            </a:lvl1pPr>
            <a:lvl2pPr marL="457200" indent="0">
              <a:buNone/>
              <a:defRPr sz="1800" b="0" i="0">
                <a:latin typeface="Segoe UI" charset="0"/>
                <a:ea typeface="Segoe UI" charset="0"/>
                <a:cs typeface="Segoe UI" charset="0"/>
              </a:defRPr>
            </a:lvl2pPr>
            <a:lvl3pPr marL="914400" indent="0">
              <a:buNone/>
              <a:defRPr sz="1600" b="0" i="0">
                <a:latin typeface="Segoe UI" charset="0"/>
                <a:ea typeface="Segoe UI" charset="0"/>
                <a:cs typeface="Segoe UI" charset="0"/>
              </a:defRPr>
            </a:lvl3pPr>
            <a:lvl4pPr marL="1371600" indent="0">
              <a:buNone/>
              <a:defRPr sz="1400" b="0" i="0">
                <a:latin typeface="Segoe UI" charset="0"/>
                <a:ea typeface="Segoe UI" charset="0"/>
                <a:cs typeface="Segoe UI" charset="0"/>
              </a:defRPr>
            </a:lvl4pPr>
            <a:lvl5pPr marL="1828800" indent="0">
              <a:buNone/>
              <a:defRPr sz="1400" b="0" i="0">
                <a:latin typeface="Segoe UI" charset="0"/>
                <a:ea typeface="Segoe UI" charset="0"/>
                <a:cs typeface="Segoe UI" charset="0"/>
              </a:defRPr>
            </a:lvl5pPr>
          </a:lstStyle>
          <a:p>
            <a:pPr lvl="0"/>
            <a:r>
              <a:rPr lang="en-US"/>
              <a:t>Edit Master text styles</a:t>
            </a:r>
          </a:p>
        </p:txBody>
      </p:sp>
      <p:pic>
        <p:nvPicPr>
          <p:cNvPr id="43" name="Picture 4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530334"/>
            <a:ext cx="3285641" cy="327666"/>
          </a:xfrm>
          <a:prstGeom prst="rect">
            <a:avLst/>
          </a:prstGeom>
        </p:spPr>
      </p:pic>
      <p:sp>
        <p:nvSpPr>
          <p:cNvPr id="44" name="Rectangle 43"/>
          <p:cNvSpPr/>
          <p:nvPr userDrawn="1"/>
        </p:nvSpPr>
        <p:spPr>
          <a:xfrm>
            <a:off x="1084881" y="6530334"/>
            <a:ext cx="11107119" cy="327666"/>
          </a:xfrm>
          <a:prstGeom prst="rect">
            <a:avLst/>
          </a:prstGeom>
          <a:solidFill>
            <a:srgbClr val="47C0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0" y="-1"/>
            <a:ext cx="1203828" cy="960895"/>
          </a:xfrm>
          <a:prstGeom prst="rect">
            <a:avLst/>
          </a:prstGeom>
          <a:solidFill>
            <a:schemeClr val="bg1">
              <a:lumMod val="85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4185" y="105509"/>
            <a:ext cx="890093" cy="749873"/>
          </a:xfrm>
          <a:prstGeom prst="rect">
            <a:avLst/>
          </a:prstGeom>
        </p:spPr>
      </p:pic>
      <p:sp>
        <p:nvSpPr>
          <p:cNvPr id="5" name="TextBox 4"/>
          <p:cNvSpPr txBox="1"/>
          <p:nvPr userDrawn="1"/>
        </p:nvSpPr>
        <p:spPr>
          <a:xfrm>
            <a:off x="174185" y="1225118"/>
            <a:ext cx="5534157" cy="781235"/>
          </a:xfrm>
          <a:prstGeom prst="rect">
            <a:avLst/>
          </a:prstGeom>
        </p:spPr>
        <p:txBody>
          <a:bodyPr vert="horz" wrap="square" lIns="91440" tIns="45720" rIns="91440" bIns="45720" rtlCol="0" anchor="t">
            <a:normAutofit/>
          </a:bodyPr>
          <a:lstStyle/>
          <a:p>
            <a:endParaRPr lang="en-US" sz="2800" b="0" i="0">
              <a:solidFill>
                <a:schemeClr val="tx1"/>
              </a:solidFill>
              <a:latin typeface="Segoe UI Light" charset="0"/>
              <a:ea typeface="Segoe UI Light" charset="0"/>
              <a:cs typeface="Segoe UI Light" charset="0"/>
            </a:endParaRPr>
          </a:p>
        </p:txBody>
      </p:sp>
      <p:sp>
        <p:nvSpPr>
          <p:cNvPr id="6" name="Media Placeholder 5"/>
          <p:cNvSpPr>
            <a:spLocks noGrp="1"/>
          </p:cNvSpPr>
          <p:nvPr>
            <p:ph type="media" sz="quarter" idx="15" hasCustomPrompt="1"/>
          </p:nvPr>
        </p:nvSpPr>
        <p:spPr>
          <a:xfrm>
            <a:off x="1542813" y="1106844"/>
            <a:ext cx="8924925" cy="5145087"/>
          </a:xfrm>
          <a:prstGeom prst="rect">
            <a:avLst/>
          </a:prstGeom>
        </p:spPr>
        <p:txBody>
          <a:bodyPr/>
          <a:lstStyle>
            <a:lvl1pPr>
              <a:defRPr baseline="0"/>
            </a:lvl1pPr>
          </a:lstStyle>
          <a:p>
            <a:r>
              <a:rPr lang="en-US"/>
              <a:t>Click on icon to insert video</a:t>
            </a:r>
          </a:p>
        </p:txBody>
      </p:sp>
    </p:spTree>
    <p:extLst>
      <p:ext uri="{BB962C8B-B14F-4D97-AF65-F5344CB8AC3E}">
        <p14:creationId xmlns:p14="http://schemas.microsoft.com/office/powerpoint/2010/main" val="378120787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5C400FDD-35D5-AC49-9658-5547C00AA8EF}" type="datetime1">
              <a:rPr lang="en-US" smtClean="0"/>
              <a:pPr>
                <a:defRPr/>
              </a:pPr>
              <a:t>1/30/20</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7D6990EC-765A-E444-9281-9D92A7887EAF}" type="slidenum">
              <a:rPr lang="en-US" smtClean="0"/>
              <a:pPr>
                <a:defRPr/>
              </a:pPr>
              <a:t>‹#›</a:t>
            </a:fld>
            <a:endParaRPr lang="en-US" dirty="0"/>
          </a:p>
        </p:txBody>
      </p:sp>
    </p:spTree>
    <p:extLst>
      <p:ext uri="{BB962C8B-B14F-4D97-AF65-F5344CB8AC3E}">
        <p14:creationId xmlns:p14="http://schemas.microsoft.com/office/powerpoint/2010/main" val="14211456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10" name="Rectangle 9"/>
          <p:cNvSpPr/>
          <p:nvPr/>
        </p:nvSpPr>
        <p:spPr>
          <a:xfrm>
            <a:off x="6330243" y="0"/>
            <a:ext cx="5851359" cy="5213140"/>
          </a:xfrm>
          <a:prstGeom prst="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p:cNvSpPr/>
          <p:nvPr/>
        </p:nvSpPr>
        <p:spPr>
          <a:xfrm>
            <a:off x="6340643" y="5213140"/>
            <a:ext cx="5851359" cy="16561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16" name="Group 15"/>
          <p:cNvGrpSpPr/>
          <p:nvPr/>
        </p:nvGrpSpPr>
        <p:grpSpPr>
          <a:xfrm>
            <a:off x="1" y="6336462"/>
            <a:ext cx="6340643" cy="521538"/>
            <a:chOff x="0" y="6336462"/>
            <a:chExt cx="6340643" cy="521538"/>
          </a:xfrm>
        </p:grpSpPr>
        <p:sp>
          <p:nvSpPr>
            <p:cNvPr id="7" name="Rectangle 6"/>
            <p:cNvSpPr/>
            <p:nvPr userDrawn="1"/>
          </p:nvSpPr>
          <p:spPr>
            <a:xfrm>
              <a:off x="1" y="6336462"/>
              <a:ext cx="6340642" cy="521538"/>
            </a:xfrm>
            <a:prstGeom prst="rect">
              <a:avLst/>
            </a:prstGeom>
            <a:solidFill>
              <a:srgbClr val="0F65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336462"/>
              <a:ext cx="5187754" cy="517358"/>
            </a:xfrm>
            <a:prstGeom prst="rect">
              <a:avLst/>
            </a:prstGeom>
          </p:spPr>
        </p:pic>
      </p:grpSp>
      <p:sp>
        <p:nvSpPr>
          <p:cNvPr id="24" name="Text Placeholder 23"/>
          <p:cNvSpPr>
            <a:spLocks noGrp="1"/>
          </p:cNvSpPr>
          <p:nvPr>
            <p:ph type="body" sz="quarter" idx="10" hasCustomPrompt="1"/>
          </p:nvPr>
        </p:nvSpPr>
        <p:spPr>
          <a:xfrm>
            <a:off x="6790239" y="461963"/>
            <a:ext cx="4952167" cy="1324108"/>
          </a:xfrm>
          <a:prstGeom prst="rect">
            <a:avLst/>
          </a:prstGeom>
        </p:spPr>
        <p:txBody>
          <a:bodyPr/>
          <a:lstStyle>
            <a:lvl1pPr marL="0" indent="0">
              <a:buNone/>
              <a:defRPr b="0" i="0">
                <a:effectLst/>
                <a:latin typeface="+mj-lt"/>
                <a:ea typeface="Arial" charset="0"/>
                <a:cs typeface="Arial" charset="0"/>
              </a:defRPr>
            </a:lvl1pPr>
            <a:lvl2pPr marL="342900" indent="0">
              <a:buNone/>
              <a:defRPr b="0" i="0">
                <a:latin typeface="Segoe UI Light" charset="0"/>
                <a:ea typeface="Segoe UI Light" charset="0"/>
                <a:cs typeface="Segoe UI Light" charset="0"/>
              </a:defRPr>
            </a:lvl2pPr>
            <a:lvl3pPr marL="685800" indent="0">
              <a:buNone/>
              <a:defRPr b="0" i="0">
                <a:latin typeface="Segoe UI Light" charset="0"/>
                <a:ea typeface="Segoe UI Light" charset="0"/>
                <a:cs typeface="Segoe UI Light" charset="0"/>
              </a:defRPr>
            </a:lvl3pPr>
            <a:lvl4pPr marL="1028700" indent="0">
              <a:buNone/>
              <a:defRPr b="0" i="0">
                <a:latin typeface="Segoe UI Light" charset="0"/>
                <a:ea typeface="Segoe UI Light" charset="0"/>
                <a:cs typeface="Segoe UI Light" charset="0"/>
              </a:defRPr>
            </a:lvl4pPr>
            <a:lvl5pPr marL="1371600" indent="0">
              <a:buNone/>
              <a:defRPr b="0" i="0">
                <a:latin typeface="Segoe UI Light" charset="0"/>
                <a:ea typeface="Segoe UI Light" charset="0"/>
                <a:cs typeface="Segoe UI Light" charset="0"/>
              </a:defRPr>
            </a:lvl5pPr>
          </a:lstStyle>
          <a:p>
            <a:pPr lvl="0"/>
            <a:r>
              <a:rPr lang="en-US"/>
              <a:t>Place title here.</a:t>
            </a:r>
          </a:p>
        </p:txBody>
      </p:sp>
      <p:sp>
        <p:nvSpPr>
          <p:cNvPr id="26" name="Text Placeholder 25"/>
          <p:cNvSpPr>
            <a:spLocks noGrp="1"/>
          </p:cNvSpPr>
          <p:nvPr>
            <p:ph type="body" sz="quarter" idx="11" hasCustomPrompt="1"/>
          </p:nvPr>
        </p:nvSpPr>
        <p:spPr>
          <a:xfrm>
            <a:off x="6790992" y="3074375"/>
            <a:ext cx="4951413" cy="250825"/>
          </a:xfrm>
          <a:prstGeom prst="rect">
            <a:avLst/>
          </a:prstGeom>
        </p:spPr>
        <p:txBody>
          <a:bodyPr/>
          <a:lstStyle>
            <a:lvl1pPr marL="0" indent="0">
              <a:buNone/>
              <a:defRPr sz="825" b="0" i="0">
                <a:latin typeface="+mj-lt"/>
                <a:ea typeface="Arial" charset="0"/>
                <a:cs typeface="Arial" charset="0"/>
              </a:defRPr>
            </a:lvl1pPr>
            <a:lvl2pPr marL="342900" indent="0">
              <a:buNone/>
              <a:defRPr sz="1050" b="0" i="0">
                <a:latin typeface="Segoe UI" charset="0"/>
                <a:ea typeface="Segoe UI" charset="0"/>
                <a:cs typeface="Segoe UI" charset="0"/>
              </a:defRPr>
            </a:lvl2pPr>
            <a:lvl3pPr marL="685800" indent="0">
              <a:buNone/>
              <a:defRPr sz="900" b="0" i="0">
                <a:latin typeface="Segoe UI" charset="0"/>
                <a:ea typeface="Segoe UI" charset="0"/>
                <a:cs typeface="Segoe UI" charset="0"/>
              </a:defRPr>
            </a:lvl3pPr>
            <a:lvl4pPr marL="1028700" indent="0">
              <a:buNone/>
              <a:defRPr sz="825" b="0" i="0">
                <a:latin typeface="Segoe UI" charset="0"/>
                <a:ea typeface="Segoe UI" charset="0"/>
                <a:cs typeface="Segoe UI" charset="0"/>
              </a:defRPr>
            </a:lvl4pPr>
            <a:lvl5pPr marL="1371600" indent="0">
              <a:buNone/>
              <a:defRPr sz="825" b="0" i="0">
                <a:latin typeface="Segoe UI" charset="0"/>
                <a:ea typeface="Segoe UI" charset="0"/>
                <a:cs typeface="Segoe UI" charset="0"/>
              </a:defRPr>
            </a:lvl5pPr>
          </a:lstStyle>
          <a:p>
            <a:pPr lvl="0"/>
            <a:r>
              <a:rPr lang="en-US"/>
              <a:t>DATE</a:t>
            </a:r>
          </a:p>
        </p:txBody>
      </p:sp>
      <p:sp>
        <p:nvSpPr>
          <p:cNvPr id="27" name="Text Placeholder 25"/>
          <p:cNvSpPr>
            <a:spLocks noGrp="1"/>
          </p:cNvSpPr>
          <p:nvPr>
            <p:ph type="body" sz="quarter" idx="12" hasCustomPrompt="1"/>
          </p:nvPr>
        </p:nvSpPr>
        <p:spPr>
          <a:xfrm>
            <a:off x="6790992" y="3699159"/>
            <a:ext cx="4951413" cy="2291658"/>
          </a:xfrm>
          <a:prstGeom prst="rect">
            <a:avLst/>
          </a:prstGeom>
        </p:spPr>
        <p:txBody>
          <a:bodyPr/>
          <a:lstStyle>
            <a:lvl1pPr marL="0" indent="0">
              <a:buNone/>
              <a:defRPr sz="1500" b="0" i="0" baseline="0">
                <a:latin typeface="+mn-lt"/>
                <a:ea typeface="Arial" charset="0"/>
                <a:cs typeface="Arial" charset="0"/>
              </a:defRPr>
            </a:lvl1pPr>
            <a:lvl2pPr marL="342900" indent="0">
              <a:buNone/>
              <a:defRPr sz="1050" b="0" i="0">
                <a:latin typeface="Segoe UI" charset="0"/>
                <a:ea typeface="Segoe UI" charset="0"/>
                <a:cs typeface="Segoe UI" charset="0"/>
              </a:defRPr>
            </a:lvl2pPr>
            <a:lvl3pPr marL="685800" indent="0">
              <a:buNone/>
              <a:defRPr sz="900" b="0" i="0">
                <a:latin typeface="Segoe UI" charset="0"/>
                <a:ea typeface="Segoe UI" charset="0"/>
                <a:cs typeface="Segoe UI" charset="0"/>
              </a:defRPr>
            </a:lvl3pPr>
            <a:lvl4pPr marL="1028700" indent="0">
              <a:buNone/>
              <a:defRPr sz="825" b="0" i="0">
                <a:latin typeface="Segoe UI" charset="0"/>
                <a:ea typeface="Segoe UI" charset="0"/>
                <a:cs typeface="Segoe UI" charset="0"/>
              </a:defRPr>
            </a:lvl4pPr>
            <a:lvl5pPr marL="1371600" indent="0">
              <a:buNone/>
              <a:defRPr sz="825" b="0" i="0">
                <a:latin typeface="Segoe UI" charset="0"/>
                <a:ea typeface="Segoe UI" charset="0"/>
                <a:cs typeface="Segoe UI" charset="0"/>
              </a:defRPr>
            </a:lvl5pPr>
          </a:lstStyle>
          <a:p>
            <a:pPr lvl="0"/>
            <a:r>
              <a:rPr lang="en-US"/>
              <a:t>Presenter Names; Presenter Titles;  NCECDTL ONLY</a:t>
            </a:r>
          </a:p>
        </p:txBody>
      </p:sp>
      <p:sp>
        <p:nvSpPr>
          <p:cNvPr id="28" name="TextBox 27"/>
          <p:cNvSpPr txBox="1"/>
          <p:nvPr/>
        </p:nvSpPr>
        <p:spPr>
          <a:xfrm>
            <a:off x="6780215" y="3461031"/>
            <a:ext cx="4951413" cy="290557"/>
          </a:xfrm>
          <a:prstGeom prst="rect">
            <a:avLst/>
          </a:prstGeom>
        </p:spPr>
        <p:txBody>
          <a:bodyPr vert="horz" wrap="square" lIns="68580" tIns="34290" rIns="68580" bIns="34290" rtlCol="0" anchor="t">
            <a:normAutofit fontScale="77500" lnSpcReduction="20000"/>
          </a:bodyPr>
          <a:lstStyle/>
          <a:p>
            <a:r>
              <a:rPr lang="en-US" sz="2100" b="0" i="0">
                <a:solidFill>
                  <a:schemeClr val="tx1"/>
                </a:solidFill>
                <a:latin typeface="+mj-lt"/>
                <a:ea typeface="Arial" charset="0"/>
                <a:cs typeface="Arial" charset="0"/>
              </a:rPr>
              <a:t>Presenters:</a:t>
            </a:r>
          </a:p>
        </p:txBody>
      </p:sp>
      <p:sp>
        <p:nvSpPr>
          <p:cNvPr id="2" name="TextBox 1"/>
          <p:cNvSpPr txBox="1"/>
          <p:nvPr/>
        </p:nvSpPr>
        <p:spPr>
          <a:xfrm>
            <a:off x="13605641" y="1592317"/>
            <a:ext cx="914400" cy="914400"/>
          </a:xfrm>
          <a:prstGeom prst="rect">
            <a:avLst/>
          </a:prstGeom>
        </p:spPr>
        <p:txBody>
          <a:bodyPr vert="horz" wrap="none" lIns="68580" tIns="34290" rIns="68580" bIns="34290" rtlCol="0" anchor="t">
            <a:normAutofit/>
          </a:bodyPr>
          <a:lstStyle/>
          <a:p>
            <a:endParaRPr lang="en-US" sz="2100" b="0" i="0">
              <a:solidFill>
                <a:schemeClr val="tx1"/>
              </a:solidFill>
              <a:latin typeface="Segoe UI Light" charset="0"/>
              <a:ea typeface="Segoe UI Light" charset="0"/>
              <a:cs typeface="Segoe UI Light"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7494" y="5417252"/>
            <a:ext cx="5325380" cy="1184897"/>
          </a:xfrm>
          <a:prstGeom prst="rect">
            <a:avLst/>
          </a:prstGeom>
        </p:spPr>
      </p:pic>
      <p:sp>
        <p:nvSpPr>
          <p:cNvPr id="6" name="Picture Placeholder 5"/>
          <p:cNvSpPr>
            <a:spLocks noGrp="1"/>
          </p:cNvSpPr>
          <p:nvPr>
            <p:ph type="pic" sz="quarter" idx="13"/>
          </p:nvPr>
        </p:nvSpPr>
        <p:spPr>
          <a:xfrm>
            <a:off x="10405" y="13729"/>
            <a:ext cx="6319839" cy="6318554"/>
          </a:xfrm>
          <a:prstGeom prst="rect">
            <a:avLst/>
          </a:prstGeom>
        </p:spPr>
        <p:txBody>
          <a:bodyPr/>
          <a:lstStyle/>
          <a:p>
            <a:r>
              <a:rPr lang="en-US"/>
              <a:t>Click icon to add picture</a:t>
            </a:r>
          </a:p>
        </p:txBody>
      </p:sp>
    </p:spTree>
    <p:extLst>
      <p:ext uri="{BB962C8B-B14F-4D97-AF65-F5344CB8AC3E}">
        <p14:creationId xmlns:p14="http://schemas.microsoft.com/office/powerpoint/2010/main" val="27230401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ession Objectives">
    <p:spTree>
      <p:nvGrpSpPr>
        <p:cNvPr id="1" name=""/>
        <p:cNvGrpSpPr/>
        <p:nvPr/>
      </p:nvGrpSpPr>
      <p:grpSpPr>
        <a:xfrm>
          <a:off x="0" y="0"/>
          <a:ext cx="0" cy="0"/>
          <a:chOff x="0" y="0"/>
          <a:chExt cx="0" cy="0"/>
        </a:xfrm>
      </p:grpSpPr>
      <p:sp>
        <p:nvSpPr>
          <p:cNvPr id="10" name="Rectangle 9"/>
          <p:cNvSpPr>
            <a:spLocks/>
          </p:cNvSpPr>
          <p:nvPr/>
        </p:nvSpPr>
        <p:spPr>
          <a:xfrm>
            <a:off x="2" y="0"/>
            <a:ext cx="5201609" cy="6853820"/>
          </a:xfrm>
          <a:prstGeom prst="rect">
            <a:avLst/>
          </a:prstGeom>
          <a:solidFill>
            <a:srgbClr val="47C0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p:cNvSpPr/>
          <p:nvPr/>
        </p:nvSpPr>
        <p:spPr>
          <a:xfrm>
            <a:off x="2937" y="3160128"/>
            <a:ext cx="5187755" cy="3693695"/>
          </a:xfrm>
          <a:prstGeom prst="rect">
            <a:avLst/>
          </a:prstGeom>
          <a:solidFill>
            <a:srgbClr val="15A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6351960"/>
            <a:ext cx="5187755" cy="517358"/>
          </a:xfrm>
          <a:prstGeom prst="rect">
            <a:avLst/>
          </a:prstGeom>
        </p:spPr>
      </p:pic>
      <p:sp>
        <p:nvSpPr>
          <p:cNvPr id="11" name="Title 1"/>
          <p:cNvSpPr txBox="1">
            <a:spLocks/>
          </p:cNvSpPr>
          <p:nvPr/>
        </p:nvSpPr>
        <p:spPr>
          <a:xfrm>
            <a:off x="420253" y="1161044"/>
            <a:ext cx="4151747" cy="169646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50" b="0" i="0">
                <a:solidFill>
                  <a:schemeClr val="bg1"/>
                </a:solidFill>
                <a:latin typeface="+mn-lt"/>
                <a:ea typeface="Arial" charset="0"/>
                <a:cs typeface="Arial" charset="0"/>
              </a:rPr>
              <a:t>Session</a:t>
            </a:r>
          </a:p>
          <a:p>
            <a:r>
              <a:rPr lang="en-US" sz="4050" b="0" i="0">
                <a:solidFill>
                  <a:schemeClr val="bg1"/>
                </a:solidFill>
                <a:latin typeface="+mn-lt"/>
                <a:ea typeface="Arial" charset="0"/>
                <a:cs typeface="Arial" charset="0"/>
              </a:rPr>
              <a:t>Objectives</a:t>
            </a:r>
          </a:p>
        </p:txBody>
      </p:sp>
      <p:sp>
        <p:nvSpPr>
          <p:cNvPr id="8" name="Text Placeholder 20"/>
          <p:cNvSpPr>
            <a:spLocks noGrp="1"/>
          </p:cNvSpPr>
          <p:nvPr>
            <p:ph type="body" sz="quarter" idx="11"/>
          </p:nvPr>
        </p:nvSpPr>
        <p:spPr>
          <a:xfrm>
            <a:off x="5605074" y="304800"/>
            <a:ext cx="6240564" cy="6047160"/>
          </a:xfrm>
          <a:prstGeom prst="rect">
            <a:avLst/>
          </a:prstGeom>
        </p:spPr>
        <p:txBody>
          <a:bodyPr/>
          <a:lstStyle>
            <a:lvl1pPr marL="257175" indent="-257175">
              <a:buClr>
                <a:srgbClr val="0F6523"/>
              </a:buClr>
              <a:buSzPct val="100000"/>
              <a:buFont typeface="Arial" panose="020B0604020202020204" pitchFamily="34" charset="0"/>
              <a:buChar char="•"/>
              <a:defRPr sz="1500" b="0" i="0">
                <a:latin typeface="+mj-lt"/>
                <a:ea typeface="Arial" charset="0"/>
                <a:cs typeface="Arial" charset="0"/>
              </a:defRPr>
            </a:lvl1pPr>
            <a:lvl2pPr marL="342900" indent="0">
              <a:buNone/>
              <a:defRPr sz="1350" b="0" i="0">
                <a:latin typeface="Segoe UI Light" charset="0"/>
                <a:ea typeface="Segoe UI Light" charset="0"/>
                <a:cs typeface="Segoe UI Light" charset="0"/>
              </a:defRPr>
            </a:lvl2pPr>
            <a:lvl3pPr marL="685800" indent="0">
              <a:buNone/>
              <a:defRPr sz="1200" b="0" i="0">
                <a:latin typeface="Segoe UI Light" charset="0"/>
                <a:ea typeface="Segoe UI Light" charset="0"/>
                <a:cs typeface="Segoe UI Light" charset="0"/>
              </a:defRPr>
            </a:lvl3pPr>
            <a:lvl4pPr marL="1028700" indent="0">
              <a:buNone/>
              <a:defRPr sz="1050" b="0" i="0">
                <a:latin typeface="Segoe UI Light" charset="0"/>
                <a:ea typeface="Segoe UI Light" charset="0"/>
                <a:cs typeface="Segoe UI Light" charset="0"/>
              </a:defRPr>
            </a:lvl4pPr>
            <a:lvl5pPr marL="1371600" indent="0">
              <a:buNone/>
              <a:defRPr sz="1050" b="0" i="0">
                <a:latin typeface="Segoe UI Light" charset="0"/>
                <a:ea typeface="Segoe UI Light" charset="0"/>
                <a:cs typeface="Segoe UI Light" charset="0"/>
              </a:defRPr>
            </a:lvl5pPr>
          </a:lstStyle>
          <a:p>
            <a:pPr lvl="0"/>
            <a:r>
              <a:rPr lang="en-US"/>
              <a:t>Click to edit Master text styles</a:t>
            </a:r>
          </a:p>
        </p:txBody>
      </p:sp>
      <p:sp>
        <p:nvSpPr>
          <p:cNvPr id="2" name="TextBox 1"/>
          <p:cNvSpPr txBox="1"/>
          <p:nvPr/>
        </p:nvSpPr>
        <p:spPr>
          <a:xfrm>
            <a:off x="484906" y="3560618"/>
            <a:ext cx="4059383" cy="2272146"/>
          </a:xfrm>
          <a:prstGeom prst="rect">
            <a:avLst/>
          </a:prstGeom>
        </p:spPr>
        <p:txBody>
          <a:bodyPr vert="horz" wrap="square" lIns="68580" tIns="34290" rIns="68580" bIns="34290" rtlCol="0" anchor="t">
            <a:norm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100" b="0" i="0">
                <a:solidFill>
                  <a:schemeClr val="bg1"/>
                </a:solidFill>
                <a:latin typeface="+mj-lt"/>
                <a:ea typeface="Arial" charset="0"/>
                <a:cs typeface="Arial" charset="0"/>
              </a:rPr>
              <a:t>At the end of this presentation, you should be able to:</a:t>
            </a:r>
          </a:p>
          <a:p>
            <a:endParaRPr lang="en-US" sz="2100" b="0" i="0">
              <a:solidFill>
                <a:schemeClr val="tx1"/>
              </a:solidFill>
              <a:latin typeface="+mj-lt"/>
              <a:ea typeface="Segoe UI Light" charset="0"/>
              <a:cs typeface="Segoe UI Light" charset="0"/>
            </a:endParaRPr>
          </a:p>
        </p:txBody>
      </p:sp>
    </p:spTree>
    <p:extLst>
      <p:ext uri="{BB962C8B-B14F-4D97-AF65-F5344CB8AC3E}">
        <p14:creationId xmlns:p14="http://schemas.microsoft.com/office/powerpoint/2010/main" val="39574815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Session Agenda">
    <p:spTree>
      <p:nvGrpSpPr>
        <p:cNvPr id="1" name=""/>
        <p:cNvGrpSpPr/>
        <p:nvPr/>
      </p:nvGrpSpPr>
      <p:grpSpPr>
        <a:xfrm>
          <a:off x="0" y="0"/>
          <a:ext cx="0" cy="0"/>
          <a:chOff x="0" y="0"/>
          <a:chExt cx="0" cy="0"/>
        </a:xfrm>
      </p:grpSpPr>
      <p:sp>
        <p:nvSpPr>
          <p:cNvPr id="10" name="Rectangle 9"/>
          <p:cNvSpPr>
            <a:spLocks/>
          </p:cNvSpPr>
          <p:nvPr/>
        </p:nvSpPr>
        <p:spPr>
          <a:xfrm>
            <a:off x="2" y="4180"/>
            <a:ext cx="5201609" cy="6853820"/>
          </a:xfrm>
          <a:prstGeom prst="rect">
            <a:avLst/>
          </a:prstGeom>
          <a:solidFill>
            <a:srgbClr val="47C0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mn-lt"/>
            </a:endParaRPr>
          </a:p>
        </p:txBody>
      </p:sp>
      <p:sp>
        <p:nvSpPr>
          <p:cNvPr id="12" name="Rectangle 11"/>
          <p:cNvSpPr/>
          <p:nvPr/>
        </p:nvSpPr>
        <p:spPr>
          <a:xfrm>
            <a:off x="2937" y="3160128"/>
            <a:ext cx="5187755" cy="3693695"/>
          </a:xfrm>
          <a:prstGeom prst="rect">
            <a:avLst/>
          </a:prstGeom>
          <a:solidFill>
            <a:srgbClr val="15A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6351960"/>
            <a:ext cx="5187755" cy="517358"/>
          </a:xfrm>
          <a:prstGeom prst="rect">
            <a:avLst/>
          </a:prstGeom>
        </p:spPr>
      </p:pic>
      <p:sp>
        <p:nvSpPr>
          <p:cNvPr id="8" name="Text Placeholder 20"/>
          <p:cNvSpPr>
            <a:spLocks noGrp="1"/>
          </p:cNvSpPr>
          <p:nvPr>
            <p:ph type="body" sz="quarter" idx="10" hasCustomPrompt="1"/>
          </p:nvPr>
        </p:nvSpPr>
        <p:spPr>
          <a:xfrm>
            <a:off x="5605074" y="304800"/>
            <a:ext cx="6240564" cy="6047160"/>
          </a:xfrm>
          <a:prstGeom prst="rect">
            <a:avLst/>
          </a:prstGeom>
        </p:spPr>
        <p:txBody>
          <a:bodyPr/>
          <a:lstStyle>
            <a:lvl1pPr marL="342900" indent="-342900">
              <a:buSzPct val="100000"/>
              <a:buFont typeface="+mj-lt"/>
              <a:buAutoNum type="arabicPeriod"/>
              <a:defRPr sz="1800" b="0" i="0">
                <a:latin typeface="+mj-lt"/>
                <a:ea typeface="Arial" charset="0"/>
                <a:cs typeface="Arial" charset="0"/>
              </a:defRPr>
            </a:lvl1pPr>
            <a:lvl2pPr marL="342900" indent="0">
              <a:buNone/>
              <a:defRPr sz="1350" b="0" i="0">
                <a:latin typeface="Segoe UI Light" charset="0"/>
                <a:ea typeface="Segoe UI Light" charset="0"/>
                <a:cs typeface="Segoe UI Light" charset="0"/>
              </a:defRPr>
            </a:lvl2pPr>
            <a:lvl3pPr marL="685800" indent="0">
              <a:buNone/>
              <a:defRPr sz="1200" b="0" i="0">
                <a:latin typeface="Segoe UI Light" charset="0"/>
                <a:ea typeface="Segoe UI Light" charset="0"/>
                <a:cs typeface="Segoe UI Light" charset="0"/>
              </a:defRPr>
            </a:lvl3pPr>
            <a:lvl4pPr marL="1028700" indent="0">
              <a:buNone/>
              <a:defRPr sz="1050" b="0" i="0">
                <a:latin typeface="Segoe UI Light" charset="0"/>
                <a:ea typeface="Segoe UI Light" charset="0"/>
                <a:cs typeface="Segoe UI Light" charset="0"/>
              </a:defRPr>
            </a:lvl4pPr>
            <a:lvl5pPr marL="1371600" indent="0">
              <a:buNone/>
              <a:defRPr sz="1050" b="0" i="0">
                <a:latin typeface="Segoe UI Light" charset="0"/>
                <a:ea typeface="Segoe UI Light" charset="0"/>
                <a:cs typeface="Segoe UI Light" charset="0"/>
              </a:defRPr>
            </a:lvl5pPr>
          </a:lstStyle>
          <a:p>
            <a:pPr lvl="0"/>
            <a:r>
              <a:rPr lang="en-US"/>
              <a:t>Agenda Items</a:t>
            </a:r>
          </a:p>
        </p:txBody>
      </p:sp>
      <p:sp>
        <p:nvSpPr>
          <p:cNvPr id="13" name="TextBox 12"/>
          <p:cNvSpPr txBox="1"/>
          <p:nvPr/>
        </p:nvSpPr>
        <p:spPr>
          <a:xfrm>
            <a:off x="420256" y="3601091"/>
            <a:ext cx="3754587" cy="2272146"/>
          </a:xfrm>
          <a:prstGeom prst="rect">
            <a:avLst/>
          </a:prstGeom>
        </p:spPr>
        <p:txBody>
          <a:bodyPr vert="horz" wrap="square" lIns="68580" tIns="34290" rIns="68580" bIns="34290" rtlCol="0" anchor="t">
            <a:norm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100" b="0" i="0">
                <a:solidFill>
                  <a:schemeClr val="bg1"/>
                </a:solidFill>
                <a:latin typeface="+mj-lt"/>
                <a:ea typeface="Arial" charset="0"/>
                <a:cs typeface="Arial" charset="0"/>
              </a:rPr>
              <a:t>Here’s what we’re</a:t>
            </a:r>
            <a:r>
              <a:rPr lang="en-US" sz="2100" b="0" i="0" baseline="0">
                <a:solidFill>
                  <a:schemeClr val="bg1"/>
                </a:solidFill>
                <a:latin typeface="+mj-lt"/>
                <a:ea typeface="Arial" charset="0"/>
                <a:cs typeface="Arial" charset="0"/>
              </a:rPr>
              <a:t> doing today</a:t>
            </a:r>
            <a:r>
              <a:rPr lang="en-US" sz="2100" b="0" i="0">
                <a:solidFill>
                  <a:schemeClr val="bg1"/>
                </a:solidFill>
                <a:latin typeface="+mj-lt"/>
                <a:ea typeface="Arial" charset="0"/>
                <a:cs typeface="Arial" charset="0"/>
              </a:rPr>
              <a:t>:</a:t>
            </a:r>
          </a:p>
          <a:p>
            <a:endParaRPr lang="en-US" sz="2100" b="0" i="0">
              <a:solidFill>
                <a:schemeClr val="tx1"/>
              </a:solidFill>
              <a:latin typeface="+mj-lt"/>
              <a:ea typeface="Arial" charset="0"/>
              <a:cs typeface="Arial" charset="0"/>
            </a:endParaRPr>
          </a:p>
        </p:txBody>
      </p:sp>
      <p:sp>
        <p:nvSpPr>
          <p:cNvPr id="14" name="Title 1"/>
          <p:cNvSpPr txBox="1">
            <a:spLocks/>
          </p:cNvSpPr>
          <p:nvPr/>
        </p:nvSpPr>
        <p:spPr>
          <a:xfrm>
            <a:off x="420255" y="1161044"/>
            <a:ext cx="3377263" cy="169646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50" b="0" i="0">
                <a:solidFill>
                  <a:schemeClr val="bg1"/>
                </a:solidFill>
                <a:latin typeface="+mj-lt"/>
                <a:ea typeface="Arial" charset="0"/>
                <a:cs typeface="Arial" charset="0"/>
              </a:rPr>
              <a:t>Session</a:t>
            </a:r>
          </a:p>
          <a:p>
            <a:r>
              <a:rPr lang="en-US" sz="4050" b="0" i="0">
                <a:solidFill>
                  <a:schemeClr val="bg1"/>
                </a:solidFill>
                <a:latin typeface="+mj-lt"/>
                <a:ea typeface="Arial" charset="0"/>
                <a:cs typeface="Arial" charset="0"/>
              </a:rPr>
              <a:t>Agenda</a:t>
            </a:r>
          </a:p>
        </p:txBody>
      </p:sp>
    </p:spTree>
    <p:extLst>
      <p:ext uri="{BB962C8B-B14F-4D97-AF65-F5344CB8AC3E}">
        <p14:creationId xmlns:p14="http://schemas.microsoft.com/office/powerpoint/2010/main" val="22607822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Agenda Title Slide">
    <p:spTree>
      <p:nvGrpSpPr>
        <p:cNvPr id="1" name=""/>
        <p:cNvGrpSpPr/>
        <p:nvPr/>
      </p:nvGrpSpPr>
      <p:grpSpPr>
        <a:xfrm>
          <a:off x="0" y="0"/>
          <a:ext cx="0" cy="0"/>
          <a:chOff x="0" y="0"/>
          <a:chExt cx="0" cy="0"/>
        </a:xfrm>
      </p:grpSpPr>
      <p:sp>
        <p:nvSpPr>
          <p:cNvPr id="22" name="Rectangle 21"/>
          <p:cNvSpPr/>
          <p:nvPr/>
        </p:nvSpPr>
        <p:spPr>
          <a:xfrm>
            <a:off x="0" y="0"/>
            <a:ext cx="12192000" cy="686931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p:cNvSpPr>
            <a:spLocks/>
          </p:cNvSpPr>
          <p:nvPr/>
        </p:nvSpPr>
        <p:spPr>
          <a:xfrm>
            <a:off x="1" y="4180"/>
            <a:ext cx="5187755" cy="6853820"/>
          </a:xfrm>
          <a:prstGeom prst="rect">
            <a:avLst/>
          </a:prstGeom>
          <a:solidFill>
            <a:srgbClr val="47C0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p:cNvSpPr/>
          <p:nvPr/>
        </p:nvSpPr>
        <p:spPr>
          <a:xfrm>
            <a:off x="2937" y="6012876"/>
            <a:ext cx="5187755" cy="845127"/>
          </a:xfrm>
          <a:prstGeom prst="rect">
            <a:avLst/>
          </a:prstGeom>
          <a:solidFill>
            <a:srgbClr val="15A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6351960"/>
            <a:ext cx="5187755" cy="517358"/>
          </a:xfrm>
          <a:prstGeom prst="rect">
            <a:avLst/>
          </a:prstGeom>
        </p:spPr>
      </p:pic>
      <p:sp>
        <p:nvSpPr>
          <p:cNvPr id="17" name="Text Placeholder 16"/>
          <p:cNvSpPr>
            <a:spLocks noGrp="1"/>
          </p:cNvSpPr>
          <p:nvPr>
            <p:ph type="body" sz="quarter" idx="11" hasCustomPrompt="1"/>
          </p:nvPr>
        </p:nvSpPr>
        <p:spPr>
          <a:xfrm>
            <a:off x="274581" y="2256763"/>
            <a:ext cx="4596523" cy="2348653"/>
          </a:xfrm>
          <a:prstGeom prst="rect">
            <a:avLst/>
          </a:prstGeom>
        </p:spPr>
        <p:txBody>
          <a:bodyPr/>
          <a:lstStyle>
            <a:lvl1pPr marL="0" indent="0">
              <a:buNone/>
              <a:defRPr sz="2700" b="0" i="0" baseline="0">
                <a:solidFill>
                  <a:schemeClr val="bg1"/>
                </a:solidFill>
                <a:latin typeface="+mj-lt"/>
                <a:ea typeface="Arial" charset="0"/>
                <a:cs typeface="Arial" charset="0"/>
              </a:defRPr>
            </a:lvl1pPr>
            <a:lvl2pPr marL="342900" indent="0">
              <a:buNone/>
              <a:defRPr b="0" i="0">
                <a:solidFill>
                  <a:schemeClr val="bg1"/>
                </a:solidFill>
                <a:latin typeface="Segoe UI Light" charset="0"/>
                <a:ea typeface="Segoe UI Light" charset="0"/>
                <a:cs typeface="Segoe UI Light" charset="0"/>
              </a:defRPr>
            </a:lvl2pPr>
            <a:lvl3pPr marL="685800" indent="0">
              <a:buNone/>
              <a:defRPr b="0" i="0">
                <a:solidFill>
                  <a:schemeClr val="bg1"/>
                </a:solidFill>
                <a:latin typeface="Segoe UI Light" charset="0"/>
                <a:ea typeface="Segoe UI Light" charset="0"/>
                <a:cs typeface="Segoe UI Light" charset="0"/>
              </a:defRPr>
            </a:lvl3pPr>
            <a:lvl4pPr marL="1028700" indent="0">
              <a:buNone/>
              <a:defRPr b="0" i="0">
                <a:solidFill>
                  <a:schemeClr val="bg1"/>
                </a:solidFill>
                <a:latin typeface="Segoe UI Light" charset="0"/>
                <a:ea typeface="Segoe UI Light" charset="0"/>
                <a:cs typeface="Segoe UI Light" charset="0"/>
              </a:defRPr>
            </a:lvl4pPr>
            <a:lvl5pPr marL="1371600" indent="0">
              <a:buNone/>
              <a:defRPr b="0" i="0">
                <a:solidFill>
                  <a:schemeClr val="bg1"/>
                </a:solidFill>
                <a:latin typeface="Segoe UI Light" charset="0"/>
                <a:ea typeface="Segoe UI Light" charset="0"/>
                <a:cs typeface="Segoe UI Light" charset="0"/>
              </a:defRPr>
            </a:lvl5pPr>
          </a:lstStyle>
          <a:p>
            <a:pPr lvl="0"/>
            <a:r>
              <a:rPr lang="en-US"/>
              <a:t>Agenda Item. Use the exact same name used on the agenda list.</a:t>
            </a:r>
          </a:p>
        </p:txBody>
      </p:sp>
      <p:sp>
        <p:nvSpPr>
          <p:cNvPr id="29" name="Text Placeholder 28"/>
          <p:cNvSpPr>
            <a:spLocks noGrp="1"/>
          </p:cNvSpPr>
          <p:nvPr>
            <p:ph type="body" sz="quarter" idx="12"/>
          </p:nvPr>
        </p:nvSpPr>
        <p:spPr>
          <a:xfrm>
            <a:off x="243691" y="278158"/>
            <a:ext cx="4627413" cy="474132"/>
          </a:xfrm>
          <a:prstGeom prst="rect">
            <a:avLst/>
          </a:prstGeom>
        </p:spPr>
        <p:txBody>
          <a:bodyPr/>
          <a:lstStyle>
            <a:lvl1pPr marL="0" indent="0">
              <a:buNone/>
              <a:defRPr sz="1350" b="0" i="0">
                <a:solidFill>
                  <a:schemeClr val="bg1"/>
                </a:solidFill>
                <a:latin typeface="+mj-lt"/>
                <a:ea typeface="Arial" charset="0"/>
                <a:cs typeface="Arial" charset="0"/>
              </a:defRPr>
            </a:lvl1pPr>
            <a:lvl2pPr marL="342900" indent="0">
              <a:buNone/>
              <a:defRPr b="0" i="0">
                <a:solidFill>
                  <a:schemeClr val="bg1"/>
                </a:solidFill>
                <a:latin typeface="Segoe UI Light" charset="0"/>
                <a:ea typeface="Segoe UI Light" charset="0"/>
                <a:cs typeface="Segoe UI Light" charset="0"/>
              </a:defRPr>
            </a:lvl2pPr>
            <a:lvl3pPr marL="685800" indent="0">
              <a:buNone/>
              <a:defRPr b="0" i="0">
                <a:solidFill>
                  <a:schemeClr val="bg1"/>
                </a:solidFill>
                <a:latin typeface="Segoe UI Light" charset="0"/>
                <a:ea typeface="Segoe UI Light" charset="0"/>
                <a:cs typeface="Segoe UI Light" charset="0"/>
              </a:defRPr>
            </a:lvl3pPr>
            <a:lvl4pPr marL="1028700" indent="0">
              <a:buNone/>
              <a:defRPr b="0" i="0">
                <a:solidFill>
                  <a:schemeClr val="bg1"/>
                </a:solidFill>
                <a:latin typeface="Segoe UI Light" charset="0"/>
                <a:ea typeface="Segoe UI Light" charset="0"/>
                <a:cs typeface="Segoe UI Light" charset="0"/>
              </a:defRPr>
            </a:lvl4pPr>
            <a:lvl5pPr marL="1371600" indent="0">
              <a:buNone/>
              <a:defRPr b="0" i="0">
                <a:solidFill>
                  <a:schemeClr val="bg1"/>
                </a:solidFill>
                <a:latin typeface="Segoe UI Light" charset="0"/>
                <a:ea typeface="Segoe UI Light" charset="0"/>
                <a:cs typeface="Segoe UI Light" charset="0"/>
              </a:defRPr>
            </a:lvl5pPr>
          </a:lstStyle>
          <a:p>
            <a:pPr lvl="0"/>
            <a:r>
              <a:rPr lang="en-US"/>
              <a:t>Click to edit Master text styles</a:t>
            </a:r>
          </a:p>
        </p:txBody>
      </p:sp>
      <p:sp>
        <p:nvSpPr>
          <p:cNvPr id="3" name="Picture Placeholder 2"/>
          <p:cNvSpPr>
            <a:spLocks noGrp="1"/>
          </p:cNvSpPr>
          <p:nvPr>
            <p:ph type="pic" sz="quarter" idx="13"/>
          </p:nvPr>
        </p:nvSpPr>
        <p:spPr>
          <a:xfrm>
            <a:off x="5187756" y="0"/>
            <a:ext cx="7004051" cy="6858000"/>
          </a:xfrm>
          <a:prstGeom prst="rect">
            <a:avLst/>
          </a:prstGeom>
          <a:solidFill>
            <a:schemeClr val="bg1"/>
          </a:solidFill>
        </p:spPr>
        <p:txBody>
          <a:bodyPr/>
          <a:lstStyle>
            <a:lvl1pPr marL="0" indent="0">
              <a:buNone/>
              <a:defRPr/>
            </a:lvl1pPr>
          </a:lstStyle>
          <a:p>
            <a:endParaRPr lang="en-US"/>
          </a:p>
        </p:txBody>
      </p:sp>
    </p:spTree>
    <p:extLst>
      <p:ext uri="{BB962C8B-B14F-4D97-AF65-F5344CB8AC3E}">
        <p14:creationId xmlns:p14="http://schemas.microsoft.com/office/powerpoint/2010/main" val="35075974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ontent Half &amp; Half">
    <p:spTree>
      <p:nvGrpSpPr>
        <p:cNvPr id="1" name=""/>
        <p:cNvGrpSpPr/>
        <p:nvPr/>
      </p:nvGrpSpPr>
      <p:grpSpPr>
        <a:xfrm>
          <a:off x="0" y="0"/>
          <a:ext cx="0" cy="0"/>
          <a:chOff x="0" y="0"/>
          <a:chExt cx="0" cy="0"/>
        </a:xfrm>
      </p:grpSpPr>
      <p:sp>
        <p:nvSpPr>
          <p:cNvPr id="41" name="Rectangle 40"/>
          <p:cNvSpPr/>
          <p:nvPr/>
        </p:nvSpPr>
        <p:spPr>
          <a:xfrm>
            <a:off x="1198598" y="-1"/>
            <a:ext cx="10993404" cy="960895"/>
          </a:xfrm>
          <a:prstGeom prst="rect">
            <a:avLst/>
          </a:prstGeom>
          <a:solidFill>
            <a:srgbClr val="15A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25"/>
          </a:p>
        </p:txBody>
      </p:sp>
      <p:sp>
        <p:nvSpPr>
          <p:cNvPr id="39" name="Text Placeholder 32"/>
          <p:cNvSpPr>
            <a:spLocks noGrp="1"/>
          </p:cNvSpPr>
          <p:nvPr>
            <p:ph type="body" sz="quarter" idx="14"/>
          </p:nvPr>
        </p:nvSpPr>
        <p:spPr>
          <a:xfrm>
            <a:off x="1338145" y="192036"/>
            <a:ext cx="10627883" cy="576820"/>
          </a:xfrm>
          <a:prstGeom prst="rect">
            <a:avLst/>
          </a:prstGeom>
        </p:spPr>
        <p:txBody>
          <a:bodyPr/>
          <a:lstStyle>
            <a:lvl1pPr marL="0" indent="0">
              <a:buNone/>
              <a:defRPr sz="2700" b="0" i="0" baseline="0">
                <a:solidFill>
                  <a:schemeClr val="bg1"/>
                </a:solidFill>
                <a:latin typeface="+mj-lt"/>
                <a:ea typeface="Arial" charset="0"/>
                <a:cs typeface="Arial" charset="0"/>
              </a:defRPr>
            </a:lvl1pPr>
            <a:lvl2pPr marL="342900" indent="0">
              <a:buNone/>
              <a:defRPr sz="1350" b="0" i="0">
                <a:latin typeface="Segoe UI" charset="0"/>
                <a:ea typeface="Segoe UI" charset="0"/>
                <a:cs typeface="Segoe UI" charset="0"/>
              </a:defRPr>
            </a:lvl2pPr>
            <a:lvl3pPr marL="685800" indent="0">
              <a:buNone/>
              <a:defRPr sz="1200" b="0" i="0">
                <a:latin typeface="Segoe UI" charset="0"/>
                <a:ea typeface="Segoe UI" charset="0"/>
                <a:cs typeface="Segoe UI" charset="0"/>
              </a:defRPr>
            </a:lvl3pPr>
            <a:lvl4pPr marL="1028700" indent="0">
              <a:buNone/>
              <a:defRPr sz="1050" b="0" i="0">
                <a:latin typeface="Segoe UI" charset="0"/>
                <a:ea typeface="Segoe UI" charset="0"/>
                <a:cs typeface="Segoe UI" charset="0"/>
              </a:defRPr>
            </a:lvl4pPr>
            <a:lvl5pPr marL="1371600" indent="0">
              <a:buNone/>
              <a:defRPr sz="1050" b="0" i="0">
                <a:latin typeface="Segoe UI" charset="0"/>
                <a:ea typeface="Segoe UI" charset="0"/>
                <a:cs typeface="Segoe UI" charset="0"/>
              </a:defRPr>
            </a:lvl5pPr>
          </a:lstStyle>
          <a:p>
            <a:pPr lvl="0"/>
            <a:r>
              <a:rPr lang="en-US"/>
              <a:t>Click to edit Master text styles</a:t>
            </a:r>
          </a:p>
        </p:txBody>
      </p:sp>
      <p:sp>
        <p:nvSpPr>
          <p:cNvPr id="40" name="Text Placeholder 20"/>
          <p:cNvSpPr>
            <a:spLocks noGrp="1"/>
          </p:cNvSpPr>
          <p:nvPr>
            <p:ph type="body" sz="quarter" idx="10"/>
          </p:nvPr>
        </p:nvSpPr>
        <p:spPr>
          <a:xfrm>
            <a:off x="258441" y="1152932"/>
            <a:ext cx="5669395" cy="5211522"/>
          </a:xfrm>
          <a:prstGeom prst="rect">
            <a:avLst/>
          </a:prstGeom>
        </p:spPr>
        <p:txBody>
          <a:bodyPr/>
          <a:lstStyle>
            <a:lvl1pPr marL="257175" indent="-257175">
              <a:buClr>
                <a:srgbClr val="0F6523"/>
              </a:buClr>
              <a:buSzPct val="100000"/>
              <a:buFont typeface="Arial" panose="020B0604020202020204" pitchFamily="34" charset="0"/>
              <a:buChar char="•"/>
              <a:defRPr sz="1800" b="0" i="0">
                <a:latin typeface="+mj-lt"/>
                <a:ea typeface="Arial" charset="0"/>
                <a:cs typeface="Arial" charset="0"/>
              </a:defRPr>
            </a:lvl1pPr>
            <a:lvl2pPr marL="342900" indent="0">
              <a:buNone/>
              <a:defRPr sz="1350" b="0" i="0">
                <a:latin typeface="Segoe UI Light" charset="0"/>
                <a:ea typeface="Segoe UI Light" charset="0"/>
                <a:cs typeface="Segoe UI Light" charset="0"/>
              </a:defRPr>
            </a:lvl2pPr>
            <a:lvl3pPr marL="685800" indent="0">
              <a:buNone/>
              <a:defRPr sz="1200" b="0" i="0">
                <a:latin typeface="Segoe UI Light" charset="0"/>
                <a:ea typeface="Segoe UI Light" charset="0"/>
                <a:cs typeface="Segoe UI Light" charset="0"/>
              </a:defRPr>
            </a:lvl3pPr>
            <a:lvl4pPr marL="1028700" indent="0">
              <a:buNone/>
              <a:defRPr sz="1050" b="0" i="0">
                <a:latin typeface="Segoe UI Light" charset="0"/>
                <a:ea typeface="Segoe UI Light" charset="0"/>
                <a:cs typeface="Segoe UI Light" charset="0"/>
              </a:defRPr>
            </a:lvl4pPr>
            <a:lvl5pPr marL="1371600" indent="0">
              <a:buNone/>
              <a:defRPr sz="1050" b="0" i="0">
                <a:latin typeface="Segoe UI Light" charset="0"/>
                <a:ea typeface="Segoe UI Light" charset="0"/>
                <a:cs typeface="Segoe UI Light" charset="0"/>
              </a:defRPr>
            </a:lvl5pPr>
          </a:lstStyle>
          <a:p>
            <a:pPr lvl="0"/>
            <a:r>
              <a:rPr lang="en-US"/>
              <a:t>Click to edit Master text styles</a:t>
            </a:r>
          </a:p>
        </p:txBody>
      </p:sp>
      <p:pic>
        <p:nvPicPr>
          <p:cNvPr id="43" name="Picture 4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6530334"/>
            <a:ext cx="3285641" cy="327666"/>
          </a:xfrm>
          <a:prstGeom prst="rect">
            <a:avLst/>
          </a:prstGeom>
        </p:spPr>
      </p:pic>
      <p:sp>
        <p:nvSpPr>
          <p:cNvPr id="44" name="Rectangle 43"/>
          <p:cNvSpPr/>
          <p:nvPr/>
        </p:nvSpPr>
        <p:spPr>
          <a:xfrm>
            <a:off x="1084883" y="6530334"/>
            <a:ext cx="11107119" cy="327666"/>
          </a:xfrm>
          <a:prstGeom prst="rect">
            <a:avLst/>
          </a:prstGeom>
          <a:solidFill>
            <a:srgbClr val="47C0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p:cNvSpPr/>
          <p:nvPr/>
        </p:nvSpPr>
        <p:spPr>
          <a:xfrm>
            <a:off x="2" y="-1"/>
            <a:ext cx="1203828" cy="960895"/>
          </a:xfrm>
          <a:prstGeom prst="rect">
            <a:avLst/>
          </a:prstGeom>
          <a:solidFill>
            <a:schemeClr val="bg1">
              <a:lumMod val="85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Text Placeholder 20"/>
          <p:cNvSpPr>
            <a:spLocks noGrp="1"/>
          </p:cNvSpPr>
          <p:nvPr>
            <p:ph type="body" sz="quarter" idx="15"/>
          </p:nvPr>
        </p:nvSpPr>
        <p:spPr>
          <a:xfrm>
            <a:off x="6138977" y="1152932"/>
            <a:ext cx="5827051" cy="5211522"/>
          </a:xfrm>
          <a:prstGeom prst="rect">
            <a:avLst/>
          </a:prstGeom>
        </p:spPr>
        <p:txBody>
          <a:bodyPr/>
          <a:lstStyle>
            <a:lvl1pPr marL="257175" indent="-257175">
              <a:buClr>
                <a:srgbClr val="0F6523"/>
              </a:buClr>
              <a:buSzPct val="100000"/>
              <a:buFont typeface="Arial" panose="020B0604020202020204" pitchFamily="34" charset="0"/>
              <a:buChar char="•"/>
              <a:defRPr sz="1800" b="0" i="0">
                <a:latin typeface="+mj-lt"/>
                <a:ea typeface="Arial" charset="0"/>
                <a:cs typeface="Arial" charset="0"/>
              </a:defRPr>
            </a:lvl1pPr>
            <a:lvl2pPr marL="342900" indent="0">
              <a:buNone/>
              <a:defRPr sz="1350" b="0" i="0">
                <a:latin typeface="Segoe UI Light" charset="0"/>
                <a:ea typeface="Segoe UI Light" charset="0"/>
                <a:cs typeface="Segoe UI Light" charset="0"/>
              </a:defRPr>
            </a:lvl2pPr>
            <a:lvl3pPr marL="685800" indent="0">
              <a:buNone/>
              <a:defRPr sz="1200" b="0" i="0">
                <a:latin typeface="Segoe UI Light" charset="0"/>
                <a:ea typeface="Segoe UI Light" charset="0"/>
                <a:cs typeface="Segoe UI Light" charset="0"/>
              </a:defRPr>
            </a:lvl3pPr>
            <a:lvl4pPr marL="1028700" indent="0">
              <a:buNone/>
              <a:defRPr sz="1050" b="0" i="0">
                <a:latin typeface="Segoe UI Light" charset="0"/>
                <a:ea typeface="Segoe UI Light" charset="0"/>
                <a:cs typeface="Segoe UI Light" charset="0"/>
              </a:defRPr>
            </a:lvl4pPr>
            <a:lvl5pPr marL="1371600" indent="0">
              <a:buNone/>
              <a:defRPr sz="1050" b="0" i="0">
                <a:latin typeface="Segoe UI Light" charset="0"/>
                <a:ea typeface="Segoe UI Light" charset="0"/>
                <a:cs typeface="Segoe UI Light" charset="0"/>
              </a:defRPr>
            </a:lvl5pPr>
          </a:lstStyle>
          <a:p>
            <a:pPr lvl="0"/>
            <a:r>
              <a:rPr lang="en-US"/>
              <a:t>Click to edit Master text styles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187" y="105509"/>
            <a:ext cx="890093" cy="749873"/>
          </a:xfrm>
          <a:prstGeom prst="rect">
            <a:avLst/>
          </a:prstGeom>
        </p:spPr>
      </p:pic>
    </p:spTree>
    <p:extLst>
      <p:ext uri="{BB962C8B-B14F-4D97-AF65-F5344CB8AC3E}">
        <p14:creationId xmlns:p14="http://schemas.microsoft.com/office/powerpoint/2010/main" val="38065105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1_Content Full">
    <p:spTree>
      <p:nvGrpSpPr>
        <p:cNvPr id="1" name=""/>
        <p:cNvGrpSpPr/>
        <p:nvPr/>
      </p:nvGrpSpPr>
      <p:grpSpPr>
        <a:xfrm>
          <a:off x="0" y="0"/>
          <a:ext cx="0" cy="0"/>
          <a:chOff x="0" y="0"/>
          <a:chExt cx="0" cy="0"/>
        </a:xfrm>
      </p:grpSpPr>
      <p:sp>
        <p:nvSpPr>
          <p:cNvPr id="41" name="Rectangle 40"/>
          <p:cNvSpPr/>
          <p:nvPr/>
        </p:nvSpPr>
        <p:spPr>
          <a:xfrm>
            <a:off x="1198598" y="-1"/>
            <a:ext cx="10993404" cy="960895"/>
          </a:xfrm>
          <a:prstGeom prst="rect">
            <a:avLst/>
          </a:prstGeom>
          <a:solidFill>
            <a:srgbClr val="15A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25"/>
          </a:p>
        </p:txBody>
      </p:sp>
      <p:sp>
        <p:nvSpPr>
          <p:cNvPr id="39" name="Text Placeholder 32"/>
          <p:cNvSpPr>
            <a:spLocks noGrp="1"/>
          </p:cNvSpPr>
          <p:nvPr>
            <p:ph type="body" sz="quarter" idx="14"/>
          </p:nvPr>
        </p:nvSpPr>
        <p:spPr>
          <a:xfrm>
            <a:off x="1338145" y="192036"/>
            <a:ext cx="10627883" cy="576820"/>
          </a:xfrm>
          <a:prstGeom prst="rect">
            <a:avLst/>
          </a:prstGeom>
        </p:spPr>
        <p:txBody>
          <a:bodyPr/>
          <a:lstStyle>
            <a:lvl1pPr marL="0" indent="0">
              <a:buNone/>
              <a:defRPr sz="2700" b="0" i="0" baseline="0">
                <a:solidFill>
                  <a:schemeClr val="bg1"/>
                </a:solidFill>
                <a:latin typeface="+mj-lt"/>
                <a:ea typeface="Arial" charset="0"/>
                <a:cs typeface="Arial" charset="0"/>
              </a:defRPr>
            </a:lvl1pPr>
            <a:lvl2pPr marL="342900" indent="0">
              <a:buNone/>
              <a:defRPr sz="1350" b="0" i="0">
                <a:latin typeface="Segoe UI" charset="0"/>
                <a:ea typeface="Segoe UI" charset="0"/>
                <a:cs typeface="Segoe UI" charset="0"/>
              </a:defRPr>
            </a:lvl2pPr>
            <a:lvl3pPr marL="685800" indent="0">
              <a:buNone/>
              <a:defRPr sz="1200" b="0" i="0">
                <a:latin typeface="Segoe UI" charset="0"/>
                <a:ea typeface="Segoe UI" charset="0"/>
                <a:cs typeface="Segoe UI" charset="0"/>
              </a:defRPr>
            </a:lvl3pPr>
            <a:lvl4pPr marL="1028700" indent="0">
              <a:buNone/>
              <a:defRPr sz="1050" b="0" i="0">
                <a:latin typeface="Segoe UI" charset="0"/>
                <a:ea typeface="Segoe UI" charset="0"/>
                <a:cs typeface="Segoe UI" charset="0"/>
              </a:defRPr>
            </a:lvl4pPr>
            <a:lvl5pPr marL="1371600" indent="0">
              <a:buNone/>
              <a:defRPr sz="1050" b="0" i="0">
                <a:latin typeface="Segoe UI" charset="0"/>
                <a:ea typeface="Segoe UI" charset="0"/>
                <a:cs typeface="Segoe UI" charset="0"/>
              </a:defRPr>
            </a:lvl5pPr>
          </a:lstStyle>
          <a:p>
            <a:pPr lvl="0"/>
            <a:r>
              <a:rPr lang="en-US"/>
              <a:t>Click to edit Master text styles</a:t>
            </a:r>
          </a:p>
        </p:txBody>
      </p:sp>
      <p:sp>
        <p:nvSpPr>
          <p:cNvPr id="40" name="Text Placeholder 20"/>
          <p:cNvSpPr>
            <a:spLocks noGrp="1"/>
          </p:cNvSpPr>
          <p:nvPr>
            <p:ph type="body" sz="quarter" idx="10"/>
          </p:nvPr>
        </p:nvSpPr>
        <p:spPr>
          <a:xfrm>
            <a:off x="258442" y="1152932"/>
            <a:ext cx="11707588" cy="5211522"/>
          </a:xfrm>
          <a:prstGeom prst="rect">
            <a:avLst/>
          </a:prstGeom>
        </p:spPr>
        <p:txBody>
          <a:bodyPr/>
          <a:lstStyle>
            <a:lvl1pPr marL="257175" indent="-257175">
              <a:buClr>
                <a:srgbClr val="0F6523"/>
              </a:buClr>
              <a:buSzPct val="100000"/>
              <a:buFont typeface="Arial" panose="020B0604020202020204" pitchFamily="34" charset="0"/>
              <a:buChar char="•"/>
              <a:defRPr sz="1800" b="0" i="0">
                <a:latin typeface="+mj-lt"/>
                <a:ea typeface="Arial" charset="0"/>
                <a:cs typeface="Arial" charset="0"/>
              </a:defRPr>
            </a:lvl1pPr>
            <a:lvl2pPr marL="342900" indent="0">
              <a:buNone/>
              <a:defRPr sz="1350" b="0" i="0">
                <a:latin typeface="Segoe UI Light" charset="0"/>
                <a:ea typeface="Segoe UI Light" charset="0"/>
                <a:cs typeface="Segoe UI Light" charset="0"/>
              </a:defRPr>
            </a:lvl2pPr>
            <a:lvl3pPr marL="685800" indent="0">
              <a:buNone/>
              <a:defRPr sz="1200" b="0" i="0">
                <a:latin typeface="Segoe UI Light" charset="0"/>
                <a:ea typeface="Segoe UI Light" charset="0"/>
                <a:cs typeface="Segoe UI Light" charset="0"/>
              </a:defRPr>
            </a:lvl3pPr>
            <a:lvl4pPr marL="1028700" indent="0">
              <a:buNone/>
              <a:defRPr sz="1050" b="0" i="0">
                <a:latin typeface="Segoe UI Light" charset="0"/>
                <a:ea typeface="Segoe UI Light" charset="0"/>
                <a:cs typeface="Segoe UI Light" charset="0"/>
              </a:defRPr>
            </a:lvl4pPr>
            <a:lvl5pPr marL="1371600" indent="0">
              <a:buNone/>
              <a:defRPr sz="1050" b="0" i="0">
                <a:latin typeface="Segoe UI Light" charset="0"/>
                <a:ea typeface="Segoe UI Light" charset="0"/>
                <a:cs typeface="Segoe UI Light" charset="0"/>
              </a:defRPr>
            </a:lvl5pPr>
          </a:lstStyle>
          <a:p>
            <a:pPr lvl="0"/>
            <a:r>
              <a:rPr lang="en-US"/>
              <a:t>Click to edit Master text styles</a:t>
            </a:r>
          </a:p>
        </p:txBody>
      </p:sp>
      <p:pic>
        <p:nvPicPr>
          <p:cNvPr id="43" name="Picture 4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6530334"/>
            <a:ext cx="3285641" cy="327666"/>
          </a:xfrm>
          <a:prstGeom prst="rect">
            <a:avLst/>
          </a:prstGeom>
        </p:spPr>
      </p:pic>
      <p:sp>
        <p:nvSpPr>
          <p:cNvPr id="44" name="Rectangle 43"/>
          <p:cNvSpPr/>
          <p:nvPr/>
        </p:nvSpPr>
        <p:spPr>
          <a:xfrm>
            <a:off x="1084883" y="6530334"/>
            <a:ext cx="11107119" cy="327666"/>
          </a:xfrm>
          <a:prstGeom prst="rect">
            <a:avLst/>
          </a:prstGeom>
          <a:solidFill>
            <a:srgbClr val="47C0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p:cNvSpPr/>
          <p:nvPr/>
        </p:nvSpPr>
        <p:spPr>
          <a:xfrm>
            <a:off x="2" y="-1"/>
            <a:ext cx="1203828" cy="960895"/>
          </a:xfrm>
          <a:prstGeom prst="rect">
            <a:avLst/>
          </a:prstGeom>
          <a:solidFill>
            <a:schemeClr val="bg1">
              <a:lumMod val="85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187" y="105509"/>
            <a:ext cx="890093" cy="749873"/>
          </a:xfrm>
          <a:prstGeom prst="rect">
            <a:avLst/>
          </a:prstGeom>
        </p:spPr>
      </p:pic>
    </p:spTree>
    <p:extLst>
      <p:ext uri="{BB962C8B-B14F-4D97-AF65-F5344CB8AC3E}">
        <p14:creationId xmlns:p14="http://schemas.microsoft.com/office/powerpoint/2010/main" val="37910703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Half &amp; Half">
    <p:spTree>
      <p:nvGrpSpPr>
        <p:cNvPr id="1" name=""/>
        <p:cNvGrpSpPr/>
        <p:nvPr/>
      </p:nvGrpSpPr>
      <p:grpSpPr>
        <a:xfrm>
          <a:off x="0" y="0"/>
          <a:ext cx="0" cy="0"/>
          <a:chOff x="0" y="0"/>
          <a:chExt cx="0" cy="0"/>
        </a:xfrm>
      </p:grpSpPr>
      <p:sp>
        <p:nvSpPr>
          <p:cNvPr id="41" name="Rectangle 40"/>
          <p:cNvSpPr/>
          <p:nvPr userDrawn="1"/>
        </p:nvSpPr>
        <p:spPr>
          <a:xfrm>
            <a:off x="1198596" y="-1"/>
            <a:ext cx="10993404" cy="960895"/>
          </a:xfrm>
          <a:prstGeom prst="rect">
            <a:avLst/>
          </a:prstGeom>
          <a:solidFill>
            <a:srgbClr val="15A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Text Placeholder 32"/>
          <p:cNvSpPr>
            <a:spLocks noGrp="1"/>
          </p:cNvSpPr>
          <p:nvPr>
            <p:ph type="body" sz="quarter" idx="14"/>
          </p:nvPr>
        </p:nvSpPr>
        <p:spPr>
          <a:xfrm>
            <a:off x="1338146" y="192036"/>
            <a:ext cx="10627882" cy="576820"/>
          </a:xfrm>
          <a:prstGeom prst="rect">
            <a:avLst/>
          </a:prstGeom>
        </p:spPr>
        <p:txBody>
          <a:bodyPr/>
          <a:lstStyle>
            <a:lvl1pPr marL="0" indent="0">
              <a:buNone/>
              <a:defRPr sz="3600" b="0" i="0" baseline="0">
                <a:solidFill>
                  <a:schemeClr val="bg1"/>
                </a:solidFill>
                <a:latin typeface="+mj-lt"/>
                <a:ea typeface="Arial" charset="0"/>
                <a:cs typeface="Arial" charset="0"/>
              </a:defRPr>
            </a:lvl1pPr>
            <a:lvl2pPr marL="457200" indent="0">
              <a:buNone/>
              <a:defRPr sz="1800" b="0" i="0">
                <a:latin typeface="Segoe UI" charset="0"/>
                <a:ea typeface="Segoe UI" charset="0"/>
                <a:cs typeface="Segoe UI" charset="0"/>
              </a:defRPr>
            </a:lvl2pPr>
            <a:lvl3pPr marL="914400" indent="0">
              <a:buNone/>
              <a:defRPr sz="1600" b="0" i="0">
                <a:latin typeface="Segoe UI" charset="0"/>
                <a:ea typeface="Segoe UI" charset="0"/>
                <a:cs typeface="Segoe UI" charset="0"/>
              </a:defRPr>
            </a:lvl3pPr>
            <a:lvl4pPr marL="1371600" indent="0">
              <a:buNone/>
              <a:defRPr sz="1400" b="0" i="0">
                <a:latin typeface="Segoe UI" charset="0"/>
                <a:ea typeface="Segoe UI" charset="0"/>
                <a:cs typeface="Segoe UI" charset="0"/>
              </a:defRPr>
            </a:lvl4pPr>
            <a:lvl5pPr marL="1828800" indent="0">
              <a:buNone/>
              <a:defRPr sz="1400" b="0" i="0">
                <a:latin typeface="Segoe UI" charset="0"/>
                <a:ea typeface="Segoe UI" charset="0"/>
                <a:cs typeface="Segoe UI" charset="0"/>
              </a:defRPr>
            </a:lvl5pPr>
          </a:lstStyle>
          <a:p>
            <a:pPr lvl="0"/>
            <a:r>
              <a:rPr lang="en-US"/>
              <a:t>Edit Master text styles</a:t>
            </a:r>
          </a:p>
        </p:txBody>
      </p:sp>
      <p:sp>
        <p:nvSpPr>
          <p:cNvPr id="40" name="Text Placeholder 20"/>
          <p:cNvSpPr>
            <a:spLocks noGrp="1"/>
          </p:cNvSpPr>
          <p:nvPr>
            <p:ph type="body" sz="quarter" idx="10"/>
          </p:nvPr>
        </p:nvSpPr>
        <p:spPr>
          <a:xfrm>
            <a:off x="258440" y="1152932"/>
            <a:ext cx="5669394" cy="5211522"/>
          </a:xfrm>
          <a:prstGeom prst="rect">
            <a:avLst/>
          </a:prstGeom>
        </p:spPr>
        <p:txBody>
          <a:bodyPr/>
          <a:lstStyle>
            <a:lvl1pPr marL="342900" indent="-342900">
              <a:buClr>
                <a:srgbClr val="0F6523"/>
              </a:buClr>
              <a:buSzPct val="100000"/>
              <a:buFont typeface="Arial" panose="020B0604020202020204" pitchFamily="34" charset="0"/>
              <a:buChar char="•"/>
              <a:defRPr sz="2400" b="0" i="0">
                <a:latin typeface="+mj-lt"/>
                <a:ea typeface="Arial" charset="0"/>
                <a:cs typeface="Arial" charset="0"/>
              </a:defRPr>
            </a:lvl1pPr>
            <a:lvl2pPr marL="457200" indent="0">
              <a:buNone/>
              <a:defRPr sz="1800" b="0" i="0">
                <a:latin typeface="Segoe UI Light" charset="0"/>
                <a:ea typeface="Segoe UI Light" charset="0"/>
                <a:cs typeface="Segoe UI Light" charset="0"/>
              </a:defRPr>
            </a:lvl2pPr>
            <a:lvl3pPr marL="914400" indent="0">
              <a:buNone/>
              <a:defRPr sz="1600" b="0" i="0">
                <a:latin typeface="Segoe UI Light" charset="0"/>
                <a:ea typeface="Segoe UI Light" charset="0"/>
                <a:cs typeface="Segoe UI Light" charset="0"/>
              </a:defRPr>
            </a:lvl3pPr>
            <a:lvl4pPr marL="1371600" indent="0">
              <a:buNone/>
              <a:defRPr sz="1400" b="0" i="0">
                <a:latin typeface="Segoe UI Light" charset="0"/>
                <a:ea typeface="Segoe UI Light" charset="0"/>
                <a:cs typeface="Segoe UI Light" charset="0"/>
              </a:defRPr>
            </a:lvl4pPr>
            <a:lvl5pPr marL="1828800" indent="0">
              <a:buNone/>
              <a:defRPr sz="1400" b="0" i="0">
                <a:latin typeface="Segoe UI Light" charset="0"/>
                <a:ea typeface="Segoe UI Light" charset="0"/>
                <a:cs typeface="Segoe UI Light" charset="0"/>
              </a:defRPr>
            </a:lvl5pPr>
          </a:lstStyle>
          <a:p>
            <a:pPr lvl="0"/>
            <a:r>
              <a:rPr lang="en-US"/>
              <a:t>Edit Master text styles</a:t>
            </a:r>
          </a:p>
        </p:txBody>
      </p:sp>
      <p:pic>
        <p:nvPicPr>
          <p:cNvPr id="43" name="Picture 4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530334"/>
            <a:ext cx="3285641" cy="327666"/>
          </a:xfrm>
          <a:prstGeom prst="rect">
            <a:avLst/>
          </a:prstGeom>
        </p:spPr>
      </p:pic>
      <p:sp>
        <p:nvSpPr>
          <p:cNvPr id="44" name="Rectangle 43"/>
          <p:cNvSpPr/>
          <p:nvPr userDrawn="1"/>
        </p:nvSpPr>
        <p:spPr>
          <a:xfrm>
            <a:off x="1084881" y="6530334"/>
            <a:ext cx="11107119" cy="327666"/>
          </a:xfrm>
          <a:prstGeom prst="rect">
            <a:avLst/>
          </a:prstGeom>
          <a:solidFill>
            <a:srgbClr val="47C0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p:cNvSpPr/>
          <p:nvPr userDrawn="1"/>
        </p:nvSpPr>
        <p:spPr>
          <a:xfrm>
            <a:off x="0" y="-1"/>
            <a:ext cx="1203828" cy="960895"/>
          </a:xfrm>
          <a:prstGeom prst="rect">
            <a:avLst/>
          </a:prstGeom>
          <a:solidFill>
            <a:schemeClr val="bg1">
              <a:lumMod val="85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 Placeholder 20"/>
          <p:cNvSpPr>
            <a:spLocks noGrp="1"/>
          </p:cNvSpPr>
          <p:nvPr>
            <p:ph type="body" sz="quarter" idx="15"/>
          </p:nvPr>
        </p:nvSpPr>
        <p:spPr>
          <a:xfrm>
            <a:off x="6138978" y="1152932"/>
            <a:ext cx="5827050" cy="5211522"/>
          </a:xfrm>
          <a:prstGeom prst="rect">
            <a:avLst/>
          </a:prstGeom>
        </p:spPr>
        <p:txBody>
          <a:bodyPr/>
          <a:lstStyle>
            <a:lvl1pPr marL="342900" indent="-342900">
              <a:buClr>
                <a:srgbClr val="0F6523"/>
              </a:buClr>
              <a:buSzPct val="100000"/>
              <a:buFont typeface="Arial" panose="020B0604020202020204" pitchFamily="34" charset="0"/>
              <a:buChar char="•"/>
              <a:defRPr sz="2400" b="0" i="0">
                <a:latin typeface="+mj-lt"/>
                <a:ea typeface="Arial" charset="0"/>
                <a:cs typeface="Arial" charset="0"/>
              </a:defRPr>
            </a:lvl1pPr>
            <a:lvl2pPr marL="457200" indent="0">
              <a:buNone/>
              <a:defRPr sz="1800" b="0" i="0">
                <a:latin typeface="Segoe UI Light" charset="0"/>
                <a:ea typeface="Segoe UI Light" charset="0"/>
                <a:cs typeface="Segoe UI Light" charset="0"/>
              </a:defRPr>
            </a:lvl2pPr>
            <a:lvl3pPr marL="914400" indent="0">
              <a:buNone/>
              <a:defRPr sz="1600" b="0" i="0">
                <a:latin typeface="Segoe UI Light" charset="0"/>
                <a:ea typeface="Segoe UI Light" charset="0"/>
                <a:cs typeface="Segoe UI Light" charset="0"/>
              </a:defRPr>
            </a:lvl3pPr>
            <a:lvl4pPr marL="1371600" indent="0">
              <a:buNone/>
              <a:defRPr sz="1400" b="0" i="0">
                <a:latin typeface="Segoe UI Light" charset="0"/>
                <a:ea typeface="Segoe UI Light" charset="0"/>
                <a:cs typeface="Segoe UI Light" charset="0"/>
              </a:defRPr>
            </a:lvl4pPr>
            <a:lvl5pPr marL="1828800" indent="0">
              <a:buNone/>
              <a:defRPr sz="1400" b="0" i="0">
                <a:latin typeface="Segoe UI Light" charset="0"/>
                <a:ea typeface="Segoe UI Light" charset="0"/>
                <a:cs typeface="Segoe UI Light" charset="0"/>
              </a:defRPr>
            </a:lvl5pPr>
          </a:lstStyle>
          <a:p>
            <a:pPr lvl="0"/>
            <a:r>
              <a:rPr lang="en-US"/>
              <a:t>Edit Master text styles</a:t>
            </a: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4185" y="105509"/>
            <a:ext cx="890093" cy="749873"/>
          </a:xfrm>
          <a:prstGeom prst="rect">
            <a:avLst/>
          </a:prstGeom>
        </p:spPr>
      </p:pic>
    </p:spTree>
    <p:extLst>
      <p:ext uri="{BB962C8B-B14F-4D97-AF65-F5344CB8AC3E}">
        <p14:creationId xmlns:p14="http://schemas.microsoft.com/office/powerpoint/2010/main" val="4123553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ontent One Half Photo Right">
    <p:spTree>
      <p:nvGrpSpPr>
        <p:cNvPr id="1" name=""/>
        <p:cNvGrpSpPr/>
        <p:nvPr/>
      </p:nvGrpSpPr>
      <p:grpSpPr>
        <a:xfrm>
          <a:off x="0" y="0"/>
          <a:ext cx="0" cy="0"/>
          <a:chOff x="0" y="0"/>
          <a:chExt cx="0" cy="0"/>
        </a:xfrm>
      </p:grpSpPr>
      <p:sp>
        <p:nvSpPr>
          <p:cNvPr id="41" name="Rectangle 40"/>
          <p:cNvSpPr/>
          <p:nvPr/>
        </p:nvSpPr>
        <p:spPr>
          <a:xfrm>
            <a:off x="1198598" y="-1"/>
            <a:ext cx="10993404" cy="960895"/>
          </a:xfrm>
          <a:prstGeom prst="rect">
            <a:avLst/>
          </a:prstGeom>
          <a:solidFill>
            <a:srgbClr val="15A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25"/>
          </a:p>
        </p:txBody>
      </p:sp>
      <p:sp>
        <p:nvSpPr>
          <p:cNvPr id="39" name="Text Placeholder 32"/>
          <p:cNvSpPr>
            <a:spLocks noGrp="1"/>
          </p:cNvSpPr>
          <p:nvPr>
            <p:ph type="body" sz="quarter" idx="14"/>
          </p:nvPr>
        </p:nvSpPr>
        <p:spPr>
          <a:xfrm>
            <a:off x="1338145" y="192036"/>
            <a:ext cx="10627883" cy="576820"/>
          </a:xfrm>
          <a:prstGeom prst="rect">
            <a:avLst/>
          </a:prstGeom>
        </p:spPr>
        <p:txBody>
          <a:bodyPr/>
          <a:lstStyle>
            <a:lvl1pPr marL="0" indent="0">
              <a:buNone/>
              <a:defRPr sz="2700" b="0" i="0" baseline="0">
                <a:solidFill>
                  <a:schemeClr val="bg1"/>
                </a:solidFill>
                <a:latin typeface="+mj-lt"/>
                <a:ea typeface="Arial" charset="0"/>
                <a:cs typeface="Arial" charset="0"/>
              </a:defRPr>
            </a:lvl1pPr>
            <a:lvl2pPr marL="342900" indent="0">
              <a:buNone/>
              <a:defRPr sz="1350" b="0" i="0">
                <a:latin typeface="Segoe UI" charset="0"/>
                <a:ea typeface="Segoe UI" charset="0"/>
                <a:cs typeface="Segoe UI" charset="0"/>
              </a:defRPr>
            </a:lvl2pPr>
            <a:lvl3pPr marL="685800" indent="0">
              <a:buNone/>
              <a:defRPr sz="1200" b="0" i="0">
                <a:latin typeface="Segoe UI" charset="0"/>
                <a:ea typeface="Segoe UI" charset="0"/>
                <a:cs typeface="Segoe UI" charset="0"/>
              </a:defRPr>
            </a:lvl3pPr>
            <a:lvl4pPr marL="1028700" indent="0">
              <a:buNone/>
              <a:defRPr sz="1050" b="0" i="0">
                <a:latin typeface="Segoe UI" charset="0"/>
                <a:ea typeface="Segoe UI" charset="0"/>
                <a:cs typeface="Segoe UI" charset="0"/>
              </a:defRPr>
            </a:lvl4pPr>
            <a:lvl5pPr marL="1371600" indent="0">
              <a:buNone/>
              <a:defRPr sz="1050" b="0" i="0">
                <a:latin typeface="Segoe UI" charset="0"/>
                <a:ea typeface="Segoe UI" charset="0"/>
                <a:cs typeface="Segoe UI" charset="0"/>
              </a:defRPr>
            </a:lvl5pPr>
          </a:lstStyle>
          <a:p>
            <a:pPr lvl="0"/>
            <a:r>
              <a:rPr lang="en-US"/>
              <a:t>Click to edit Master text styles</a:t>
            </a:r>
          </a:p>
        </p:txBody>
      </p:sp>
      <p:sp>
        <p:nvSpPr>
          <p:cNvPr id="40" name="Text Placeholder 20"/>
          <p:cNvSpPr>
            <a:spLocks noGrp="1"/>
          </p:cNvSpPr>
          <p:nvPr>
            <p:ph type="body" sz="quarter" idx="10" hasCustomPrompt="1"/>
          </p:nvPr>
        </p:nvSpPr>
        <p:spPr>
          <a:xfrm>
            <a:off x="258442" y="1152932"/>
            <a:ext cx="5543273" cy="5211522"/>
          </a:xfrm>
          <a:prstGeom prst="rect">
            <a:avLst/>
          </a:prstGeom>
        </p:spPr>
        <p:txBody>
          <a:bodyPr/>
          <a:lstStyle>
            <a:lvl1pPr marL="257175" indent="-257175">
              <a:buClr>
                <a:srgbClr val="0F6523"/>
              </a:buClr>
              <a:buSzPct val="100000"/>
              <a:buFont typeface="Arial" panose="020B0604020202020204" pitchFamily="34" charset="0"/>
              <a:buChar char="•"/>
              <a:defRPr sz="1800" b="0" i="0" baseline="0">
                <a:latin typeface="+mj-lt"/>
                <a:ea typeface="Arial" charset="0"/>
                <a:cs typeface="Arial" charset="0"/>
              </a:defRPr>
            </a:lvl1pPr>
            <a:lvl2pPr marL="342900" indent="0">
              <a:buNone/>
              <a:defRPr sz="1350" b="0" i="0">
                <a:latin typeface="Segoe UI Light" charset="0"/>
                <a:ea typeface="Segoe UI Light" charset="0"/>
                <a:cs typeface="Segoe UI Light" charset="0"/>
              </a:defRPr>
            </a:lvl2pPr>
            <a:lvl3pPr marL="685800" indent="0">
              <a:buNone/>
              <a:defRPr sz="1200" b="0" i="0">
                <a:latin typeface="Segoe UI Light" charset="0"/>
                <a:ea typeface="Segoe UI Light" charset="0"/>
                <a:cs typeface="Segoe UI Light" charset="0"/>
              </a:defRPr>
            </a:lvl3pPr>
            <a:lvl4pPr marL="1028700" indent="0">
              <a:buNone/>
              <a:defRPr sz="1050" b="0" i="0">
                <a:latin typeface="Segoe UI Light" charset="0"/>
                <a:ea typeface="Segoe UI Light" charset="0"/>
                <a:cs typeface="Segoe UI Light" charset="0"/>
              </a:defRPr>
            </a:lvl4pPr>
            <a:lvl5pPr marL="1371600" indent="0">
              <a:buNone/>
              <a:defRPr sz="1050" b="0" i="0">
                <a:latin typeface="Segoe UI Light" charset="0"/>
                <a:ea typeface="Segoe UI Light" charset="0"/>
                <a:cs typeface="Segoe UI Light" charset="0"/>
              </a:defRPr>
            </a:lvl5pPr>
          </a:lstStyle>
          <a:p>
            <a:pPr lvl="0"/>
            <a:r>
              <a:rPr lang="en-US"/>
              <a:t>Here are bullets, accompanied by my picture on the right.</a:t>
            </a:r>
          </a:p>
        </p:txBody>
      </p:sp>
      <p:pic>
        <p:nvPicPr>
          <p:cNvPr id="43" name="Picture 4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6530334"/>
            <a:ext cx="3285641" cy="327666"/>
          </a:xfrm>
          <a:prstGeom prst="rect">
            <a:avLst/>
          </a:prstGeom>
        </p:spPr>
      </p:pic>
      <p:sp>
        <p:nvSpPr>
          <p:cNvPr id="44" name="Rectangle 43"/>
          <p:cNvSpPr/>
          <p:nvPr/>
        </p:nvSpPr>
        <p:spPr>
          <a:xfrm>
            <a:off x="1084883" y="6530334"/>
            <a:ext cx="11107119" cy="327666"/>
          </a:xfrm>
          <a:prstGeom prst="rect">
            <a:avLst/>
          </a:prstGeom>
          <a:solidFill>
            <a:srgbClr val="47C0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p:cNvSpPr/>
          <p:nvPr/>
        </p:nvSpPr>
        <p:spPr>
          <a:xfrm>
            <a:off x="2" y="-1"/>
            <a:ext cx="1203828" cy="960895"/>
          </a:xfrm>
          <a:prstGeom prst="rect">
            <a:avLst/>
          </a:prstGeom>
          <a:solidFill>
            <a:schemeClr val="bg1">
              <a:lumMod val="85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Picture Placeholder 2"/>
          <p:cNvSpPr>
            <a:spLocks noGrp="1"/>
          </p:cNvSpPr>
          <p:nvPr>
            <p:ph type="pic" sz="quarter" idx="15"/>
          </p:nvPr>
        </p:nvSpPr>
        <p:spPr>
          <a:xfrm>
            <a:off x="6101256" y="1152526"/>
            <a:ext cx="5864773" cy="5211763"/>
          </a:xfrm>
          <a:prstGeom prst="rect">
            <a:avLst/>
          </a:prstGeom>
        </p:spPr>
        <p:txBody>
          <a:bodyPr/>
          <a:lstStyle>
            <a:lvl1pPr marL="0" indent="0">
              <a:buClr>
                <a:srgbClr val="0F6523"/>
              </a:buClr>
              <a:buFont typeface="Arial" panose="020B0604020202020204" pitchFamily="34" charset="0"/>
              <a:buNone/>
              <a:defRPr sz="1800">
                <a:latin typeface="+mj-lt"/>
              </a:defRPr>
            </a:lvl1pPr>
          </a:lstStyle>
          <a:p>
            <a:r>
              <a:rPr lang="en-US"/>
              <a:t>Click icon to add picture</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187" y="105509"/>
            <a:ext cx="890093" cy="749873"/>
          </a:xfrm>
          <a:prstGeom prst="rect">
            <a:avLst/>
          </a:prstGeom>
        </p:spPr>
      </p:pic>
    </p:spTree>
    <p:extLst>
      <p:ext uri="{BB962C8B-B14F-4D97-AF65-F5344CB8AC3E}">
        <p14:creationId xmlns:p14="http://schemas.microsoft.com/office/powerpoint/2010/main" val="6161964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ontent One Half Photo Left">
    <p:spTree>
      <p:nvGrpSpPr>
        <p:cNvPr id="1" name=""/>
        <p:cNvGrpSpPr/>
        <p:nvPr/>
      </p:nvGrpSpPr>
      <p:grpSpPr>
        <a:xfrm>
          <a:off x="0" y="0"/>
          <a:ext cx="0" cy="0"/>
          <a:chOff x="0" y="0"/>
          <a:chExt cx="0" cy="0"/>
        </a:xfrm>
      </p:grpSpPr>
      <p:sp>
        <p:nvSpPr>
          <p:cNvPr id="41" name="Rectangle 40"/>
          <p:cNvSpPr/>
          <p:nvPr/>
        </p:nvSpPr>
        <p:spPr>
          <a:xfrm>
            <a:off x="1198598" y="-1"/>
            <a:ext cx="10993404" cy="960895"/>
          </a:xfrm>
          <a:prstGeom prst="rect">
            <a:avLst/>
          </a:prstGeom>
          <a:solidFill>
            <a:srgbClr val="15A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25"/>
          </a:p>
        </p:txBody>
      </p:sp>
      <p:sp>
        <p:nvSpPr>
          <p:cNvPr id="39" name="Text Placeholder 32"/>
          <p:cNvSpPr>
            <a:spLocks noGrp="1"/>
          </p:cNvSpPr>
          <p:nvPr>
            <p:ph type="body" sz="quarter" idx="14"/>
          </p:nvPr>
        </p:nvSpPr>
        <p:spPr>
          <a:xfrm>
            <a:off x="1338145" y="192036"/>
            <a:ext cx="10627883" cy="576820"/>
          </a:xfrm>
          <a:prstGeom prst="rect">
            <a:avLst/>
          </a:prstGeom>
        </p:spPr>
        <p:txBody>
          <a:bodyPr/>
          <a:lstStyle>
            <a:lvl1pPr marL="0" indent="0">
              <a:buNone/>
              <a:defRPr sz="2700" b="0" i="0" baseline="0">
                <a:solidFill>
                  <a:schemeClr val="bg1"/>
                </a:solidFill>
                <a:latin typeface="+mj-lt"/>
                <a:ea typeface="Arial" charset="0"/>
                <a:cs typeface="Arial" charset="0"/>
              </a:defRPr>
            </a:lvl1pPr>
            <a:lvl2pPr marL="342900" indent="0">
              <a:buNone/>
              <a:defRPr sz="1350" b="0" i="0">
                <a:latin typeface="Segoe UI" charset="0"/>
                <a:ea typeface="Segoe UI" charset="0"/>
                <a:cs typeface="Segoe UI" charset="0"/>
              </a:defRPr>
            </a:lvl2pPr>
            <a:lvl3pPr marL="685800" indent="0">
              <a:buNone/>
              <a:defRPr sz="1200" b="0" i="0">
                <a:latin typeface="Segoe UI" charset="0"/>
                <a:ea typeface="Segoe UI" charset="0"/>
                <a:cs typeface="Segoe UI" charset="0"/>
              </a:defRPr>
            </a:lvl3pPr>
            <a:lvl4pPr marL="1028700" indent="0">
              <a:buNone/>
              <a:defRPr sz="1050" b="0" i="0">
                <a:latin typeface="Segoe UI" charset="0"/>
                <a:ea typeface="Segoe UI" charset="0"/>
                <a:cs typeface="Segoe UI" charset="0"/>
              </a:defRPr>
            </a:lvl4pPr>
            <a:lvl5pPr marL="1371600" indent="0">
              <a:buNone/>
              <a:defRPr sz="1050" b="0" i="0">
                <a:latin typeface="Segoe UI" charset="0"/>
                <a:ea typeface="Segoe UI" charset="0"/>
                <a:cs typeface="Segoe UI" charset="0"/>
              </a:defRPr>
            </a:lvl5pPr>
          </a:lstStyle>
          <a:p>
            <a:pPr lvl="0"/>
            <a:r>
              <a:rPr lang="en-US"/>
              <a:t>Click to edit Master text styles</a:t>
            </a:r>
          </a:p>
        </p:txBody>
      </p:sp>
      <p:sp>
        <p:nvSpPr>
          <p:cNvPr id="40" name="Text Placeholder 20"/>
          <p:cNvSpPr>
            <a:spLocks noGrp="1"/>
          </p:cNvSpPr>
          <p:nvPr>
            <p:ph type="body" sz="quarter" idx="10" hasCustomPrompt="1"/>
          </p:nvPr>
        </p:nvSpPr>
        <p:spPr>
          <a:xfrm>
            <a:off x="6148552" y="1152932"/>
            <a:ext cx="5817477" cy="5211522"/>
          </a:xfrm>
          <a:prstGeom prst="rect">
            <a:avLst/>
          </a:prstGeom>
        </p:spPr>
        <p:txBody>
          <a:bodyPr/>
          <a:lstStyle>
            <a:lvl1pPr marL="0" indent="0">
              <a:buSzPct val="100000"/>
              <a:buFont typeface="Arial" panose="020B0604020202020204" pitchFamily="34" charset="0"/>
              <a:buNone/>
              <a:defRPr sz="1800" b="0" i="0" baseline="0">
                <a:latin typeface="+mj-lt"/>
                <a:ea typeface="Arial" charset="0"/>
                <a:cs typeface="Arial" charset="0"/>
              </a:defRPr>
            </a:lvl1pPr>
            <a:lvl2pPr marL="342900" indent="0">
              <a:buNone/>
              <a:defRPr sz="1350" b="0" i="0">
                <a:latin typeface="Segoe UI Light" charset="0"/>
                <a:ea typeface="Segoe UI Light" charset="0"/>
                <a:cs typeface="Segoe UI Light" charset="0"/>
              </a:defRPr>
            </a:lvl2pPr>
            <a:lvl3pPr marL="685800" indent="0">
              <a:buNone/>
              <a:defRPr sz="1200" b="0" i="0">
                <a:latin typeface="Segoe UI Light" charset="0"/>
                <a:ea typeface="Segoe UI Light" charset="0"/>
                <a:cs typeface="Segoe UI Light" charset="0"/>
              </a:defRPr>
            </a:lvl3pPr>
            <a:lvl4pPr marL="1028700" indent="0">
              <a:buNone/>
              <a:defRPr sz="1050" b="0" i="0">
                <a:latin typeface="Segoe UI Light" charset="0"/>
                <a:ea typeface="Segoe UI Light" charset="0"/>
                <a:cs typeface="Segoe UI Light" charset="0"/>
              </a:defRPr>
            </a:lvl4pPr>
            <a:lvl5pPr marL="1371600" indent="0">
              <a:buNone/>
              <a:defRPr sz="1050" b="0" i="0">
                <a:latin typeface="Segoe UI Light" charset="0"/>
                <a:ea typeface="Segoe UI Light" charset="0"/>
                <a:cs typeface="Segoe UI Light" charset="0"/>
              </a:defRPr>
            </a:lvl5pPr>
          </a:lstStyle>
          <a:p>
            <a:pPr lvl="0"/>
            <a:r>
              <a:rPr lang="en-US"/>
              <a:t>Here is a block of text, accompanied by a nice picture on the left.</a:t>
            </a:r>
          </a:p>
        </p:txBody>
      </p:sp>
      <p:pic>
        <p:nvPicPr>
          <p:cNvPr id="43" name="Picture 4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6530334"/>
            <a:ext cx="3285641" cy="327666"/>
          </a:xfrm>
          <a:prstGeom prst="rect">
            <a:avLst/>
          </a:prstGeom>
        </p:spPr>
      </p:pic>
      <p:sp>
        <p:nvSpPr>
          <p:cNvPr id="44" name="Rectangle 43"/>
          <p:cNvSpPr/>
          <p:nvPr/>
        </p:nvSpPr>
        <p:spPr>
          <a:xfrm>
            <a:off x="1084883" y="6530334"/>
            <a:ext cx="11107119" cy="327666"/>
          </a:xfrm>
          <a:prstGeom prst="rect">
            <a:avLst/>
          </a:prstGeom>
          <a:solidFill>
            <a:srgbClr val="47C0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p:cNvSpPr/>
          <p:nvPr/>
        </p:nvSpPr>
        <p:spPr>
          <a:xfrm>
            <a:off x="2" y="-1"/>
            <a:ext cx="1203828" cy="960895"/>
          </a:xfrm>
          <a:prstGeom prst="rect">
            <a:avLst/>
          </a:prstGeom>
          <a:solidFill>
            <a:schemeClr val="bg1">
              <a:lumMod val="85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Picture Placeholder 2"/>
          <p:cNvSpPr>
            <a:spLocks noGrp="1"/>
          </p:cNvSpPr>
          <p:nvPr>
            <p:ph type="pic" sz="quarter" idx="15"/>
          </p:nvPr>
        </p:nvSpPr>
        <p:spPr>
          <a:xfrm>
            <a:off x="239954" y="1152526"/>
            <a:ext cx="5577524" cy="5211763"/>
          </a:xfrm>
          <a:prstGeom prst="rect">
            <a:avLst/>
          </a:prstGeom>
        </p:spPr>
        <p:txBody>
          <a:bodyPr/>
          <a:lstStyle>
            <a:lvl1pPr marL="0" indent="0">
              <a:buNone/>
              <a:defRPr>
                <a:effectLst/>
                <a:latin typeface="+mj-lt"/>
              </a:defRPr>
            </a:lvl1pPr>
          </a:lstStyle>
          <a:p>
            <a:r>
              <a:rPr lang="en-US"/>
              <a:t>Click icon to add picture</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187" y="105509"/>
            <a:ext cx="890093" cy="749873"/>
          </a:xfrm>
          <a:prstGeom prst="rect">
            <a:avLst/>
          </a:prstGeom>
        </p:spPr>
      </p:pic>
    </p:spTree>
    <p:extLst>
      <p:ext uri="{BB962C8B-B14F-4D97-AF65-F5344CB8AC3E}">
        <p14:creationId xmlns:p14="http://schemas.microsoft.com/office/powerpoint/2010/main" val="32116754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Comparison Bullets">
    <p:spTree>
      <p:nvGrpSpPr>
        <p:cNvPr id="1" name=""/>
        <p:cNvGrpSpPr/>
        <p:nvPr/>
      </p:nvGrpSpPr>
      <p:grpSpPr>
        <a:xfrm>
          <a:off x="0" y="0"/>
          <a:ext cx="0" cy="0"/>
          <a:chOff x="0" y="0"/>
          <a:chExt cx="0" cy="0"/>
        </a:xfrm>
      </p:grpSpPr>
      <p:sp>
        <p:nvSpPr>
          <p:cNvPr id="41" name="Rectangle 40"/>
          <p:cNvSpPr/>
          <p:nvPr/>
        </p:nvSpPr>
        <p:spPr>
          <a:xfrm>
            <a:off x="1198598" y="-1"/>
            <a:ext cx="10993404" cy="960895"/>
          </a:xfrm>
          <a:prstGeom prst="rect">
            <a:avLst/>
          </a:prstGeom>
          <a:solidFill>
            <a:srgbClr val="15A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25"/>
          </a:p>
        </p:txBody>
      </p:sp>
      <p:sp>
        <p:nvSpPr>
          <p:cNvPr id="39" name="Text Placeholder 32"/>
          <p:cNvSpPr>
            <a:spLocks noGrp="1"/>
          </p:cNvSpPr>
          <p:nvPr>
            <p:ph type="body" sz="quarter" idx="14"/>
          </p:nvPr>
        </p:nvSpPr>
        <p:spPr>
          <a:xfrm>
            <a:off x="1338145" y="192036"/>
            <a:ext cx="10627883" cy="576820"/>
          </a:xfrm>
          <a:prstGeom prst="rect">
            <a:avLst/>
          </a:prstGeom>
        </p:spPr>
        <p:txBody>
          <a:bodyPr/>
          <a:lstStyle>
            <a:lvl1pPr marL="0" indent="0">
              <a:buNone/>
              <a:defRPr sz="2700" b="0" i="0" baseline="0">
                <a:solidFill>
                  <a:schemeClr val="bg1"/>
                </a:solidFill>
                <a:latin typeface="+mj-lt"/>
                <a:ea typeface="Arial" charset="0"/>
                <a:cs typeface="Arial" charset="0"/>
              </a:defRPr>
            </a:lvl1pPr>
            <a:lvl2pPr marL="342900" indent="0">
              <a:buNone/>
              <a:defRPr sz="1350" b="0" i="0">
                <a:latin typeface="Segoe UI" charset="0"/>
                <a:ea typeface="Segoe UI" charset="0"/>
                <a:cs typeface="Segoe UI" charset="0"/>
              </a:defRPr>
            </a:lvl2pPr>
            <a:lvl3pPr marL="685800" indent="0">
              <a:buNone/>
              <a:defRPr sz="1200" b="0" i="0">
                <a:latin typeface="Segoe UI" charset="0"/>
                <a:ea typeface="Segoe UI" charset="0"/>
                <a:cs typeface="Segoe UI" charset="0"/>
              </a:defRPr>
            </a:lvl3pPr>
            <a:lvl4pPr marL="1028700" indent="0">
              <a:buNone/>
              <a:defRPr sz="1050" b="0" i="0">
                <a:latin typeface="Segoe UI" charset="0"/>
                <a:ea typeface="Segoe UI" charset="0"/>
                <a:cs typeface="Segoe UI" charset="0"/>
              </a:defRPr>
            </a:lvl4pPr>
            <a:lvl5pPr marL="1371600" indent="0">
              <a:buNone/>
              <a:defRPr sz="1050" b="0" i="0">
                <a:latin typeface="Segoe UI" charset="0"/>
                <a:ea typeface="Segoe UI" charset="0"/>
                <a:cs typeface="Segoe UI" charset="0"/>
              </a:defRPr>
            </a:lvl5pPr>
          </a:lstStyle>
          <a:p>
            <a:pPr lvl="0"/>
            <a:r>
              <a:rPr lang="en-US"/>
              <a:t>Click to edit Master text styles</a:t>
            </a:r>
          </a:p>
        </p:txBody>
      </p:sp>
      <p:sp>
        <p:nvSpPr>
          <p:cNvPr id="40" name="Text Placeholder 20"/>
          <p:cNvSpPr>
            <a:spLocks noGrp="1"/>
          </p:cNvSpPr>
          <p:nvPr>
            <p:ph type="body" sz="quarter" idx="10" hasCustomPrompt="1"/>
          </p:nvPr>
        </p:nvSpPr>
        <p:spPr>
          <a:xfrm>
            <a:off x="6533965" y="1811049"/>
            <a:ext cx="5432064" cy="4527251"/>
          </a:xfrm>
          <a:prstGeom prst="rect">
            <a:avLst/>
          </a:prstGeom>
        </p:spPr>
        <p:txBody>
          <a:bodyPr/>
          <a:lstStyle>
            <a:lvl1pPr marL="257175" indent="-257175">
              <a:buClr>
                <a:srgbClr val="0F6523"/>
              </a:buClr>
              <a:buSzPct val="100000"/>
              <a:buFont typeface="Arial" panose="020B0604020202020204" pitchFamily="34" charset="0"/>
              <a:buChar char="•"/>
              <a:defRPr sz="1800" b="0" i="0" baseline="0">
                <a:latin typeface="+mj-lt"/>
                <a:ea typeface="Arial" charset="0"/>
                <a:cs typeface="Arial" charset="0"/>
              </a:defRPr>
            </a:lvl1pPr>
            <a:lvl2pPr marL="342900" indent="0">
              <a:buNone/>
              <a:defRPr sz="1350" b="0" i="0">
                <a:latin typeface="Segoe UI Light" charset="0"/>
                <a:ea typeface="Segoe UI Light" charset="0"/>
                <a:cs typeface="Segoe UI Light" charset="0"/>
              </a:defRPr>
            </a:lvl2pPr>
            <a:lvl3pPr marL="685800" indent="0">
              <a:buNone/>
              <a:defRPr sz="1200" b="0" i="0">
                <a:latin typeface="Segoe UI Light" charset="0"/>
                <a:ea typeface="Segoe UI Light" charset="0"/>
                <a:cs typeface="Segoe UI Light" charset="0"/>
              </a:defRPr>
            </a:lvl3pPr>
            <a:lvl4pPr marL="1028700" indent="0">
              <a:buNone/>
              <a:defRPr sz="1050" b="0" i="0">
                <a:latin typeface="Segoe UI Light" charset="0"/>
                <a:ea typeface="Segoe UI Light" charset="0"/>
                <a:cs typeface="Segoe UI Light" charset="0"/>
              </a:defRPr>
            </a:lvl4pPr>
            <a:lvl5pPr marL="1371600" indent="0">
              <a:buNone/>
              <a:defRPr sz="1050" b="0" i="0">
                <a:latin typeface="Segoe UI Light" charset="0"/>
                <a:ea typeface="Segoe UI Light" charset="0"/>
                <a:cs typeface="Segoe UI Light" charset="0"/>
              </a:defRPr>
            </a:lvl5pPr>
          </a:lstStyle>
          <a:p>
            <a:pPr lvl="0"/>
            <a:r>
              <a:rPr lang="en-US"/>
              <a:t>Comparison text on the right.</a:t>
            </a:r>
          </a:p>
          <a:p>
            <a:pPr lvl="0"/>
            <a:r>
              <a:rPr lang="en-US" err="1"/>
              <a:t>Posuere</a:t>
            </a:r>
            <a:r>
              <a:rPr lang="en-US"/>
              <a:t> parturient </a:t>
            </a:r>
            <a:r>
              <a:rPr lang="en-US" err="1"/>
              <a:t>tincidunt</a:t>
            </a:r>
            <a:r>
              <a:rPr lang="en-US"/>
              <a:t> </a:t>
            </a:r>
            <a:r>
              <a:rPr lang="en-US" err="1"/>
              <a:t>eget</a:t>
            </a:r>
            <a:r>
              <a:rPr lang="en-US"/>
              <a:t> </a:t>
            </a:r>
            <a:r>
              <a:rPr lang="en-US" err="1"/>
              <a:t>suspendisse</a:t>
            </a:r>
            <a:r>
              <a:rPr lang="en-US"/>
              <a:t> at </a:t>
            </a:r>
            <a:r>
              <a:rPr lang="en-US" err="1"/>
              <a:t>metus</a:t>
            </a:r>
            <a:r>
              <a:rPr lang="en-US"/>
              <a:t> </a:t>
            </a:r>
            <a:r>
              <a:rPr lang="en-US" err="1"/>
              <a:t>rhoncus</a:t>
            </a:r>
            <a:r>
              <a:rPr lang="en-US"/>
              <a:t> quam </a:t>
            </a:r>
            <a:r>
              <a:rPr lang="en-US" err="1"/>
              <a:t>fermentum</a:t>
            </a:r>
            <a:r>
              <a:rPr lang="en-US"/>
              <a:t> a </a:t>
            </a:r>
            <a:r>
              <a:rPr lang="en-US" err="1"/>
              <a:t>consequat</a:t>
            </a:r>
            <a:r>
              <a:rPr lang="en-US"/>
              <a:t> </a:t>
            </a:r>
            <a:r>
              <a:rPr lang="en-US" err="1"/>
              <a:t>neque</a:t>
            </a:r>
            <a:r>
              <a:rPr lang="en-US"/>
              <a:t> </a:t>
            </a:r>
            <a:r>
              <a:rPr lang="en-US" err="1"/>
              <a:t>montes</a:t>
            </a:r>
            <a:r>
              <a:rPr lang="en-US"/>
              <a:t> </a:t>
            </a:r>
            <a:r>
              <a:rPr lang="en-US" err="1"/>
              <a:t>feugiat</a:t>
            </a:r>
            <a:r>
              <a:rPr lang="en-US"/>
              <a:t> ante dolor </a:t>
            </a:r>
            <a:r>
              <a:rPr lang="en-US" err="1"/>
              <a:t>lectus</a:t>
            </a:r>
            <a:r>
              <a:rPr lang="en-US"/>
              <a:t> </a:t>
            </a:r>
          </a:p>
          <a:p>
            <a:pPr lvl="0"/>
            <a:r>
              <a:rPr lang="en-US" err="1"/>
              <a:t>ullamcorper</a:t>
            </a:r>
            <a:r>
              <a:rPr lang="en-US"/>
              <a:t> id </a:t>
            </a:r>
            <a:r>
              <a:rPr lang="en-US" err="1"/>
              <a:t>volutpat</a:t>
            </a:r>
            <a:r>
              <a:rPr lang="en-US"/>
              <a:t> </a:t>
            </a:r>
            <a:r>
              <a:rPr lang="en-US" err="1"/>
              <a:t>dictumst</a:t>
            </a:r>
            <a:r>
              <a:rPr lang="en-US"/>
              <a:t> in </a:t>
            </a:r>
            <a:r>
              <a:rPr lang="en-US" err="1"/>
              <a:t>scelerisque</a:t>
            </a:r>
            <a:r>
              <a:rPr lang="en-US"/>
              <a:t> </a:t>
            </a:r>
            <a:r>
              <a:rPr lang="en-US" err="1"/>
              <a:t>bibendum</a:t>
            </a:r>
            <a:r>
              <a:rPr lang="en-US"/>
              <a:t>. </a:t>
            </a:r>
          </a:p>
          <a:p>
            <a:pPr lvl="0"/>
            <a:r>
              <a:rPr lang="en-US"/>
              <a:t>Ad a </a:t>
            </a:r>
            <a:r>
              <a:rPr lang="en-US" err="1"/>
              <a:t>a</a:t>
            </a:r>
            <a:r>
              <a:rPr lang="en-US"/>
              <a:t> </a:t>
            </a:r>
            <a:r>
              <a:rPr lang="en-US" err="1"/>
              <a:t>blandit</a:t>
            </a:r>
            <a:r>
              <a:rPr lang="en-US"/>
              <a:t> </a:t>
            </a:r>
            <a:r>
              <a:rPr lang="en-US" err="1"/>
              <a:t>magnis</a:t>
            </a:r>
            <a:r>
              <a:rPr lang="en-US"/>
              <a:t> pharetra a </a:t>
            </a:r>
            <a:r>
              <a:rPr lang="en-US" err="1"/>
              <a:t>adipiscing</a:t>
            </a:r>
            <a:endParaRPr lang="en-US"/>
          </a:p>
        </p:txBody>
      </p:sp>
      <p:pic>
        <p:nvPicPr>
          <p:cNvPr id="43" name="Picture 4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6530334"/>
            <a:ext cx="3285641" cy="327666"/>
          </a:xfrm>
          <a:prstGeom prst="rect">
            <a:avLst/>
          </a:prstGeom>
        </p:spPr>
      </p:pic>
      <p:sp>
        <p:nvSpPr>
          <p:cNvPr id="44" name="Rectangle 43"/>
          <p:cNvSpPr/>
          <p:nvPr/>
        </p:nvSpPr>
        <p:spPr>
          <a:xfrm>
            <a:off x="1084883" y="6530334"/>
            <a:ext cx="11107119" cy="327666"/>
          </a:xfrm>
          <a:prstGeom prst="rect">
            <a:avLst/>
          </a:prstGeom>
          <a:solidFill>
            <a:srgbClr val="47C0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p:cNvSpPr/>
          <p:nvPr/>
        </p:nvSpPr>
        <p:spPr>
          <a:xfrm>
            <a:off x="2" y="-1"/>
            <a:ext cx="1203828" cy="960895"/>
          </a:xfrm>
          <a:prstGeom prst="rect">
            <a:avLst/>
          </a:prstGeom>
          <a:solidFill>
            <a:schemeClr val="bg1">
              <a:lumMod val="85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187" y="105509"/>
            <a:ext cx="890093" cy="749873"/>
          </a:xfrm>
          <a:prstGeom prst="rect">
            <a:avLst/>
          </a:prstGeom>
        </p:spPr>
      </p:pic>
      <p:sp>
        <p:nvSpPr>
          <p:cNvPr id="11" name="Text Placeholder 20"/>
          <p:cNvSpPr>
            <a:spLocks noGrp="1"/>
          </p:cNvSpPr>
          <p:nvPr>
            <p:ph type="body" sz="quarter" idx="15" hasCustomPrompt="1"/>
          </p:nvPr>
        </p:nvSpPr>
        <p:spPr>
          <a:xfrm>
            <a:off x="174187" y="1811045"/>
            <a:ext cx="5534157" cy="4527252"/>
          </a:xfrm>
          <a:prstGeom prst="rect">
            <a:avLst/>
          </a:prstGeom>
        </p:spPr>
        <p:txBody>
          <a:bodyPr/>
          <a:lstStyle>
            <a:lvl1pPr marL="257175" indent="-257175">
              <a:buClr>
                <a:srgbClr val="0F6523"/>
              </a:buClr>
              <a:buSzPct val="100000"/>
              <a:buFont typeface="Arial" panose="020B0604020202020204" pitchFamily="34" charset="0"/>
              <a:buChar char="•"/>
              <a:defRPr sz="1800" b="0" i="0" baseline="0">
                <a:latin typeface="+mj-lt"/>
                <a:ea typeface="Arial" charset="0"/>
                <a:cs typeface="Arial" charset="0"/>
              </a:defRPr>
            </a:lvl1pPr>
            <a:lvl2pPr marL="342900" indent="0">
              <a:buNone/>
              <a:defRPr sz="1350" b="0" i="0">
                <a:latin typeface="Segoe UI Light" charset="0"/>
                <a:ea typeface="Segoe UI Light" charset="0"/>
                <a:cs typeface="Segoe UI Light" charset="0"/>
              </a:defRPr>
            </a:lvl2pPr>
            <a:lvl3pPr marL="685800" indent="0">
              <a:buNone/>
              <a:defRPr sz="1200" b="0" i="0">
                <a:latin typeface="Segoe UI Light" charset="0"/>
                <a:ea typeface="Segoe UI Light" charset="0"/>
                <a:cs typeface="Segoe UI Light" charset="0"/>
              </a:defRPr>
            </a:lvl3pPr>
            <a:lvl4pPr marL="1028700" indent="0">
              <a:buNone/>
              <a:defRPr sz="1050" b="0" i="0">
                <a:latin typeface="Segoe UI Light" charset="0"/>
                <a:ea typeface="Segoe UI Light" charset="0"/>
                <a:cs typeface="Segoe UI Light" charset="0"/>
              </a:defRPr>
            </a:lvl4pPr>
            <a:lvl5pPr marL="1371600" indent="0">
              <a:buNone/>
              <a:defRPr sz="1050" b="0" i="0">
                <a:latin typeface="Segoe UI Light" charset="0"/>
                <a:ea typeface="Segoe UI Light" charset="0"/>
                <a:cs typeface="Segoe UI Light" charset="0"/>
              </a:defRPr>
            </a:lvl5pPr>
          </a:lstStyle>
          <a:p>
            <a:pPr lvl="0"/>
            <a:r>
              <a:rPr lang="en-US"/>
              <a:t>Comparison text on the left.</a:t>
            </a:r>
          </a:p>
          <a:p>
            <a:pPr lvl="0"/>
            <a:r>
              <a:rPr lang="en-US" err="1"/>
              <a:t>Posuere</a:t>
            </a:r>
            <a:r>
              <a:rPr lang="en-US"/>
              <a:t> parturient </a:t>
            </a:r>
            <a:r>
              <a:rPr lang="en-US" err="1"/>
              <a:t>tincidunt</a:t>
            </a:r>
            <a:r>
              <a:rPr lang="en-US"/>
              <a:t> </a:t>
            </a:r>
            <a:r>
              <a:rPr lang="en-US" err="1"/>
              <a:t>eget</a:t>
            </a:r>
            <a:r>
              <a:rPr lang="en-US"/>
              <a:t> </a:t>
            </a:r>
            <a:r>
              <a:rPr lang="en-US" err="1"/>
              <a:t>suspendisse</a:t>
            </a:r>
            <a:r>
              <a:rPr lang="en-US"/>
              <a:t> at </a:t>
            </a:r>
            <a:r>
              <a:rPr lang="en-US" err="1"/>
              <a:t>metus</a:t>
            </a:r>
            <a:r>
              <a:rPr lang="en-US"/>
              <a:t> </a:t>
            </a:r>
            <a:r>
              <a:rPr lang="en-US" err="1"/>
              <a:t>rhoncus</a:t>
            </a:r>
            <a:r>
              <a:rPr lang="en-US"/>
              <a:t> quam </a:t>
            </a:r>
            <a:r>
              <a:rPr lang="en-US" err="1"/>
              <a:t>fermentum</a:t>
            </a:r>
            <a:r>
              <a:rPr lang="en-US"/>
              <a:t> a </a:t>
            </a:r>
            <a:r>
              <a:rPr lang="en-US" err="1"/>
              <a:t>consequat</a:t>
            </a:r>
            <a:r>
              <a:rPr lang="en-US"/>
              <a:t> </a:t>
            </a:r>
            <a:r>
              <a:rPr lang="en-US" err="1"/>
              <a:t>neque</a:t>
            </a:r>
            <a:r>
              <a:rPr lang="en-US"/>
              <a:t> </a:t>
            </a:r>
            <a:r>
              <a:rPr lang="en-US" err="1"/>
              <a:t>montes</a:t>
            </a:r>
            <a:r>
              <a:rPr lang="en-US"/>
              <a:t> </a:t>
            </a:r>
            <a:r>
              <a:rPr lang="en-US" err="1"/>
              <a:t>feugiat</a:t>
            </a:r>
            <a:r>
              <a:rPr lang="en-US"/>
              <a:t> ante dolor </a:t>
            </a:r>
            <a:r>
              <a:rPr lang="en-US" err="1"/>
              <a:t>lectus</a:t>
            </a:r>
            <a:r>
              <a:rPr lang="en-US"/>
              <a:t> </a:t>
            </a:r>
          </a:p>
          <a:p>
            <a:pPr lvl="0"/>
            <a:r>
              <a:rPr lang="en-US" err="1"/>
              <a:t>ullamcorper</a:t>
            </a:r>
            <a:r>
              <a:rPr lang="en-US"/>
              <a:t> id </a:t>
            </a:r>
            <a:r>
              <a:rPr lang="en-US" err="1"/>
              <a:t>volutpat</a:t>
            </a:r>
            <a:r>
              <a:rPr lang="en-US"/>
              <a:t> </a:t>
            </a:r>
            <a:r>
              <a:rPr lang="en-US" err="1"/>
              <a:t>dictumst</a:t>
            </a:r>
            <a:r>
              <a:rPr lang="en-US"/>
              <a:t> in </a:t>
            </a:r>
            <a:r>
              <a:rPr lang="en-US" err="1"/>
              <a:t>scelerisque</a:t>
            </a:r>
            <a:r>
              <a:rPr lang="en-US"/>
              <a:t> </a:t>
            </a:r>
            <a:r>
              <a:rPr lang="en-US" err="1"/>
              <a:t>bibendum</a:t>
            </a:r>
            <a:r>
              <a:rPr lang="en-US"/>
              <a:t>. </a:t>
            </a:r>
          </a:p>
          <a:p>
            <a:pPr lvl="0"/>
            <a:r>
              <a:rPr lang="en-US"/>
              <a:t>Ad a </a:t>
            </a:r>
            <a:r>
              <a:rPr lang="en-US" err="1"/>
              <a:t>a</a:t>
            </a:r>
            <a:r>
              <a:rPr lang="en-US"/>
              <a:t> </a:t>
            </a:r>
            <a:r>
              <a:rPr lang="en-US" err="1"/>
              <a:t>blandit</a:t>
            </a:r>
            <a:r>
              <a:rPr lang="en-US"/>
              <a:t> </a:t>
            </a:r>
            <a:r>
              <a:rPr lang="en-US" err="1"/>
              <a:t>magnis</a:t>
            </a:r>
            <a:r>
              <a:rPr lang="en-US"/>
              <a:t> pharetra a </a:t>
            </a:r>
            <a:r>
              <a:rPr lang="en-US" err="1"/>
              <a:t>adipiscing</a:t>
            </a:r>
            <a:endParaRPr lang="en-US"/>
          </a:p>
        </p:txBody>
      </p:sp>
      <p:cxnSp>
        <p:nvCxnSpPr>
          <p:cNvPr id="4" name="Straight Connector 3"/>
          <p:cNvCxnSpPr/>
          <p:nvPr/>
        </p:nvCxnSpPr>
        <p:spPr>
          <a:xfrm>
            <a:off x="6063449" y="1660124"/>
            <a:ext cx="0" cy="4678172"/>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74187" y="1225122"/>
            <a:ext cx="5534157" cy="781235"/>
          </a:xfrm>
          <a:prstGeom prst="rect">
            <a:avLst/>
          </a:prstGeom>
        </p:spPr>
        <p:txBody>
          <a:bodyPr vert="horz" wrap="square" lIns="68580" tIns="34290" rIns="68580" bIns="34290" rtlCol="0" anchor="t">
            <a:normAutofit/>
          </a:bodyPr>
          <a:lstStyle/>
          <a:p>
            <a:endParaRPr lang="en-US" sz="2100" b="0" i="0">
              <a:solidFill>
                <a:schemeClr val="tx1"/>
              </a:solidFill>
              <a:latin typeface="Segoe UI Light" charset="0"/>
              <a:ea typeface="Segoe UI Light" charset="0"/>
              <a:cs typeface="Segoe UI Light" charset="0"/>
            </a:endParaRPr>
          </a:p>
        </p:txBody>
      </p:sp>
      <p:sp>
        <p:nvSpPr>
          <p:cNvPr id="6" name="TextBox 5"/>
          <p:cNvSpPr txBox="1"/>
          <p:nvPr/>
        </p:nvSpPr>
        <p:spPr>
          <a:xfrm>
            <a:off x="174187" y="1225122"/>
            <a:ext cx="5534157" cy="585927"/>
          </a:xfrm>
          <a:prstGeom prst="rect">
            <a:avLst/>
          </a:prstGeom>
        </p:spPr>
        <p:txBody>
          <a:bodyPr vert="horz" wrap="square" lIns="68580" tIns="34290" rIns="68580" bIns="34290" rtlCol="0" anchor="t">
            <a:normAutofit/>
          </a:bodyPr>
          <a:lstStyle/>
          <a:p>
            <a:r>
              <a:rPr lang="en-US" sz="2100" b="0" i="0">
                <a:solidFill>
                  <a:schemeClr val="tx1"/>
                </a:solidFill>
                <a:latin typeface="+mn-lt"/>
                <a:ea typeface="Segoe UI Light" charset="0"/>
                <a:cs typeface="Segoe UI Light" charset="0"/>
              </a:rPr>
              <a:t>Left Header</a:t>
            </a:r>
          </a:p>
        </p:txBody>
      </p:sp>
      <p:sp>
        <p:nvSpPr>
          <p:cNvPr id="15" name="TextBox 14"/>
          <p:cNvSpPr txBox="1"/>
          <p:nvPr/>
        </p:nvSpPr>
        <p:spPr>
          <a:xfrm>
            <a:off x="6533967" y="1225118"/>
            <a:ext cx="5534157" cy="585928"/>
          </a:xfrm>
          <a:prstGeom prst="rect">
            <a:avLst/>
          </a:prstGeom>
        </p:spPr>
        <p:txBody>
          <a:bodyPr vert="horz" wrap="square" lIns="68580" tIns="34290" rIns="68580" bIns="34290" rtlCol="0" anchor="t">
            <a:normAutofit/>
          </a:bodyPr>
          <a:lstStyle/>
          <a:p>
            <a:r>
              <a:rPr lang="en-US" sz="2100" b="0" i="0">
                <a:solidFill>
                  <a:schemeClr val="tx1"/>
                </a:solidFill>
                <a:latin typeface="+mn-lt"/>
                <a:ea typeface="Segoe UI Light" charset="0"/>
                <a:cs typeface="Segoe UI Light" charset="0"/>
              </a:rPr>
              <a:t>Right Header</a:t>
            </a:r>
          </a:p>
        </p:txBody>
      </p:sp>
    </p:spTree>
    <p:extLst>
      <p:ext uri="{BB962C8B-B14F-4D97-AF65-F5344CB8AC3E}">
        <p14:creationId xmlns:p14="http://schemas.microsoft.com/office/powerpoint/2010/main" val="41176234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Full screen photo">
    <p:spTree>
      <p:nvGrpSpPr>
        <p:cNvPr id="1" name=""/>
        <p:cNvGrpSpPr/>
        <p:nvPr/>
      </p:nvGrpSpPr>
      <p:grpSpPr>
        <a:xfrm>
          <a:off x="0" y="0"/>
          <a:ext cx="0" cy="0"/>
          <a:chOff x="0" y="0"/>
          <a:chExt cx="0" cy="0"/>
        </a:xfrm>
      </p:grpSpPr>
      <p:sp>
        <p:nvSpPr>
          <p:cNvPr id="41" name="Rectangle 40"/>
          <p:cNvSpPr/>
          <p:nvPr/>
        </p:nvSpPr>
        <p:spPr>
          <a:xfrm>
            <a:off x="1198598" y="-1"/>
            <a:ext cx="10993404" cy="960895"/>
          </a:xfrm>
          <a:prstGeom prst="rect">
            <a:avLst/>
          </a:prstGeom>
          <a:solidFill>
            <a:srgbClr val="15A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25"/>
          </a:p>
        </p:txBody>
      </p:sp>
      <p:sp>
        <p:nvSpPr>
          <p:cNvPr id="39" name="Text Placeholder 32"/>
          <p:cNvSpPr>
            <a:spLocks noGrp="1"/>
          </p:cNvSpPr>
          <p:nvPr>
            <p:ph type="body" sz="quarter" idx="14"/>
          </p:nvPr>
        </p:nvSpPr>
        <p:spPr>
          <a:xfrm>
            <a:off x="1338145" y="192036"/>
            <a:ext cx="10627883" cy="576820"/>
          </a:xfrm>
          <a:prstGeom prst="rect">
            <a:avLst/>
          </a:prstGeom>
        </p:spPr>
        <p:txBody>
          <a:bodyPr/>
          <a:lstStyle>
            <a:lvl1pPr marL="0" indent="0">
              <a:buNone/>
              <a:defRPr sz="2700" b="0" i="0" baseline="0">
                <a:solidFill>
                  <a:schemeClr val="bg1"/>
                </a:solidFill>
                <a:latin typeface="+mj-lt"/>
                <a:ea typeface="Arial" charset="0"/>
                <a:cs typeface="Arial" charset="0"/>
              </a:defRPr>
            </a:lvl1pPr>
            <a:lvl2pPr marL="342900" indent="0">
              <a:buNone/>
              <a:defRPr sz="1350" b="0" i="0">
                <a:latin typeface="Segoe UI" charset="0"/>
                <a:ea typeface="Segoe UI" charset="0"/>
                <a:cs typeface="Segoe UI" charset="0"/>
              </a:defRPr>
            </a:lvl2pPr>
            <a:lvl3pPr marL="685800" indent="0">
              <a:buNone/>
              <a:defRPr sz="1200" b="0" i="0">
                <a:latin typeface="Segoe UI" charset="0"/>
                <a:ea typeface="Segoe UI" charset="0"/>
                <a:cs typeface="Segoe UI" charset="0"/>
              </a:defRPr>
            </a:lvl3pPr>
            <a:lvl4pPr marL="1028700" indent="0">
              <a:buNone/>
              <a:defRPr sz="1050" b="0" i="0">
                <a:latin typeface="Segoe UI" charset="0"/>
                <a:ea typeface="Segoe UI" charset="0"/>
                <a:cs typeface="Segoe UI" charset="0"/>
              </a:defRPr>
            </a:lvl4pPr>
            <a:lvl5pPr marL="1371600" indent="0">
              <a:buNone/>
              <a:defRPr sz="1050" b="0" i="0">
                <a:latin typeface="Segoe UI" charset="0"/>
                <a:ea typeface="Segoe UI" charset="0"/>
                <a:cs typeface="Segoe UI" charset="0"/>
              </a:defRPr>
            </a:lvl5pPr>
          </a:lstStyle>
          <a:p>
            <a:pPr lvl="0"/>
            <a:r>
              <a:rPr lang="en-US"/>
              <a:t>Click to edit Master text styles</a:t>
            </a:r>
          </a:p>
        </p:txBody>
      </p:sp>
      <p:pic>
        <p:nvPicPr>
          <p:cNvPr id="43" name="Picture 4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6530334"/>
            <a:ext cx="3285641" cy="327666"/>
          </a:xfrm>
          <a:prstGeom prst="rect">
            <a:avLst/>
          </a:prstGeom>
        </p:spPr>
      </p:pic>
      <p:sp>
        <p:nvSpPr>
          <p:cNvPr id="44" name="Rectangle 43"/>
          <p:cNvSpPr/>
          <p:nvPr/>
        </p:nvSpPr>
        <p:spPr>
          <a:xfrm>
            <a:off x="1084883" y="6530334"/>
            <a:ext cx="11107119" cy="327666"/>
          </a:xfrm>
          <a:prstGeom prst="rect">
            <a:avLst/>
          </a:prstGeom>
          <a:solidFill>
            <a:srgbClr val="47C0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p:cNvSpPr/>
          <p:nvPr/>
        </p:nvSpPr>
        <p:spPr>
          <a:xfrm>
            <a:off x="2" y="-1"/>
            <a:ext cx="1203828" cy="960895"/>
          </a:xfrm>
          <a:prstGeom prst="rect">
            <a:avLst/>
          </a:prstGeom>
          <a:solidFill>
            <a:schemeClr val="bg1">
              <a:lumMod val="85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187" y="105509"/>
            <a:ext cx="890093" cy="749873"/>
          </a:xfrm>
          <a:prstGeom prst="rect">
            <a:avLst/>
          </a:prstGeom>
        </p:spPr>
      </p:pic>
      <p:sp>
        <p:nvSpPr>
          <p:cNvPr id="5" name="TextBox 4"/>
          <p:cNvSpPr txBox="1"/>
          <p:nvPr/>
        </p:nvSpPr>
        <p:spPr>
          <a:xfrm>
            <a:off x="174187" y="1225122"/>
            <a:ext cx="5534157" cy="781235"/>
          </a:xfrm>
          <a:prstGeom prst="rect">
            <a:avLst/>
          </a:prstGeom>
        </p:spPr>
        <p:txBody>
          <a:bodyPr vert="horz" wrap="square" lIns="68580" tIns="34290" rIns="68580" bIns="34290" rtlCol="0" anchor="t">
            <a:normAutofit/>
          </a:bodyPr>
          <a:lstStyle/>
          <a:p>
            <a:endParaRPr lang="en-US" sz="2100" b="0" i="0">
              <a:solidFill>
                <a:schemeClr val="tx1"/>
              </a:solidFill>
              <a:latin typeface="Segoe UI Light" charset="0"/>
              <a:ea typeface="Segoe UI Light" charset="0"/>
              <a:cs typeface="Segoe UI Light" charset="0"/>
            </a:endParaRP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224" t="6425" r="224" b="12343"/>
          <a:stretch/>
        </p:blipFill>
        <p:spPr>
          <a:xfrm>
            <a:off x="3" y="928048"/>
            <a:ext cx="12186399" cy="5568287"/>
          </a:xfrm>
          <a:prstGeom prst="rect">
            <a:avLst/>
          </a:prstGeom>
        </p:spPr>
      </p:pic>
      <p:sp>
        <p:nvSpPr>
          <p:cNvPr id="8" name="Picture Placeholder 7"/>
          <p:cNvSpPr>
            <a:spLocks noGrp="1"/>
          </p:cNvSpPr>
          <p:nvPr>
            <p:ph type="pic" sz="quarter" idx="15"/>
          </p:nvPr>
        </p:nvSpPr>
        <p:spPr>
          <a:xfrm>
            <a:off x="0" y="918985"/>
            <a:ext cx="12192000" cy="5577353"/>
          </a:xfrm>
          <a:prstGeom prst="rect">
            <a:avLst/>
          </a:prstGeom>
        </p:spPr>
        <p:txBody>
          <a:bodyPr/>
          <a:lstStyle/>
          <a:p>
            <a:r>
              <a:rPr lang="en-US"/>
              <a:t>Click icon to add picture</a:t>
            </a:r>
          </a:p>
        </p:txBody>
      </p:sp>
      <p:sp>
        <p:nvSpPr>
          <p:cNvPr id="3" name="TextBox 2"/>
          <p:cNvSpPr txBox="1"/>
          <p:nvPr/>
        </p:nvSpPr>
        <p:spPr>
          <a:xfrm>
            <a:off x="7424383" y="1033559"/>
            <a:ext cx="4541647" cy="1872924"/>
          </a:xfrm>
          <a:prstGeom prst="rect">
            <a:avLst/>
          </a:prstGeom>
          <a:solidFill>
            <a:schemeClr val="bg1">
              <a:alpha val="83000"/>
            </a:schemeClr>
          </a:solidFill>
        </p:spPr>
        <p:txBody>
          <a:bodyPr vert="horz" wrap="square" lIns="68580" tIns="34290" rIns="68580" bIns="34290" rtlCol="0" anchor="t">
            <a:normAutofit/>
          </a:bodyPr>
          <a:lstStyle/>
          <a:p>
            <a:r>
              <a:rPr lang="en-US" sz="2100" b="0" i="0">
                <a:solidFill>
                  <a:schemeClr val="tx1"/>
                </a:solidFill>
                <a:latin typeface="Segoe UI Light" charset="0"/>
                <a:ea typeface="Segoe UI Light" charset="0"/>
                <a:cs typeface="Segoe UI Light" charset="0"/>
              </a:rPr>
              <a:t>Test about this photo and your presentation</a:t>
            </a:r>
          </a:p>
        </p:txBody>
      </p:sp>
    </p:spTree>
    <p:extLst>
      <p:ext uri="{BB962C8B-B14F-4D97-AF65-F5344CB8AC3E}">
        <p14:creationId xmlns:p14="http://schemas.microsoft.com/office/powerpoint/2010/main" val="331862305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Full screen video">
    <p:spTree>
      <p:nvGrpSpPr>
        <p:cNvPr id="1" name=""/>
        <p:cNvGrpSpPr/>
        <p:nvPr/>
      </p:nvGrpSpPr>
      <p:grpSpPr>
        <a:xfrm>
          <a:off x="0" y="0"/>
          <a:ext cx="0" cy="0"/>
          <a:chOff x="0" y="0"/>
          <a:chExt cx="0" cy="0"/>
        </a:xfrm>
      </p:grpSpPr>
      <p:sp>
        <p:nvSpPr>
          <p:cNvPr id="41" name="Rectangle 40"/>
          <p:cNvSpPr/>
          <p:nvPr/>
        </p:nvSpPr>
        <p:spPr>
          <a:xfrm>
            <a:off x="1198598" y="-1"/>
            <a:ext cx="10993404" cy="960895"/>
          </a:xfrm>
          <a:prstGeom prst="rect">
            <a:avLst/>
          </a:prstGeom>
          <a:solidFill>
            <a:srgbClr val="15A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25"/>
          </a:p>
        </p:txBody>
      </p:sp>
      <p:sp>
        <p:nvSpPr>
          <p:cNvPr id="39" name="Text Placeholder 32"/>
          <p:cNvSpPr>
            <a:spLocks noGrp="1"/>
          </p:cNvSpPr>
          <p:nvPr>
            <p:ph type="body" sz="quarter" idx="14"/>
          </p:nvPr>
        </p:nvSpPr>
        <p:spPr>
          <a:xfrm>
            <a:off x="1338145" y="192036"/>
            <a:ext cx="10627883" cy="576820"/>
          </a:xfrm>
          <a:prstGeom prst="rect">
            <a:avLst/>
          </a:prstGeom>
        </p:spPr>
        <p:txBody>
          <a:bodyPr/>
          <a:lstStyle>
            <a:lvl1pPr marL="0" indent="0">
              <a:buNone/>
              <a:defRPr sz="2700" b="0" i="0" baseline="0">
                <a:solidFill>
                  <a:schemeClr val="bg1"/>
                </a:solidFill>
                <a:latin typeface="+mj-lt"/>
                <a:ea typeface="Arial" charset="0"/>
                <a:cs typeface="Arial" charset="0"/>
              </a:defRPr>
            </a:lvl1pPr>
            <a:lvl2pPr marL="342900" indent="0">
              <a:buNone/>
              <a:defRPr sz="1350" b="0" i="0">
                <a:latin typeface="Segoe UI" charset="0"/>
                <a:ea typeface="Segoe UI" charset="0"/>
                <a:cs typeface="Segoe UI" charset="0"/>
              </a:defRPr>
            </a:lvl2pPr>
            <a:lvl3pPr marL="685800" indent="0">
              <a:buNone/>
              <a:defRPr sz="1200" b="0" i="0">
                <a:latin typeface="Segoe UI" charset="0"/>
                <a:ea typeface="Segoe UI" charset="0"/>
                <a:cs typeface="Segoe UI" charset="0"/>
              </a:defRPr>
            </a:lvl3pPr>
            <a:lvl4pPr marL="1028700" indent="0">
              <a:buNone/>
              <a:defRPr sz="1050" b="0" i="0">
                <a:latin typeface="Segoe UI" charset="0"/>
                <a:ea typeface="Segoe UI" charset="0"/>
                <a:cs typeface="Segoe UI" charset="0"/>
              </a:defRPr>
            </a:lvl4pPr>
            <a:lvl5pPr marL="1371600" indent="0">
              <a:buNone/>
              <a:defRPr sz="1050" b="0" i="0">
                <a:latin typeface="Segoe UI" charset="0"/>
                <a:ea typeface="Segoe UI" charset="0"/>
                <a:cs typeface="Segoe UI" charset="0"/>
              </a:defRPr>
            </a:lvl5pPr>
          </a:lstStyle>
          <a:p>
            <a:pPr lvl="0"/>
            <a:r>
              <a:rPr lang="en-US"/>
              <a:t>Click to edit Master text styles</a:t>
            </a:r>
          </a:p>
        </p:txBody>
      </p:sp>
      <p:pic>
        <p:nvPicPr>
          <p:cNvPr id="43" name="Picture 4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6530334"/>
            <a:ext cx="3285641" cy="327666"/>
          </a:xfrm>
          <a:prstGeom prst="rect">
            <a:avLst/>
          </a:prstGeom>
        </p:spPr>
      </p:pic>
      <p:sp>
        <p:nvSpPr>
          <p:cNvPr id="44" name="Rectangle 43"/>
          <p:cNvSpPr/>
          <p:nvPr/>
        </p:nvSpPr>
        <p:spPr>
          <a:xfrm>
            <a:off x="1084883" y="6530334"/>
            <a:ext cx="11107119" cy="327666"/>
          </a:xfrm>
          <a:prstGeom prst="rect">
            <a:avLst/>
          </a:prstGeom>
          <a:solidFill>
            <a:srgbClr val="47C0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p:cNvSpPr/>
          <p:nvPr/>
        </p:nvSpPr>
        <p:spPr>
          <a:xfrm>
            <a:off x="2" y="-1"/>
            <a:ext cx="1203828" cy="960895"/>
          </a:xfrm>
          <a:prstGeom prst="rect">
            <a:avLst/>
          </a:prstGeom>
          <a:solidFill>
            <a:schemeClr val="bg1">
              <a:lumMod val="85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187" y="105509"/>
            <a:ext cx="890093" cy="749873"/>
          </a:xfrm>
          <a:prstGeom prst="rect">
            <a:avLst/>
          </a:prstGeom>
        </p:spPr>
      </p:pic>
      <p:sp>
        <p:nvSpPr>
          <p:cNvPr id="5" name="TextBox 4"/>
          <p:cNvSpPr txBox="1"/>
          <p:nvPr/>
        </p:nvSpPr>
        <p:spPr>
          <a:xfrm>
            <a:off x="174187" y="1225122"/>
            <a:ext cx="5534157" cy="781235"/>
          </a:xfrm>
          <a:prstGeom prst="rect">
            <a:avLst/>
          </a:prstGeom>
        </p:spPr>
        <p:txBody>
          <a:bodyPr vert="horz" wrap="square" lIns="68580" tIns="34290" rIns="68580" bIns="34290" rtlCol="0" anchor="t">
            <a:normAutofit/>
          </a:bodyPr>
          <a:lstStyle/>
          <a:p>
            <a:endParaRPr lang="en-US" sz="2100" b="0" i="0">
              <a:solidFill>
                <a:schemeClr val="tx1"/>
              </a:solidFill>
              <a:latin typeface="Segoe UI Light" charset="0"/>
              <a:ea typeface="Segoe UI Light" charset="0"/>
              <a:cs typeface="Segoe UI Light" charset="0"/>
            </a:endParaRPr>
          </a:p>
        </p:txBody>
      </p:sp>
      <p:sp>
        <p:nvSpPr>
          <p:cNvPr id="6" name="Media Placeholder 5"/>
          <p:cNvSpPr>
            <a:spLocks noGrp="1"/>
          </p:cNvSpPr>
          <p:nvPr>
            <p:ph type="media" sz="quarter" idx="15" hasCustomPrompt="1"/>
          </p:nvPr>
        </p:nvSpPr>
        <p:spPr>
          <a:xfrm>
            <a:off x="1542815" y="1106844"/>
            <a:ext cx="8924925" cy="5145087"/>
          </a:xfrm>
          <a:prstGeom prst="rect">
            <a:avLst/>
          </a:prstGeom>
        </p:spPr>
        <p:txBody>
          <a:bodyPr/>
          <a:lstStyle>
            <a:lvl1pPr>
              <a:defRPr baseline="0"/>
            </a:lvl1pPr>
          </a:lstStyle>
          <a:p>
            <a:r>
              <a:rPr lang="en-US"/>
              <a:t>Click on icon to insert video</a:t>
            </a:r>
          </a:p>
        </p:txBody>
      </p:sp>
    </p:spTree>
    <p:extLst>
      <p:ext uri="{BB962C8B-B14F-4D97-AF65-F5344CB8AC3E}">
        <p14:creationId xmlns:p14="http://schemas.microsoft.com/office/powerpoint/2010/main" val="2515876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Agenda Title Slide">
    <p:spTree>
      <p:nvGrpSpPr>
        <p:cNvPr id="1" name=""/>
        <p:cNvGrpSpPr/>
        <p:nvPr/>
      </p:nvGrpSpPr>
      <p:grpSpPr>
        <a:xfrm>
          <a:off x="0" y="0"/>
          <a:ext cx="0" cy="0"/>
          <a:chOff x="0" y="0"/>
          <a:chExt cx="0" cy="0"/>
        </a:xfrm>
      </p:grpSpPr>
      <p:sp>
        <p:nvSpPr>
          <p:cNvPr id="22" name="Rectangle 21"/>
          <p:cNvSpPr/>
          <p:nvPr userDrawn="1"/>
        </p:nvSpPr>
        <p:spPr>
          <a:xfrm>
            <a:off x="0" y="0"/>
            <a:ext cx="12192000" cy="6869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0" name="Rectangle 9"/>
          <p:cNvSpPr>
            <a:spLocks/>
          </p:cNvSpPr>
          <p:nvPr userDrawn="1"/>
        </p:nvSpPr>
        <p:spPr>
          <a:xfrm>
            <a:off x="1" y="4180"/>
            <a:ext cx="5187755" cy="6853820"/>
          </a:xfrm>
          <a:prstGeom prst="rect">
            <a:avLst/>
          </a:prstGeom>
          <a:solidFill>
            <a:srgbClr val="47C0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2" name="Rectangle 11"/>
          <p:cNvSpPr/>
          <p:nvPr userDrawn="1"/>
        </p:nvSpPr>
        <p:spPr>
          <a:xfrm>
            <a:off x="2937" y="6012876"/>
            <a:ext cx="5187755" cy="845127"/>
          </a:xfrm>
          <a:prstGeom prst="rect">
            <a:avLst/>
          </a:prstGeom>
          <a:solidFill>
            <a:srgbClr val="15A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6351960"/>
            <a:ext cx="5187755" cy="517358"/>
          </a:xfrm>
          <a:prstGeom prst="rect">
            <a:avLst/>
          </a:prstGeom>
        </p:spPr>
      </p:pic>
      <p:sp>
        <p:nvSpPr>
          <p:cNvPr id="17" name="Text Placeholder 16"/>
          <p:cNvSpPr>
            <a:spLocks noGrp="1"/>
          </p:cNvSpPr>
          <p:nvPr>
            <p:ph type="body" sz="quarter" idx="11" hasCustomPrompt="1"/>
          </p:nvPr>
        </p:nvSpPr>
        <p:spPr>
          <a:xfrm>
            <a:off x="274581" y="2256763"/>
            <a:ext cx="4596523" cy="2348653"/>
          </a:xfrm>
          <a:prstGeom prst="rect">
            <a:avLst/>
          </a:prstGeom>
        </p:spPr>
        <p:txBody>
          <a:bodyPr/>
          <a:lstStyle>
            <a:lvl1pPr marL="0" indent="0">
              <a:buNone/>
              <a:defRPr sz="2025" b="0" i="0" baseline="0">
                <a:solidFill>
                  <a:schemeClr val="bg1"/>
                </a:solidFill>
                <a:latin typeface="+mj-lt"/>
                <a:ea typeface="Arial" charset="0"/>
                <a:cs typeface="Arial" charset="0"/>
              </a:defRPr>
            </a:lvl1pPr>
            <a:lvl2pPr marL="257175" indent="0">
              <a:buNone/>
              <a:defRPr b="0" i="0">
                <a:solidFill>
                  <a:schemeClr val="bg1"/>
                </a:solidFill>
                <a:latin typeface="Segoe UI Light" charset="0"/>
                <a:ea typeface="Segoe UI Light" charset="0"/>
                <a:cs typeface="Segoe UI Light" charset="0"/>
              </a:defRPr>
            </a:lvl2pPr>
            <a:lvl3pPr marL="514350" indent="0">
              <a:buNone/>
              <a:defRPr b="0" i="0">
                <a:solidFill>
                  <a:schemeClr val="bg1"/>
                </a:solidFill>
                <a:latin typeface="Segoe UI Light" charset="0"/>
                <a:ea typeface="Segoe UI Light" charset="0"/>
                <a:cs typeface="Segoe UI Light" charset="0"/>
              </a:defRPr>
            </a:lvl3pPr>
            <a:lvl4pPr marL="771525" indent="0">
              <a:buNone/>
              <a:defRPr b="0" i="0">
                <a:solidFill>
                  <a:schemeClr val="bg1"/>
                </a:solidFill>
                <a:latin typeface="Segoe UI Light" charset="0"/>
                <a:ea typeface="Segoe UI Light" charset="0"/>
                <a:cs typeface="Segoe UI Light" charset="0"/>
              </a:defRPr>
            </a:lvl4pPr>
            <a:lvl5pPr marL="1028700" indent="0">
              <a:buNone/>
              <a:defRPr b="0" i="0">
                <a:solidFill>
                  <a:schemeClr val="bg1"/>
                </a:solidFill>
                <a:latin typeface="Segoe UI Light" charset="0"/>
                <a:ea typeface="Segoe UI Light" charset="0"/>
                <a:cs typeface="Segoe UI Light" charset="0"/>
              </a:defRPr>
            </a:lvl5pPr>
          </a:lstStyle>
          <a:p>
            <a:pPr lvl="0"/>
            <a:r>
              <a:rPr lang="en-US"/>
              <a:t>Agenda Item. Use the exact same name used on the agenda list.</a:t>
            </a:r>
          </a:p>
        </p:txBody>
      </p:sp>
      <p:sp>
        <p:nvSpPr>
          <p:cNvPr id="29" name="Text Placeholder 28"/>
          <p:cNvSpPr>
            <a:spLocks noGrp="1"/>
          </p:cNvSpPr>
          <p:nvPr>
            <p:ph type="body" sz="quarter" idx="12"/>
          </p:nvPr>
        </p:nvSpPr>
        <p:spPr>
          <a:xfrm>
            <a:off x="243691" y="278158"/>
            <a:ext cx="4627413" cy="474132"/>
          </a:xfrm>
          <a:prstGeom prst="rect">
            <a:avLst/>
          </a:prstGeom>
        </p:spPr>
        <p:txBody>
          <a:bodyPr/>
          <a:lstStyle>
            <a:lvl1pPr marL="0" indent="0">
              <a:buNone/>
              <a:defRPr sz="1013" b="0" i="0">
                <a:solidFill>
                  <a:schemeClr val="bg1"/>
                </a:solidFill>
                <a:latin typeface="+mj-lt"/>
                <a:ea typeface="Arial" charset="0"/>
                <a:cs typeface="Arial" charset="0"/>
              </a:defRPr>
            </a:lvl1pPr>
            <a:lvl2pPr marL="257175" indent="0">
              <a:buNone/>
              <a:defRPr b="0" i="0">
                <a:solidFill>
                  <a:schemeClr val="bg1"/>
                </a:solidFill>
                <a:latin typeface="Segoe UI Light" charset="0"/>
                <a:ea typeface="Segoe UI Light" charset="0"/>
                <a:cs typeface="Segoe UI Light" charset="0"/>
              </a:defRPr>
            </a:lvl2pPr>
            <a:lvl3pPr marL="514350" indent="0">
              <a:buNone/>
              <a:defRPr b="0" i="0">
                <a:solidFill>
                  <a:schemeClr val="bg1"/>
                </a:solidFill>
                <a:latin typeface="Segoe UI Light" charset="0"/>
                <a:ea typeface="Segoe UI Light" charset="0"/>
                <a:cs typeface="Segoe UI Light" charset="0"/>
              </a:defRPr>
            </a:lvl3pPr>
            <a:lvl4pPr marL="771525" indent="0">
              <a:buNone/>
              <a:defRPr b="0" i="0">
                <a:solidFill>
                  <a:schemeClr val="bg1"/>
                </a:solidFill>
                <a:latin typeface="Segoe UI Light" charset="0"/>
                <a:ea typeface="Segoe UI Light" charset="0"/>
                <a:cs typeface="Segoe UI Light" charset="0"/>
              </a:defRPr>
            </a:lvl4pPr>
            <a:lvl5pPr marL="1028700" indent="0">
              <a:buNone/>
              <a:defRPr b="0" i="0">
                <a:solidFill>
                  <a:schemeClr val="bg1"/>
                </a:solidFill>
                <a:latin typeface="Segoe UI Light" charset="0"/>
                <a:ea typeface="Segoe UI Light" charset="0"/>
                <a:cs typeface="Segoe UI Light" charset="0"/>
              </a:defRPr>
            </a:lvl5pPr>
          </a:lstStyle>
          <a:p>
            <a:pPr lvl="0"/>
            <a:r>
              <a:rPr lang="en-US"/>
              <a:t>Edit Master text styles</a:t>
            </a:r>
          </a:p>
        </p:txBody>
      </p:sp>
    </p:spTree>
    <p:extLst>
      <p:ext uri="{BB962C8B-B14F-4D97-AF65-F5344CB8AC3E}">
        <p14:creationId xmlns:p14="http://schemas.microsoft.com/office/powerpoint/2010/main" val="31553535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defRPr>
            </a:lvl1pPr>
          </a:lstStyle>
          <a:p>
            <a:pPr>
              <a:defRPr/>
            </a:pPr>
            <a:fld id="{4F5BAC07-FC11-C34D-9FC6-1225275739FB}" type="datetime1">
              <a:rPr lang="en-US">
                <a:solidFill>
                  <a:prstClr val="black">
                    <a:tint val="75000"/>
                  </a:prstClr>
                </a:solidFill>
              </a:rPr>
              <a:pPr>
                <a:defRPr/>
              </a:pPr>
              <a:t>1/30/20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lvl1pPr fontAlgn="base">
              <a:spcBef>
                <a:spcPct val="0"/>
              </a:spcBef>
              <a:spcAft>
                <a:spcPct val="0"/>
              </a:spcAft>
              <a:defRPr dirty="0">
                <a:latin typeface="Arial" charset="0"/>
                <a:ea typeface="ＭＳ Ｐゴシック" charset="-128"/>
                <a:cs typeface="ＭＳ Ｐゴシック" charset="-128"/>
              </a:defRPr>
            </a:lvl1p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lvl1pPr>
              <a:defRPr>
                <a:latin typeface="Arial" charset="0"/>
              </a:defRPr>
            </a:lvl1pPr>
          </a:lstStyle>
          <a:p>
            <a:pPr>
              <a:defRPr/>
            </a:pPr>
            <a:fld id="{3C24C947-0F06-BE47-AC1B-F2E8615A75B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485786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BD607F5-FE32-9745-9440-E836A6753442}" type="datetimeFigureOut">
              <a:rPr lang="en-US" smtClean="0"/>
              <a:t>1/30/20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547FFA-FB94-B749-9438-0D1AF9172022}" type="slidenum">
              <a:rPr lang="en-US" smtClean="0"/>
              <a:t>‹#›</a:t>
            </a:fld>
            <a:endParaRPr lang="en-US"/>
          </a:p>
        </p:txBody>
      </p:sp>
    </p:spTree>
    <p:extLst>
      <p:ext uri="{BB962C8B-B14F-4D97-AF65-F5344CB8AC3E}">
        <p14:creationId xmlns:p14="http://schemas.microsoft.com/office/powerpoint/2010/main" val="25031547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Full screen photo">
    <p:spTree>
      <p:nvGrpSpPr>
        <p:cNvPr id="1" name=""/>
        <p:cNvGrpSpPr/>
        <p:nvPr/>
      </p:nvGrpSpPr>
      <p:grpSpPr>
        <a:xfrm>
          <a:off x="0" y="0"/>
          <a:ext cx="0" cy="0"/>
          <a:chOff x="0" y="0"/>
          <a:chExt cx="0" cy="0"/>
        </a:xfrm>
      </p:grpSpPr>
      <p:sp>
        <p:nvSpPr>
          <p:cNvPr id="41" name="Rectangle 40"/>
          <p:cNvSpPr/>
          <p:nvPr userDrawn="1"/>
        </p:nvSpPr>
        <p:spPr>
          <a:xfrm>
            <a:off x="1198598" y="-1"/>
            <a:ext cx="10993404" cy="960895"/>
          </a:xfrm>
          <a:prstGeom prst="rect">
            <a:avLst/>
          </a:prstGeom>
          <a:solidFill>
            <a:srgbClr val="15A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61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Text Placeholder 32"/>
          <p:cNvSpPr>
            <a:spLocks noGrp="1"/>
          </p:cNvSpPr>
          <p:nvPr>
            <p:ph type="body" sz="quarter" idx="14"/>
          </p:nvPr>
        </p:nvSpPr>
        <p:spPr>
          <a:xfrm>
            <a:off x="1338145" y="192036"/>
            <a:ext cx="10627883" cy="576820"/>
          </a:xfrm>
          <a:prstGeom prst="rect">
            <a:avLst/>
          </a:prstGeom>
        </p:spPr>
        <p:txBody>
          <a:bodyPr/>
          <a:lstStyle>
            <a:lvl1pPr marL="0" indent="0">
              <a:buNone/>
              <a:defRPr sz="2025" b="0" i="0" baseline="0">
                <a:solidFill>
                  <a:schemeClr val="bg1"/>
                </a:solidFill>
                <a:latin typeface="+mj-lt"/>
                <a:ea typeface="Arial" charset="0"/>
                <a:cs typeface="Arial" charset="0"/>
              </a:defRPr>
            </a:lvl1pPr>
            <a:lvl2pPr marL="257175" indent="0">
              <a:buNone/>
              <a:defRPr sz="1013" b="0" i="0">
                <a:latin typeface="Segoe UI" charset="0"/>
                <a:ea typeface="Segoe UI" charset="0"/>
                <a:cs typeface="Segoe UI" charset="0"/>
              </a:defRPr>
            </a:lvl2pPr>
            <a:lvl3pPr marL="514350" indent="0">
              <a:buNone/>
              <a:defRPr sz="900" b="0" i="0">
                <a:latin typeface="Segoe UI" charset="0"/>
                <a:ea typeface="Segoe UI" charset="0"/>
                <a:cs typeface="Segoe UI" charset="0"/>
              </a:defRPr>
            </a:lvl3pPr>
            <a:lvl4pPr marL="771525" indent="0">
              <a:buNone/>
              <a:defRPr sz="788" b="0" i="0">
                <a:latin typeface="Segoe UI" charset="0"/>
                <a:ea typeface="Segoe UI" charset="0"/>
                <a:cs typeface="Segoe UI" charset="0"/>
              </a:defRPr>
            </a:lvl4pPr>
            <a:lvl5pPr marL="1028700" indent="0">
              <a:buNone/>
              <a:defRPr sz="788" b="0" i="0">
                <a:latin typeface="Segoe UI" charset="0"/>
                <a:ea typeface="Segoe UI" charset="0"/>
                <a:cs typeface="Segoe UI" charset="0"/>
              </a:defRPr>
            </a:lvl5pPr>
          </a:lstStyle>
          <a:p>
            <a:pPr lvl="0"/>
            <a:r>
              <a:rPr lang="en-US"/>
              <a:t>Edit Master text styles</a:t>
            </a:r>
          </a:p>
        </p:txBody>
      </p:sp>
      <p:pic>
        <p:nvPicPr>
          <p:cNvPr id="43" name="Picture 4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6530334"/>
            <a:ext cx="3285641" cy="327666"/>
          </a:xfrm>
          <a:prstGeom prst="rect">
            <a:avLst/>
          </a:prstGeom>
        </p:spPr>
      </p:pic>
      <p:sp>
        <p:nvSpPr>
          <p:cNvPr id="44" name="Rectangle 43"/>
          <p:cNvSpPr/>
          <p:nvPr userDrawn="1"/>
        </p:nvSpPr>
        <p:spPr>
          <a:xfrm>
            <a:off x="1084883" y="6530334"/>
            <a:ext cx="11107119" cy="327666"/>
          </a:xfrm>
          <a:prstGeom prst="rect">
            <a:avLst/>
          </a:prstGeom>
          <a:solidFill>
            <a:srgbClr val="47C0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p:cNvSpPr/>
          <p:nvPr userDrawn="1"/>
        </p:nvSpPr>
        <p:spPr>
          <a:xfrm>
            <a:off x="2" y="-1"/>
            <a:ext cx="1203828" cy="960895"/>
          </a:xfrm>
          <a:prstGeom prst="rect">
            <a:avLst/>
          </a:prstGeom>
          <a:solidFill>
            <a:schemeClr val="bg1">
              <a:lumMod val="85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4187" y="105509"/>
            <a:ext cx="890093" cy="749873"/>
          </a:xfrm>
          <a:prstGeom prst="rect">
            <a:avLst/>
          </a:prstGeom>
        </p:spPr>
      </p:pic>
      <p:sp>
        <p:nvSpPr>
          <p:cNvPr id="5" name="TextBox 4"/>
          <p:cNvSpPr txBox="1"/>
          <p:nvPr userDrawn="1"/>
        </p:nvSpPr>
        <p:spPr>
          <a:xfrm>
            <a:off x="174187" y="1225122"/>
            <a:ext cx="5534157" cy="781235"/>
          </a:xfrm>
          <a:prstGeom prst="rect">
            <a:avLst/>
          </a:prstGeom>
        </p:spPr>
        <p:txBody>
          <a:bodyPr vert="horz" wrap="square" lIns="51435" tIns="25718" rIns="51435" bIns="25718" rtlCol="0" anchor="t">
            <a:norm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575" b="0" i="0" u="none" strike="noStrike" kern="1200" cap="none" spc="0" normalizeH="0" baseline="0" noProof="0">
              <a:ln>
                <a:noFill/>
              </a:ln>
              <a:solidFill>
                <a:prstClr val="black"/>
              </a:solidFill>
              <a:effectLst/>
              <a:uLnTx/>
              <a:uFillTx/>
              <a:latin typeface="Segoe UI Light" charset="0"/>
              <a:ea typeface="Segoe UI Light" charset="0"/>
              <a:cs typeface="Segoe UI Light" charset="0"/>
            </a:endParaRPr>
          </a:p>
        </p:txBody>
      </p:sp>
    </p:spTree>
    <p:extLst>
      <p:ext uri="{BB962C8B-B14F-4D97-AF65-F5344CB8AC3E}">
        <p14:creationId xmlns:p14="http://schemas.microsoft.com/office/powerpoint/2010/main" val="403280636"/>
      </p:ext>
    </p:extLst>
  </p:cSld>
  <p:clrMapOvr>
    <a:masterClrMapping/>
  </p:clrMapOvr>
  <p:extLst>
    <p:ext uri="{DCECCB84-F9BA-43D5-87BE-67443E8EF086}">
      <p15:sldGuideLst xmlns:p15="http://schemas.microsoft.com/office/powerpoint/2012/main">
        <p15:guide id="1" orient="horz" pos="2160">
          <p15:clr>
            <a:srgbClr val="FBAE40"/>
          </p15:clr>
        </p15:guide>
        <p15:guide id="2" pos="512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ssion Agenda">
    <p:spTree>
      <p:nvGrpSpPr>
        <p:cNvPr id="1" name=""/>
        <p:cNvGrpSpPr/>
        <p:nvPr/>
      </p:nvGrpSpPr>
      <p:grpSpPr>
        <a:xfrm>
          <a:off x="0" y="0"/>
          <a:ext cx="0" cy="0"/>
          <a:chOff x="0" y="0"/>
          <a:chExt cx="0" cy="0"/>
        </a:xfrm>
      </p:grpSpPr>
      <p:sp>
        <p:nvSpPr>
          <p:cNvPr id="10" name="Rectangle 9"/>
          <p:cNvSpPr>
            <a:spLocks/>
          </p:cNvSpPr>
          <p:nvPr userDrawn="1"/>
        </p:nvSpPr>
        <p:spPr>
          <a:xfrm>
            <a:off x="0" y="4180"/>
            <a:ext cx="5201609" cy="6853820"/>
          </a:xfrm>
          <a:prstGeom prst="rect">
            <a:avLst/>
          </a:prstGeom>
          <a:solidFill>
            <a:srgbClr val="47C0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2" name="Rectangle 11"/>
          <p:cNvSpPr/>
          <p:nvPr userDrawn="1"/>
        </p:nvSpPr>
        <p:spPr>
          <a:xfrm>
            <a:off x="2937" y="3160124"/>
            <a:ext cx="5187754" cy="3693695"/>
          </a:xfrm>
          <a:prstGeom prst="rect">
            <a:avLst/>
          </a:prstGeom>
          <a:solidFill>
            <a:srgbClr val="15A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351960"/>
            <a:ext cx="5187754" cy="517358"/>
          </a:xfrm>
          <a:prstGeom prst="rect">
            <a:avLst/>
          </a:prstGeom>
        </p:spPr>
      </p:pic>
      <p:sp>
        <p:nvSpPr>
          <p:cNvPr id="8" name="Text Placeholder 20"/>
          <p:cNvSpPr>
            <a:spLocks noGrp="1"/>
          </p:cNvSpPr>
          <p:nvPr>
            <p:ph type="body" sz="quarter" idx="10" hasCustomPrompt="1"/>
          </p:nvPr>
        </p:nvSpPr>
        <p:spPr>
          <a:xfrm>
            <a:off x="5605072" y="304800"/>
            <a:ext cx="6240564" cy="6047160"/>
          </a:xfrm>
          <a:prstGeom prst="rect">
            <a:avLst/>
          </a:prstGeom>
        </p:spPr>
        <p:txBody>
          <a:bodyPr/>
          <a:lstStyle>
            <a:lvl1pPr marL="457200" indent="-457200">
              <a:buSzPct val="100000"/>
              <a:buFont typeface="+mj-lt"/>
              <a:buAutoNum type="arabicPeriod"/>
              <a:defRPr sz="2400" b="0" i="0">
                <a:latin typeface="+mj-lt"/>
                <a:ea typeface="Arial" charset="0"/>
                <a:cs typeface="Arial" charset="0"/>
              </a:defRPr>
            </a:lvl1pPr>
            <a:lvl2pPr marL="457200" indent="0">
              <a:buNone/>
              <a:defRPr sz="1800" b="0" i="0">
                <a:latin typeface="Segoe UI Light" charset="0"/>
                <a:ea typeface="Segoe UI Light" charset="0"/>
                <a:cs typeface="Segoe UI Light" charset="0"/>
              </a:defRPr>
            </a:lvl2pPr>
            <a:lvl3pPr marL="914400" indent="0">
              <a:buNone/>
              <a:defRPr sz="1600" b="0" i="0">
                <a:latin typeface="Segoe UI Light" charset="0"/>
                <a:ea typeface="Segoe UI Light" charset="0"/>
                <a:cs typeface="Segoe UI Light" charset="0"/>
              </a:defRPr>
            </a:lvl3pPr>
            <a:lvl4pPr marL="1371600" indent="0">
              <a:buNone/>
              <a:defRPr sz="1400" b="0" i="0">
                <a:latin typeface="Segoe UI Light" charset="0"/>
                <a:ea typeface="Segoe UI Light" charset="0"/>
                <a:cs typeface="Segoe UI Light" charset="0"/>
              </a:defRPr>
            </a:lvl4pPr>
            <a:lvl5pPr marL="1828800" indent="0">
              <a:buNone/>
              <a:defRPr sz="1400" b="0" i="0">
                <a:latin typeface="Segoe UI Light" charset="0"/>
                <a:ea typeface="Segoe UI Light" charset="0"/>
                <a:cs typeface="Segoe UI Light" charset="0"/>
              </a:defRPr>
            </a:lvl5pPr>
          </a:lstStyle>
          <a:p>
            <a:pPr lvl="0"/>
            <a:r>
              <a:rPr lang="en-US"/>
              <a:t>Agenda Items</a:t>
            </a:r>
          </a:p>
        </p:txBody>
      </p:sp>
      <p:sp>
        <p:nvSpPr>
          <p:cNvPr id="13" name="TextBox 12"/>
          <p:cNvSpPr txBox="1"/>
          <p:nvPr userDrawn="1"/>
        </p:nvSpPr>
        <p:spPr>
          <a:xfrm>
            <a:off x="420254" y="3601091"/>
            <a:ext cx="3754587" cy="2272146"/>
          </a:xfrm>
          <a:prstGeom prst="rect">
            <a:avLst/>
          </a:prstGeom>
        </p:spPr>
        <p:txBody>
          <a:bodyPr vert="horz" wrap="square" lIns="91440" tIns="45720" rIns="91440" bIns="45720" rtlCol="0" anchor="t">
            <a:normAutofit/>
          </a:bodyPr>
          <a:lstStyle/>
          <a:p>
            <a:pPr>
              <a:defRPr/>
            </a:pPr>
            <a:r>
              <a:rPr lang="en-US" sz="2800">
                <a:solidFill>
                  <a:prstClr val="white"/>
                </a:solidFill>
                <a:latin typeface="Calibri Light" panose="020F0302020204030204"/>
                <a:ea typeface="Arial" charset="0"/>
                <a:cs typeface="Arial" charset="0"/>
              </a:rPr>
              <a:t>Here’s what we’re doing today:</a:t>
            </a:r>
          </a:p>
          <a:p>
            <a:pPr>
              <a:defRPr/>
            </a:pPr>
            <a:endParaRPr lang="en-US" sz="2800">
              <a:solidFill>
                <a:prstClr val="black"/>
              </a:solidFill>
              <a:latin typeface="Calibri Light" panose="020F0302020204030204"/>
              <a:ea typeface="Arial" charset="0"/>
              <a:cs typeface="Arial" charset="0"/>
            </a:endParaRPr>
          </a:p>
        </p:txBody>
      </p:sp>
      <p:sp>
        <p:nvSpPr>
          <p:cNvPr id="14" name="Title 1"/>
          <p:cNvSpPr txBox="1">
            <a:spLocks/>
          </p:cNvSpPr>
          <p:nvPr userDrawn="1"/>
        </p:nvSpPr>
        <p:spPr>
          <a:xfrm>
            <a:off x="420254" y="1161041"/>
            <a:ext cx="3377262" cy="16964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5400">
                <a:solidFill>
                  <a:prstClr val="white"/>
                </a:solidFill>
                <a:ea typeface="Arial" charset="0"/>
                <a:cs typeface="Arial" charset="0"/>
              </a:rPr>
              <a:t>Session</a:t>
            </a:r>
          </a:p>
          <a:p>
            <a:pPr>
              <a:defRPr/>
            </a:pPr>
            <a:r>
              <a:rPr lang="en-US" sz="5400">
                <a:solidFill>
                  <a:prstClr val="white"/>
                </a:solidFill>
                <a:ea typeface="Arial" charset="0"/>
                <a:cs typeface="Arial" charset="0"/>
              </a:rPr>
              <a:t>Agenda</a:t>
            </a:r>
          </a:p>
        </p:txBody>
      </p:sp>
    </p:spTree>
    <p:extLst>
      <p:ext uri="{BB962C8B-B14F-4D97-AF65-F5344CB8AC3E}">
        <p14:creationId xmlns:p14="http://schemas.microsoft.com/office/powerpoint/2010/main" val="1845478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ntent Full">
    <p:spTree>
      <p:nvGrpSpPr>
        <p:cNvPr id="1" name=""/>
        <p:cNvGrpSpPr/>
        <p:nvPr/>
      </p:nvGrpSpPr>
      <p:grpSpPr>
        <a:xfrm>
          <a:off x="0" y="0"/>
          <a:ext cx="0" cy="0"/>
          <a:chOff x="0" y="0"/>
          <a:chExt cx="0" cy="0"/>
        </a:xfrm>
      </p:grpSpPr>
      <p:sp>
        <p:nvSpPr>
          <p:cNvPr id="41" name="Rectangle 40"/>
          <p:cNvSpPr/>
          <p:nvPr userDrawn="1"/>
        </p:nvSpPr>
        <p:spPr>
          <a:xfrm>
            <a:off x="1198596" y="-1"/>
            <a:ext cx="10993404" cy="960895"/>
          </a:xfrm>
          <a:prstGeom prst="rect">
            <a:avLst/>
          </a:prstGeom>
          <a:solidFill>
            <a:srgbClr val="15A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Text Placeholder 32"/>
          <p:cNvSpPr>
            <a:spLocks noGrp="1"/>
          </p:cNvSpPr>
          <p:nvPr>
            <p:ph type="body" sz="quarter" idx="14"/>
          </p:nvPr>
        </p:nvSpPr>
        <p:spPr>
          <a:xfrm>
            <a:off x="1338146" y="192036"/>
            <a:ext cx="10627882" cy="576820"/>
          </a:xfrm>
          <a:prstGeom prst="rect">
            <a:avLst/>
          </a:prstGeom>
        </p:spPr>
        <p:txBody>
          <a:bodyPr/>
          <a:lstStyle>
            <a:lvl1pPr marL="0" indent="0">
              <a:buNone/>
              <a:defRPr sz="3600" b="0" i="0" baseline="0">
                <a:solidFill>
                  <a:schemeClr val="bg1"/>
                </a:solidFill>
                <a:latin typeface="+mj-lt"/>
                <a:ea typeface="Arial" charset="0"/>
                <a:cs typeface="Arial" charset="0"/>
              </a:defRPr>
            </a:lvl1pPr>
            <a:lvl2pPr marL="457200" indent="0">
              <a:buNone/>
              <a:defRPr sz="1800" b="0" i="0">
                <a:latin typeface="Segoe UI" charset="0"/>
                <a:ea typeface="Segoe UI" charset="0"/>
                <a:cs typeface="Segoe UI" charset="0"/>
              </a:defRPr>
            </a:lvl2pPr>
            <a:lvl3pPr marL="914400" indent="0">
              <a:buNone/>
              <a:defRPr sz="1600" b="0" i="0">
                <a:latin typeface="Segoe UI" charset="0"/>
                <a:ea typeface="Segoe UI" charset="0"/>
                <a:cs typeface="Segoe UI" charset="0"/>
              </a:defRPr>
            </a:lvl3pPr>
            <a:lvl4pPr marL="1371600" indent="0">
              <a:buNone/>
              <a:defRPr sz="1400" b="0" i="0">
                <a:latin typeface="Segoe UI" charset="0"/>
                <a:ea typeface="Segoe UI" charset="0"/>
                <a:cs typeface="Segoe UI" charset="0"/>
              </a:defRPr>
            </a:lvl4pPr>
            <a:lvl5pPr marL="1828800" indent="0">
              <a:buNone/>
              <a:defRPr sz="1400" b="0" i="0">
                <a:latin typeface="Segoe UI" charset="0"/>
                <a:ea typeface="Segoe UI" charset="0"/>
                <a:cs typeface="Segoe UI" charset="0"/>
              </a:defRPr>
            </a:lvl5pPr>
          </a:lstStyle>
          <a:p>
            <a:pPr lvl="0"/>
            <a:r>
              <a:rPr lang="en-US"/>
              <a:t>Edit Master text styles</a:t>
            </a:r>
          </a:p>
        </p:txBody>
      </p:sp>
      <p:sp>
        <p:nvSpPr>
          <p:cNvPr id="40" name="Text Placeholder 20"/>
          <p:cNvSpPr>
            <a:spLocks noGrp="1"/>
          </p:cNvSpPr>
          <p:nvPr>
            <p:ph type="body" sz="quarter" idx="10"/>
          </p:nvPr>
        </p:nvSpPr>
        <p:spPr>
          <a:xfrm>
            <a:off x="258440" y="1152932"/>
            <a:ext cx="11707588" cy="5211522"/>
          </a:xfrm>
          <a:prstGeom prst="rect">
            <a:avLst/>
          </a:prstGeom>
        </p:spPr>
        <p:txBody>
          <a:bodyPr/>
          <a:lstStyle>
            <a:lvl1pPr marL="342900" indent="-342900">
              <a:buClr>
                <a:srgbClr val="0F6523"/>
              </a:buClr>
              <a:buSzPct val="100000"/>
              <a:buFont typeface="Arial" panose="020B0604020202020204" pitchFamily="34" charset="0"/>
              <a:buChar char="•"/>
              <a:defRPr sz="2400" b="0" i="0">
                <a:latin typeface="+mj-lt"/>
                <a:ea typeface="Arial" charset="0"/>
                <a:cs typeface="Arial" charset="0"/>
              </a:defRPr>
            </a:lvl1pPr>
            <a:lvl2pPr marL="457200" indent="0">
              <a:buNone/>
              <a:defRPr sz="1800" b="0" i="0">
                <a:latin typeface="Segoe UI Light" charset="0"/>
                <a:ea typeface="Segoe UI Light" charset="0"/>
                <a:cs typeface="Segoe UI Light" charset="0"/>
              </a:defRPr>
            </a:lvl2pPr>
            <a:lvl3pPr marL="914400" indent="0">
              <a:buNone/>
              <a:defRPr sz="1600" b="0" i="0">
                <a:latin typeface="Segoe UI Light" charset="0"/>
                <a:ea typeface="Segoe UI Light" charset="0"/>
                <a:cs typeface="Segoe UI Light" charset="0"/>
              </a:defRPr>
            </a:lvl3pPr>
            <a:lvl4pPr marL="1371600" indent="0">
              <a:buNone/>
              <a:defRPr sz="1400" b="0" i="0">
                <a:latin typeface="Segoe UI Light" charset="0"/>
                <a:ea typeface="Segoe UI Light" charset="0"/>
                <a:cs typeface="Segoe UI Light" charset="0"/>
              </a:defRPr>
            </a:lvl4pPr>
            <a:lvl5pPr marL="1828800" indent="0">
              <a:buNone/>
              <a:defRPr sz="1400" b="0" i="0">
                <a:latin typeface="Segoe UI Light" charset="0"/>
                <a:ea typeface="Segoe UI Light" charset="0"/>
                <a:cs typeface="Segoe UI Light" charset="0"/>
              </a:defRPr>
            </a:lvl5pPr>
          </a:lstStyle>
          <a:p>
            <a:pPr lvl="0"/>
            <a:r>
              <a:rPr lang="en-US"/>
              <a:t>Edit Master text styles</a:t>
            </a:r>
          </a:p>
        </p:txBody>
      </p:sp>
      <p:pic>
        <p:nvPicPr>
          <p:cNvPr id="43" name="Picture 4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530334"/>
            <a:ext cx="3285641" cy="327666"/>
          </a:xfrm>
          <a:prstGeom prst="rect">
            <a:avLst/>
          </a:prstGeom>
        </p:spPr>
      </p:pic>
      <p:sp>
        <p:nvSpPr>
          <p:cNvPr id="44" name="Rectangle 43"/>
          <p:cNvSpPr/>
          <p:nvPr userDrawn="1"/>
        </p:nvSpPr>
        <p:spPr>
          <a:xfrm>
            <a:off x="1084881" y="6530334"/>
            <a:ext cx="11107119" cy="327666"/>
          </a:xfrm>
          <a:prstGeom prst="rect">
            <a:avLst/>
          </a:prstGeom>
          <a:solidFill>
            <a:srgbClr val="47C0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p:cNvSpPr/>
          <p:nvPr userDrawn="1"/>
        </p:nvSpPr>
        <p:spPr>
          <a:xfrm>
            <a:off x="0" y="-1"/>
            <a:ext cx="1203828" cy="960895"/>
          </a:xfrm>
          <a:prstGeom prst="rect">
            <a:avLst/>
          </a:prstGeom>
          <a:solidFill>
            <a:schemeClr val="bg1">
              <a:lumMod val="85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4185" y="105509"/>
            <a:ext cx="890093" cy="749873"/>
          </a:xfrm>
          <a:prstGeom prst="rect">
            <a:avLst/>
          </a:prstGeom>
        </p:spPr>
      </p:pic>
    </p:spTree>
    <p:extLst>
      <p:ext uri="{BB962C8B-B14F-4D97-AF65-F5344CB8AC3E}">
        <p14:creationId xmlns:p14="http://schemas.microsoft.com/office/powerpoint/2010/main" val="7700732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Agenda Title Slide">
    <p:spTree>
      <p:nvGrpSpPr>
        <p:cNvPr id="1" name=""/>
        <p:cNvGrpSpPr/>
        <p:nvPr/>
      </p:nvGrpSpPr>
      <p:grpSpPr>
        <a:xfrm>
          <a:off x="0" y="0"/>
          <a:ext cx="0" cy="0"/>
          <a:chOff x="0" y="0"/>
          <a:chExt cx="0" cy="0"/>
        </a:xfrm>
      </p:grpSpPr>
      <p:sp>
        <p:nvSpPr>
          <p:cNvPr id="22" name="Rectangle 21"/>
          <p:cNvSpPr/>
          <p:nvPr userDrawn="1"/>
        </p:nvSpPr>
        <p:spPr>
          <a:xfrm>
            <a:off x="0" y="0"/>
            <a:ext cx="12192000" cy="686931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0" name="Rectangle 9"/>
          <p:cNvSpPr>
            <a:spLocks/>
          </p:cNvSpPr>
          <p:nvPr userDrawn="1"/>
        </p:nvSpPr>
        <p:spPr>
          <a:xfrm>
            <a:off x="0" y="4180"/>
            <a:ext cx="5187754" cy="6853820"/>
          </a:xfrm>
          <a:prstGeom prst="rect">
            <a:avLst/>
          </a:prstGeom>
          <a:solidFill>
            <a:srgbClr val="47C0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2" name="Rectangle 11"/>
          <p:cNvSpPr/>
          <p:nvPr userDrawn="1"/>
        </p:nvSpPr>
        <p:spPr>
          <a:xfrm>
            <a:off x="2937" y="6012872"/>
            <a:ext cx="5187754" cy="845127"/>
          </a:xfrm>
          <a:prstGeom prst="rect">
            <a:avLst/>
          </a:prstGeom>
          <a:solidFill>
            <a:srgbClr val="15A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351960"/>
            <a:ext cx="5187754" cy="517358"/>
          </a:xfrm>
          <a:prstGeom prst="rect">
            <a:avLst/>
          </a:prstGeom>
        </p:spPr>
      </p:pic>
      <p:sp>
        <p:nvSpPr>
          <p:cNvPr id="17" name="Text Placeholder 16"/>
          <p:cNvSpPr>
            <a:spLocks noGrp="1"/>
          </p:cNvSpPr>
          <p:nvPr>
            <p:ph type="body" sz="quarter" idx="11" hasCustomPrompt="1"/>
          </p:nvPr>
        </p:nvSpPr>
        <p:spPr>
          <a:xfrm>
            <a:off x="274580" y="2256763"/>
            <a:ext cx="4596522" cy="2348653"/>
          </a:xfrm>
          <a:prstGeom prst="rect">
            <a:avLst/>
          </a:prstGeom>
        </p:spPr>
        <p:txBody>
          <a:bodyPr/>
          <a:lstStyle>
            <a:lvl1pPr marL="0" indent="0">
              <a:buNone/>
              <a:defRPr sz="3600" b="0" i="0" baseline="0">
                <a:solidFill>
                  <a:schemeClr val="bg1"/>
                </a:solidFill>
                <a:latin typeface="+mj-lt"/>
                <a:ea typeface="Arial" charset="0"/>
                <a:cs typeface="Arial" charset="0"/>
              </a:defRPr>
            </a:lvl1pPr>
            <a:lvl2pPr marL="457200" indent="0">
              <a:buNone/>
              <a:defRPr b="0" i="0">
                <a:solidFill>
                  <a:schemeClr val="bg1"/>
                </a:solidFill>
                <a:latin typeface="Segoe UI Light" charset="0"/>
                <a:ea typeface="Segoe UI Light" charset="0"/>
                <a:cs typeface="Segoe UI Light" charset="0"/>
              </a:defRPr>
            </a:lvl2pPr>
            <a:lvl3pPr marL="914400" indent="0">
              <a:buNone/>
              <a:defRPr b="0" i="0">
                <a:solidFill>
                  <a:schemeClr val="bg1"/>
                </a:solidFill>
                <a:latin typeface="Segoe UI Light" charset="0"/>
                <a:ea typeface="Segoe UI Light" charset="0"/>
                <a:cs typeface="Segoe UI Light" charset="0"/>
              </a:defRPr>
            </a:lvl3pPr>
            <a:lvl4pPr marL="1371600" indent="0">
              <a:buNone/>
              <a:defRPr b="0" i="0">
                <a:solidFill>
                  <a:schemeClr val="bg1"/>
                </a:solidFill>
                <a:latin typeface="Segoe UI Light" charset="0"/>
                <a:ea typeface="Segoe UI Light" charset="0"/>
                <a:cs typeface="Segoe UI Light" charset="0"/>
              </a:defRPr>
            </a:lvl4pPr>
            <a:lvl5pPr marL="1828800" indent="0">
              <a:buNone/>
              <a:defRPr b="0" i="0">
                <a:solidFill>
                  <a:schemeClr val="bg1"/>
                </a:solidFill>
                <a:latin typeface="Segoe UI Light" charset="0"/>
                <a:ea typeface="Segoe UI Light" charset="0"/>
                <a:cs typeface="Segoe UI Light" charset="0"/>
              </a:defRPr>
            </a:lvl5pPr>
          </a:lstStyle>
          <a:p>
            <a:pPr lvl="0"/>
            <a:r>
              <a:rPr lang="en-US"/>
              <a:t>Agenda Item. Use the exact same name used on the agenda list.</a:t>
            </a:r>
          </a:p>
        </p:txBody>
      </p:sp>
      <p:sp>
        <p:nvSpPr>
          <p:cNvPr id="29" name="Text Placeholder 28"/>
          <p:cNvSpPr>
            <a:spLocks noGrp="1"/>
          </p:cNvSpPr>
          <p:nvPr>
            <p:ph type="body" sz="quarter" idx="12"/>
          </p:nvPr>
        </p:nvSpPr>
        <p:spPr>
          <a:xfrm>
            <a:off x="243689" y="278158"/>
            <a:ext cx="4627413" cy="474132"/>
          </a:xfrm>
          <a:prstGeom prst="rect">
            <a:avLst/>
          </a:prstGeom>
        </p:spPr>
        <p:txBody>
          <a:bodyPr/>
          <a:lstStyle>
            <a:lvl1pPr marL="0" indent="0">
              <a:buNone/>
              <a:defRPr sz="1800" b="0" i="0">
                <a:solidFill>
                  <a:schemeClr val="bg1"/>
                </a:solidFill>
                <a:latin typeface="+mj-lt"/>
                <a:ea typeface="Arial" charset="0"/>
                <a:cs typeface="Arial" charset="0"/>
              </a:defRPr>
            </a:lvl1pPr>
            <a:lvl2pPr marL="457200" indent="0">
              <a:buNone/>
              <a:defRPr b="0" i="0">
                <a:solidFill>
                  <a:schemeClr val="bg1"/>
                </a:solidFill>
                <a:latin typeface="Segoe UI Light" charset="0"/>
                <a:ea typeface="Segoe UI Light" charset="0"/>
                <a:cs typeface="Segoe UI Light" charset="0"/>
              </a:defRPr>
            </a:lvl2pPr>
            <a:lvl3pPr marL="914400" indent="0">
              <a:buNone/>
              <a:defRPr b="0" i="0">
                <a:solidFill>
                  <a:schemeClr val="bg1"/>
                </a:solidFill>
                <a:latin typeface="Segoe UI Light" charset="0"/>
                <a:ea typeface="Segoe UI Light" charset="0"/>
                <a:cs typeface="Segoe UI Light" charset="0"/>
              </a:defRPr>
            </a:lvl3pPr>
            <a:lvl4pPr marL="1371600" indent="0">
              <a:buNone/>
              <a:defRPr b="0" i="0">
                <a:solidFill>
                  <a:schemeClr val="bg1"/>
                </a:solidFill>
                <a:latin typeface="Segoe UI Light" charset="0"/>
                <a:ea typeface="Segoe UI Light" charset="0"/>
                <a:cs typeface="Segoe UI Light" charset="0"/>
              </a:defRPr>
            </a:lvl4pPr>
            <a:lvl5pPr marL="1828800" indent="0">
              <a:buNone/>
              <a:defRPr b="0" i="0">
                <a:solidFill>
                  <a:schemeClr val="bg1"/>
                </a:solidFill>
                <a:latin typeface="Segoe UI Light" charset="0"/>
                <a:ea typeface="Segoe UI Light" charset="0"/>
                <a:cs typeface="Segoe UI Light" charset="0"/>
              </a:defRPr>
            </a:lvl5pPr>
          </a:lstStyle>
          <a:p>
            <a:pPr lvl="0"/>
            <a:r>
              <a:rPr lang="en-US"/>
              <a:t>Edit Master text styles</a:t>
            </a:r>
          </a:p>
        </p:txBody>
      </p:sp>
      <p:sp>
        <p:nvSpPr>
          <p:cNvPr id="3" name="Picture Placeholder 2"/>
          <p:cNvSpPr>
            <a:spLocks noGrp="1"/>
          </p:cNvSpPr>
          <p:nvPr>
            <p:ph type="pic" sz="quarter" idx="13"/>
          </p:nvPr>
        </p:nvSpPr>
        <p:spPr>
          <a:xfrm>
            <a:off x="5187950" y="0"/>
            <a:ext cx="7004050" cy="6858000"/>
          </a:xfrm>
          <a:prstGeom prst="rect">
            <a:avLst/>
          </a:prstGeom>
        </p:spPr>
        <p:txBody>
          <a:bodyPr/>
          <a:lstStyle/>
          <a:p>
            <a:r>
              <a:rPr lang="en-US"/>
              <a:t>Click icon to add picture</a:t>
            </a:r>
          </a:p>
        </p:txBody>
      </p:sp>
    </p:spTree>
    <p:extLst>
      <p:ext uri="{BB962C8B-B14F-4D97-AF65-F5344CB8AC3E}">
        <p14:creationId xmlns:p14="http://schemas.microsoft.com/office/powerpoint/2010/main" val="38853247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 Half &amp; Half">
    <p:spTree>
      <p:nvGrpSpPr>
        <p:cNvPr id="1" name=""/>
        <p:cNvGrpSpPr/>
        <p:nvPr/>
      </p:nvGrpSpPr>
      <p:grpSpPr>
        <a:xfrm>
          <a:off x="0" y="0"/>
          <a:ext cx="0" cy="0"/>
          <a:chOff x="0" y="0"/>
          <a:chExt cx="0" cy="0"/>
        </a:xfrm>
      </p:grpSpPr>
      <p:sp>
        <p:nvSpPr>
          <p:cNvPr id="41" name="Rectangle 40"/>
          <p:cNvSpPr/>
          <p:nvPr userDrawn="1"/>
        </p:nvSpPr>
        <p:spPr>
          <a:xfrm>
            <a:off x="1198596" y="-1"/>
            <a:ext cx="10993404" cy="960895"/>
          </a:xfrm>
          <a:prstGeom prst="rect">
            <a:avLst/>
          </a:prstGeom>
          <a:solidFill>
            <a:srgbClr val="15A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100">
              <a:solidFill>
                <a:prstClr val="white"/>
              </a:solidFill>
            </a:endParaRPr>
          </a:p>
        </p:txBody>
      </p:sp>
      <p:sp>
        <p:nvSpPr>
          <p:cNvPr id="39" name="Text Placeholder 32"/>
          <p:cNvSpPr>
            <a:spLocks noGrp="1"/>
          </p:cNvSpPr>
          <p:nvPr>
            <p:ph type="body" sz="quarter" idx="14"/>
          </p:nvPr>
        </p:nvSpPr>
        <p:spPr>
          <a:xfrm>
            <a:off x="1338146" y="192036"/>
            <a:ext cx="10627882" cy="576820"/>
          </a:xfrm>
          <a:prstGeom prst="rect">
            <a:avLst/>
          </a:prstGeom>
        </p:spPr>
        <p:txBody>
          <a:bodyPr/>
          <a:lstStyle>
            <a:lvl1pPr marL="0" indent="0">
              <a:buNone/>
              <a:defRPr sz="3600" b="0" i="0" baseline="0">
                <a:solidFill>
                  <a:schemeClr val="bg1"/>
                </a:solidFill>
                <a:latin typeface="+mj-lt"/>
                <a:ea typeface="Arial" charset="0"/>
                <a:cs typeface="Arial" charset="0"/>
              </a:defRPr>
            </a:lvl1pPr>
            <a:lvl2pPr marL="457200" indent="0">
              <a:buNone/>
              <a:defRPr sz="1800" b="0" i="0">
                <a:latin typeface="Segoe UI" charset="0"/>
                <a:ea typeface="Segoe UI" charset="0"/>
                <a:cs typeface="Segoe UI" charset="0"/>
              </a:defRPr>
            </a:lvl2pPr>
            <a:lvl3pPr marL="914400" indent="0">
              <a:buNone/>
              <a:defRPr sz="1600" b="0" i="0">
                <a:latin typeface="Segoe UI" charset="0"/>
                <a:ea typeface="Segoe UI" charset="0"/>
                <a:cs typeface="Segoe UI" charset="0"/>
              </a:defRPr>
            </a:lvl3pPr>
            <a:lvl4pPr marL="1371600" indent="0">
              <a:buNone/>
              <a:defRPr sz="1400" b="0" i="0">
                <a:latin typeface="Segoe UI" charset="0"/>
                <a:ea typeface="Segoe UI" charset="0"/>
                <a:cs typeface="Segoe UI" charset="0"/>
              </a:defRPr>
            </a:lvl4pPr>
            <a:lvl5pPr marL="1828800" indent="0">
              <a:buNone/>
              <a:defRPr sz="1400" b="0" i="0">
                <a:latin typeface="Segoe UI" charset="0"/>
                <a:ea typeface="Segoe UI" charset="0"/>
                <a:cs typeface="Segoe UI" charset="0"/>
              </a:defRPr>
            </a:lvl5pPr>
          </a:lstStyle>
          <a:p>
            <a:pPr lvl="0"/>
            <a:r>
              <a:rPr lang="en-US"/>
              <a:t>Edit Master text styles</a:t>
            </a:r>
          </a:p>
        </p:txBody>
      </p:sp>
      <p:sp>
        <p:nvSpPr>
          <p:cNvPr id="40" name="Text Placeholder 20"/>
          <p:cNvSpPr>
            <a:spLocks noGrp="1"/>
          </p:cNvSpPr>
          <p:nvPr>
            <p:ph type="body" sz="quarter" idx="10"/>
          </p:nvPr>
        </p:nvSpPr>
        <p:spPr>
          <a:xfrm>
            <a:off x="258440" y="1152932"/>
            <a:ext cx="5669394" cy="5211522"/>
          </a:xfrm>
          <a:prstGeom prst="rect">
            <a:avLst/>
          </a:prstGeom>
        </p:spPr>
        <p:txBody>
          <a:bodyPr/>
          <a:lstStyle>
            <a:lvl1pPr marL="342900" indent="-342900">
              <a:buClr>
                <a:srgbClr val="0F6523"/>
              </a:buClr>
              <a:buSzPct val="100000"/>
              <a:buFont typeface="Arial" panose="020B0604020202020204" pitchFamily="34" charset="0"/>
              <a:buChar char="•"/>
              <a:defRPr sz="2400" b="0" i="0">
                <a:latin typeface="+mj-lt"/>
                <a:ea typeface="Arial" charset="0"/>
                <a:cs typeface="Arial" charset="0"/>
              </a:defRPr>
            </a:lvl1pPr>
            <a:lvl2pPr marL="457200" indent="0">
              <a:buNone/>
              <a:defRPr sz="1800" b="0" i="0">
                <a:latin typeface="Segoe UI Light" charset="0"/>
                <a:ea typeface="Segoe UI Light" charset="0"/>
                <a:cs typeface="Segoe UI Light" charset="0"/>
              </a:defRPr>
            </a:lvl2pPr>
            <a:lvl3pPr marL="914400" indent="0">
              <a:buNone/>
              <a:defRPr sz="1600" b="0" i="0">
                <a:latin typeface="Segoe UI Light" charset="0"/>
                <a:ea typeface="Segoe UI Light" charset="0"/>
                <a:cs typeface="Segoe UI Light" charset="0"/>
              </a:defRPr>
            </a:lvl3pPr>
            <a:lvl4pPr marL="1371600" indent="0">
              <a:buNone/>
              <a:defRPr sz="1400" b="0" i="0">
                <a:latin typeface="Segoe UI Light" charset="0"/>
                <a:ea typeface="Segoe UI Light" charset="0"/>
                <a:cs typeface="Segoe UI Light" charset="0"/>
              </a:defRPr>
            </a:lvl4pPr>
            <a:lvl5pPr marL="1828800" indent="0">
              <a:buNone/>
              <a:defRPr sz="1400" b="0" i="0">
                <a:latin typeface="Segoe UI Light" charset="0"/>
                <a:ea typeface="Segoe UI Light" charset="0"/>
                <a:cs typeface="Segoe UI Light" charset="0"/>
              </a:defRPr>
            </a:lvl5pPr>
          </a:lstStyle>
          <a:p>
            <a:pPr lvl="0"/>
            <a:r>
              <a:rPr lang="en-US"/>
              <a:t>Edit Master text styles</a:t>
            </a:r>
          </a:p>
        </p:txBody>
      </p:sp>
      <p:pic>
        <p:nvPicPr>
          <p:cNvPr id="43" name="Picture 4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530334"/>
            <a:ext cx="3285641" cy="327666"/>
          </a:xfrm>
          <a:prstGeom prst="rect">
            <a:avLst/>
          </a:prstGeom>
        </p:spPr>
      </p:pic>
      <p:sp>
        <p:nvSpPr>
          <p:cNvPr id="44" name="Rectangle 43"/>
          <p:cNvSpPr/>
          <p:nvPr userDrawn="1"/>
        </p:nvSpPr>
        <p:spPr>
          <a:xfrm>
            <a:off x="1084881" y="6530334"/>
            <a:ext cx="11107119" cy="327666"/>
          </a:xfrm>
          <a:prstGeom prst="rect">
            <a:avLst/>
          </a:prstGeom>
          <a:solidFill>
            <a:srgbClr val="47C0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3" name="Rectangle 12"/>
          <p:cNvSpPr/>
          <p:nvPr userDrawn="1"/>
        </p:nvSpPr>
        <p:spPr>
          <a:xfrm>
            <a:off x="0" y="-1"/>
            <a:ext cx="1203828" cy="960895"/>
          </a:xfrm>
          <a:prstGeom prst="rect">
            <a:avLst/>
          </a:prstGeom>
          <a:solidFill>
            <a:schemeClr val="bg1">
              <a:lumMod val="85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0" name="Text Placeholder 20"/>
          <p:cNvSpPr>
            <a:spLocks noGrp="1"/>
          </p:cNvSpPr>
          <p:nvPr>
            <p:ph type="body" sz="quarter" idx="15"/>
          </p:nvPr>
        </p:nvSpPr>
        <p:spPr>
          <a:xfrm>
            <a:off x="6138978" y="1152932"/>
            <a:ext cx="5827050" cy="5211522"/>
          </a:xfrm>
          <a:prstGeom prst="rect">
            <a:avLst/>
          </a:prstGeom>
        </p:spPr>
        <p:txBody>
          <a:bodyPr/>
          <a:lstStyle>
            <a:lvl1pPr marL="342900" indent="-342900">
              <a:buClr>
                <a:srgbClr val="0F6523"/>
              </a:buClr>
              <a:buSzPct val="100000"/>
              <a:buFont typeface="Arial" panose="020B0604020202020204" pitchFamily="34" charset="0"/>
              <a:buChar char="•"/>
              <a:defRPr sz="2400" b="0" i="0">
                <a:latin typeface="+mj-lt"/>
                <a:ea typeface="Arial" charset="0"/>
                <a:cs typeface="Arial" charset="0"/>
              </a:defRPr>
            </a:lvl1pPr>
            <a:lvl2pPr marL="457200" indent="0">
              <a:buNone/>
              <a:defRPr sz="1800" b="0" i="0">
                <a:latin typeface="Segoe UI Light" charset="0"/>
                <a:ea typeface="Segoe UI Light" charset="0"/>
                <a:cs typeface="Segoe UI Light" charset="0"/>
              </a:defRPr>
            </a:lvl2pPr>
            <a:lvl3pPr marL="914400" indent="0">
              <a:buNone/>
              <a:defRPr sz="1600" b="0" i="0">
                <a:latin typeface="Segoe UI Light" charset="0"/>
                <a:ea typeface="Segoe UI Light" charset="0"/>
                <a:cs typeface="Segoe UI Light" charset="0"/>
              </a:defRPr>
            </a:lvl3pPr>
            <a:lvl4pPr marL="1371600" indent="0">
              <a:buNone/>
              <a:defRPr sz="1400" b="0" i="0">
                <a:latin typeface="Segoe UI Light" charset="0"/>
                <a:ea typeface="Segoe UI Light" charset="0"/>
                <a:cs typeface="Segoe UI Light" charset="0"/>
              </a:defRPr>
            </a:lvl4pPr>
            <a:lvl5pPr marL="1828800" indent="0">
              <a:buNone/>
              <a:defRPr sz="1400" b="0" i="0">
                <a:latin typeface="Segoe UI Light" charset="0"/>
                <a:ea typeface="Segoe UI Light" charset="0"/>
                <a:cs typeface="Segoe UI Light" charset="0"/>
              </a:defRPr>
            </a:lvl5pPr>
          </a:lstStyle>
          <a:p>
            <a:pPr lvl="0"/>
            <a:r>
              <a:rPr lang="en-US"/>
              <a:t>Edit Master text styles</a:t>
            </a: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4185" y="105509"/>
            <a:ext cx="890093" cy="749873"/>
          </a:xfrm>
          <a:prstGeom prst="rect">
            <a:avLst/>
          </a:prstGeom>
        </p:spPr>
      </p:pic>
    </p:spTree>
    <p:extLst>
      <p:ext uri="{BB962C8B-B14F-4D97-AF65-F5344CB8AC3E}">
        <p14:creationId xmlns:p14="http://schemas.microsoft.com/office/powerpoint/2010/main" val="42240043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Content Full">
    <p:spTree>
      <p:nvGrpSpPr>
        <p:cNvPr id="1" name=""/>
        <p:cNvGrpSpPr/>
        <p:nvPr/>
      </p:nvGrpSpPr>
      <p:grpSpPr>
        <a:xfrm>
          <a:off x="0" y="0"/>
          <a:ext cx="0" cy="0"/>
          <a:chOff x="0" y="0"/>
          <a:chExt cx="0" cy="0"/>
        </a:xfrm>
      </p:grpSpPr>
      <p:sp>
        <p:nvSpPr>
          <p:cNvPr id="41" name="Rectangle 40"/>
          <p:cNvSpPr/>
          <p:nvPr userDrawn="1"/>
        </p:nvSpPr>
        <p:spPr>
          <a:xfrm>
            <a:off x="1198596" y="-1"/>
            <a:ext cx="10993404" cy="960895"/>
          </a:xfrm>
          <a:prstGeom prst="rect">
            <a:avLst/>
          </a:prstGeom>
          <a:solidFill>
            <a:srgbClr val="15A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100">
              <a:solidFill>
                <a:prstClr val="white"/>
              </a:solidFill>
            </a:endParaRPr>
          </a:p>
        </p:txBody>
      </p:sp>
      <p:sp>
        <p:nvSpPr>
          <p:cNvPr id="39" name="Text Placeholder 32"/>
          <p:cNvSpPr>
            <a:spLocks noGrp="1"/>
          </p:cNvSpPr>
          <p:nvPr>
            <p:ph type="body" sz="quarter" idx="14"/>
          </p:nvPr>
        </p:nvSpPr>
        <p:spPr>
          <a:xfrm>
            <a:off x="1338146" y="192036"/>
            <a:ext cx="10627882" cy="576820"/>
          </a:xfrm>
          <a:prstGeom prst="rect">
            <a:avLst/>
          </a:prstGeom>
        </p:spPr>
        <p:txBody>
          <a:bodyPr/>
          <a:lstStyle>
            <a:lvl1pPr marL="0" indent="0">
              <a:buNone/>
              <a:defRPr sz="3600" b="0" i="0" baseline="0">
                <a:solidFill>
                  <a:schemeClr val="bg1"/>
                </a:solidFill>
                <a:latin typeface="+mj-lt"/>
                <a:ea typeface="Arial" charset="0"/>
                <a:cs typeface="Arial" charset="0"/>
              </a:defRPr>
            </a:lvl1pPr>
            <a:lvl2pPr marL="457200" indent="0">
              <a:buNone/>
              <a:defRPr sz="1800" b="0" i="0">
                <a:latin typeface="Segoe UI" charset="0"/>
                <a:ea typeface="Segoe UI" charset="0"/>
                <a:cs typeface="Segoe UI" charset="0"/>
              </a:defRPr>
            </a:lvl2pPr>
            <a:lvl3pPr marL="914400" indent="0">
              <a:buNone/>
              <a:defRPr sz="1600" b="0" i="0">
                <a:latin typeface="Segoe UI" charset="0"/>
                <a:ea typeface="Segoe UI" charset="0"/>
                <a:cs typeface="Segoe UI" charset="0"/>
              </a:defRPr>
            </a:lvl3pPr>
            <a:lvl4pPr marL="1371600" indent="0">
              <a:buNone/>
              <a:defRPr sz="1400" b="0" i="0">
                <a:latin typeface="Segoe UI" charset="0"/>
                <a:ea typeface="Segoe UI" charset="0"/>
                <a:cs typeface="Segoe UI" charset="0"/>
              </a:defRPr>
            </a:lvl4pPr>
            <a:lvl5pPr marL="1828800" indent="0">
              <a:buNone/>
              <a:defRPr sz="1400" b="0" i="0">
                <a:latin typeface="Segoe UI" charset="0"/>
                <a:ea typeface="Segoe UI" charset="0"/>
                <a:cs typeface="Segoe UI" charset="0"/>
              </a:defRPr>
            </a:lvl5pPr>
          </a:lstStyle>
          <a:p>
            <a:pPr lvl="0"/>
            <a:r>
              <a:rPr lang="en-US"/>
              <a:t>Edit Master text styles</a:t>
            </a:r>
          </a:p>
        </p:txBody>
      </p:sp>
      <p:sp>
        <p:nvSpPr>
          <p:cNvPr id="40" name="Text Placeholder 20"/>
          <p:cNvSpPr>
            <a:spLocks noGrp="1"/>
          </p:cNvSpPr>
          <p:nvPr>
            <p:ph type="body" sz="quarter" idx="10"/>
          </p:nvPr>
        </p:nvSpPr>
        <p:spPr>
          <a:xfrm>
            <a:off x="258440" y="1152932"/>
            <a:ext cx="11707588" cy="5211522"/>
          </a:xfrm>
          <a:prstGeom prst="rect">
            <a:avLst/>
          </a:prstGeom>
        </p:spPr>
        <p:txBody>
          <a:bodyPr/>
          <a:lstStyle>
            <a:lvl1pPr marL="342900" indent="-342900">
              <a:buClr>
                <a:srgbClr val="0F6523"/>
              </a:buClr>
              <a:buSzPct val="100000"/>
              <a:buFont typeface="Arial" panose="020B0604020202020204" pitchFamily="34" charset="0"/>
              <a:buChar char="•"/>
              <a:defRPr sz="2400" b="0" i="0">
                <a:latin typeface="+mj-lt"/>
                <a:ea typeface="Arial" charset="0"/>
                <a:cs typeface="Arial" charset="0"/>
              </a:defRPr>
            </a:lvl1pPr>
            <a:lvl2pPr marL="457200" indent="0">
              <a:buNone/>
              <a:defRPr sz="1800" b="0" i="0">
                <a:latin typeface="Segoe UI Light" charset="0"/>
                <a:ea typeface="Segoe UI Light" charset="0"/>
                <a:cs typeface="Segoe UI Light" charset="0"/>
              </a:defRPr>
            </a:lvl2pPr>
            <a:lvl3pPr marL="914400" indent="0">
              <a:buNone/>
              <a:defRPr sz="1600" b="0" i="0">
                <a:latin typeface="Segoe UI Light" charset="0"/>
                <a:ea typeface="Segoe UI Light" charset="0"/>
                <a:cs typeface="Segoe UI Light" charset="0"/>
              </a:defRPr>
            </a:lvl3pPr>
            <a:lvl4pPr marL="1371600" indent="0">
              <a:buNone/>
              <a:defRPr sz="1400" b="0" i="0">
                <a:latin typeface="Segoe UI Light" charset="0"/>
                <a:ea typeface="Segoe UI Light" charset="0"/>
                <a:cs typeface="Segoe UI Light" charset="0"/>
              </a:defRPr>
            </a:lvl4pPr>
            <a:lvl5pPr marL="1828800" indent="0">
              <a:buNone/>
              <a:defRPr sz="1400" b="0" i="0">
                <a:latin typeface="Segoe UI Light" charset="0"/>
                <a:ea typeface="Segoe UI Light" charset="0"/>
                <a:cs typeface="Segoe UI Light" charset="0"/>
              </a:defRPr>
            </a:lvl5pPr>
          </a:lstStyle>
          <a:p>
            <a:pPr lvl="0"/>
            <a:r>
              <a:rPr lang="en-US"/>
              <a:t>Edit Master text styles</a:t>
            </a:r>
          </a:p>
        </p:txBody>
      </p:sp>
      <p:pic>
        <p:nvPicPr>
          <p:cNvPr id="43" name="Picture 4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530334"/>
            <a:ext cx="3285641" cy="327666"/>
          </a:xfrm>
          <a:prstGeom prst="rect">
            <a:avLst/>
          </a:prstGeom>
        </p:spPr>
      </p:pic>
      <p:sp>
        <p:nvSpPr>
          <p:cNvPr id="44" name="Rectangle 43"/>
          <p:cNvSpPr/>
          <p:nvPr userDrawn="1"/>
        </p:nvSpPr>
        <p:spPr>
          <a:xfrm>
            <a:off x="1084881" y="6530334"/>
            <a:ext cx="11107119" cy="327666"/>
          </a:xfrm>
          <a:prstGeom prst="rect">
            <a:avLst/>
          </a:prstGeom>
          <a:solidFill>
            <a:srgbClr val="47C0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3" name="Rectangle 12"/>
          <p:cNvSpPr/>
          <p:nvPr userDrawn="1"/>
        </p:nvSpPr>
        <p:spPr>
          <a:xfrm>
            <a:off x="0" y="-1"/>
            <a:ext cx="1203828" cy="960895"/>
          </a:xfrm>
          <a:prstGeom prst="rect">
            <a:avLst/>
          </a:prstGeom>
          <a:solidFill>
            <a:schemeClr val="bg1">
              <a:lumMod val="85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4185" y="105509"/>
            <a:ext cx="890093" cy="749873"/>
          </a:xfrm>
          <a:prstGeom prst="rect">
            <a:avLst/>
          </a:prstGeom>
        </p:spPr>
      </p:pic>
    </p:spTree>
    <p:extLst>
      <p:ext uri="{BB962C8B-B14F-4D97-AF65-F5344CB8AC3E}">
        <p14:creationId xmlns:p14="http://schemas.microsoft.com/office/powerpoint/2010/main" val="7438686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0"/>
        <p:cNvGrpSpPr/>
        <p:nvPr/>
      </p:nvGrpSpPr>
      <p:grpSpPr>
        <a:xfrm>
          <a:off x="0" y="0"/>
          <a:ext cx="0" cy="0"/>
          <a:chOff x="0" y="0"/>
          <a:chExt cx="0" cy="0"/>
        </a:xfrm>
      </p:grpSpPr>
      <p:sp>
        <p:nvSpPr>
          <p:cNvPr id="21" name="Google Shape;21;p3"/>
          <p:cNvSpPr txBox="1">
            <a:spLocks noGrp="1"/>
          </p:cNvSpPr>
          <p:nvPr>
            <p:ph type="title"/>
          </p:nvPr>
        </p:nvSpPr>
        <p:spPr>
          <a:xfrm>
            <a:off x="619237" y="457200"/>
            <a:ext cx="10956687"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Clr>
                <a:srgbClr val="008000"/>
              </a:buClr>
              <a:buSzPts val="3600"/>
              <a:buFont typeface="Questrial"/>
              <a:buNone/>
              <a:defRPr>
                <a:solidFill>
                  <a:srgbClr val="008000"/>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 name="Google Shape;22;p3"/>
          <p:cNvSpPr txBox="1">
            <a:spLocks noGrp="1"/>
          </p:cNvSpPr>
          <p:nvPr>
            <p:ph type="body" idx="1"/>
          </p:nvPr>
        </p:nvSpPr>
        <p:spPr>
          <a:xfrm>
            <a:off x="619237" y="1830388"/>
            <a:ext cx="10944049" cy="4525963"/>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1872"/>
              </a:spcBef>
              <a:spcAft>
                <a:spcPts val="0"/>
              </a:spcAft>
              <a:buClr>
                <a:schemeClr val="dk1"/>
              </a:buClr>
              <a:buSzPts val="1800"/>
              <a:buChar char="–"/>
              <a:defRPr/>
            </a:lvl2pPr>
            <a:lvl3pPr marL="1371600" lvl="2" indent="-342900" algn="l">
              <a:spcBef>
                <a:spcPts val="1776"/>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3" name="Google Shape;23;p3"/>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prstClr val="black"/>
              </a:solidFill>
            </a:endParaRPr>
          </a:p>
        </p:txBody>
      </p:sp>
      <p:sp>
        <p:nvSpPr>
          <p:cNvPr id="24" name="Google Shape;24;p3"/>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prstClr val="black"/>
              </a:solidFill>
            </a:endParaRPr>
          </a:p>
        </p:txBody>
      </p:sp>
      <p:sp>
        <p:nvSpPr>
          <p:cNvPr id="25" name="Google Shape;25;p3"/>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D8D8D"/>
                </a:solidFill>
                <a:latin typeface="Arial"/>
                <a:ea typeface="Arial"/>
                <a:cs typeface="Arial"/>
                <a:sym typeface="Arial"/>
              </a:defRPr>
            </a:lvl1pPr>
            <a:lvl2pPr marL="0" lvl="1" indent="0" algn="r">
              <a:spcBef>
                <a:spcPts val="0"/>
              </a:spcBef>
              <a:buNone/>
              <a:defRPr>
                <a:solidFill>
                  <a:srgbClr val="8D8D8D"/>
                </a:solidFill>
                <a:latin typeface="Arial"/>
                <a:ea typeface="Arial"/>
                <a:cs typeface="Arial"/>
                <a:sym typeface="Arial"/>
              </a:defRPr>
            </a:lvl2pPr>
            <a:lvl3pPr marL="0" lvl="2" indent="0" algn="r">
              <a:spcBef>
                <a:spcPts val="0"/>
              </a:spcBef>
              <a:buNone/>
              <a:defRPr>
                <a:solidFill>
                  <a:srgbClr val="8D8D8D"/>
                </a:solidFill>
                <a:latin typeface="Arial"/>
                <a:ea typeface="Arial"/>
                <a:cs typeface="Arial"/>
                <a:sym typeface="Arial"/>
              </a:defRPr>
            </a:lvl3pPr>
            <a:lvl4pPr marL="0" lvl="3" indent="0" algn="r">
              <a:spcBef>
                <a:spcPts val="0"/>
              </a:spcBef>
              <a:buNone/>
              <a:defRPr>
                <a:solidFill>
                  <a:srgbClr val="8D8D8D"/>
                </a:solidFill>
                <a:latin typeface="Arial"/>
                <a:ea typeface="Arial"/>
                <a:cs typeface="Arial"/>
                <a:sym typeface="Arial"/>
              </a:defRPr>
            </a:lvl4pPr>
            <a:lvl5pPr marL="0" lvl="4" indent="0" algn="r">
              <a:spcBef>
                <a:spcPts val="0"/>
              </a:spcBef>
              <a:buNone/>
              <a:defRPr>
                <a:solidFill>
                  <a:srgbClr val="8D8D8D"/>
                </a:solidFill>
                <a:latin typeface="Arial"/>
                <a:ea typeface="Arial"/>
                <a:cs typeface="Arial"/>
                <a:sym typeface="Arial"/>
              </a:defRPr>
            </a:lvl5pPr>
            <a:lvl6pPr marL="0" lvl="5" indent="0" algn="r">
              <a:spcBef>
                <a:spcPts val="0"/>
              </a:spcBef>
              <a:buNone/>
              <a:defRPr>
                <a:solidFill>
                  <a:srgbClr val="8D8D8D"/>
                </a:solidFill>
                <a:latin typeface="Arial"/>
                <a:ea typeface="Arial"/>
                <a:cs typeface="Arial"/>
                <a:sym typeface="Arial"/>
              </a:defRPr>
            </a:lvl6pPr>
            <a:lvl7pPr marL="0" lvl="6" indent="0" algn="r">
              <a:spcBef>
                <a:spcPts val="0"/>
              </a:spcBef>
              <a:buNone/>
              <a:defRPr>
                <a:solidFill>
                  <a:srgbClr val="8D8D8D"/>
                </a:solidFill>
                <a:latin typeface="Arial"/>
                <a:ea typeface="Arial"/>
                <a:cs typeface="Arial"/>
                <a:sym typeface="Arial"/>
              </a:defRPr>
            </a:lvl7pPr>
            <a:lvl8pPr marL="0" lvl="7" indent="0" algn="r">
              <a:spcBef>
                <a:spcPts val="0"/>
              </a:spcBef>
              <a:buNone/>
              <a:defRPr>
                <a:solidFill>
                  <a:srgbClr val="8D8D8D"/>
                </a:solidFill>
                <a:latin typeface="Arial"/>
                <a:ea typeface="Arial"/>
                <a:cs typeface="Arial"/>
                <a:sym typeface="Arial"/>
              </a:defRPr>
            </a:lvl8pPr>
            <a:lvl9pPr marL="0" lvl="8" indent="0" algn="r">
              <a:spcBef>
                <a:spcPts val="0"/>
              </a:spcBef>
              <a:buNone/>
              <a:defRPr>
                <a:solidFill>
                  <a:srgbClr val="8D8D8D"/>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7634996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7772400" cy="4614932"/>
          </a:xfrm>
        </p:spPr>
        <p:txBody>
          <a:bodyPr/>
          <a:lstStyle>
            <a:lvl1pPr>
              <a:defRPr b="0" i="0">
                <a:latin typeface="Century Gothic" panose="020B0502020202020204" pitchFamily="34" charset="0"/>
                <a:ea typeface="Century Gothic" panose="020B0502020202020204" pitchFamily="34" charset="0"/>
                <a:cs typeface="Century Gothic" panose="020B0502020202020204" pitchFamily="34" charset="0"/>
              </a:defRPr>
            </a:lvl1pPr>
            <a:lvl2pPr>
              <a:defRPr b="0" i="0">
                <a:latin typeface="Century Gothic" panose="020B0502020202020204" pitchFamily="34" charset="0"/>
                <a:ea typeface="Century Gothic" panose="020B0502020202020204" pitchFamily="34" charset="0"/>
                <a:cs typeface="Century Gothic" panose="020B0502020202020204" pitchFamily="34" charset="0"/>
              </a:defRPr>
            </a:lvl2pPr>
            <a:lvl3pPr>
              <a:defRPr b="0" i="0">
                <a:latin typeface="Century Gothic" panose="020B0502020202020204" pitchFamily="34" charset="0"/>
                <a:ea typeface="Century Gothic" panose="020B0502020202020204" pitchFamily="34" charset="0"/>
                <a:cs typeface="Century Gothic" panose="020B0502020202020204" pitchFamily="34" charset="0"/>
              </a:defRPr>
            </a:lvl3pPr>
            <a:lvl4pPr>
              <a:defRPr b="0" i="0">
                <a:latin typeface="Century Gothic" panose="020B0502020202020204" pitchFamily="34" charset="0"/>
                <a:ea typeface="Century Gothic" panose="020B0502020202020204" pitchFamily="34" charset="0"/>
                <a:cs typeface="Century Gothic" panose="020B0502020202020204" pitchFamily="34" charset="0"/>
              </a:defRPr>
            </a:lvl4pPr>
            <a:lvl5pPr>
              <a:defRPr b="0" i="0">
                <a:latin typeface="Century Gothic" panose="020B0502020202020204" pitchFamily="34" charset="0"/>
                <a:ea typeface="Century Gothic" panose="020B0502020202020204" pitchFamily="34" charset="0"/>
                <a:cs typeface="Century Gothic" panose="020B0502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lvl1pPr algn="l">
              <a:defRPr b="0" i="0">
                <a:solidFill>
                  <a:srgbClr val="443770"/>
                </a:solidFill>
                <a:latin typeface="Museo Slab 500" charset="0"/>
                <a:ea typeface="Museo Slab 500" charset="0"/>
                <a:cs typeface="Museo Slab 500" charset="0"/>
              </a:defRPr>
            </a:lvl1pPr>
          </a:lstStyle>
          <a:p>
            <a:r>
              <a:rPr lang="en-US" dirty="0"/>
              <a:t>Click to edit Master title style</a:t>
            </a:r>
          </a:p>
        </p:txBody>
      </p:sp>
      <p:pic>
        <p:nvPicPr>
          <p:cNvPr id="4" name="Picture 3"/>
          <p:cNvPicPr>
            <a:picLocks noChangeAspect="1"/>
          </p:cNvPicPr>
          <p:nvPr userDrawn="1"/>
        </p:nvPicPr>
        <p:blipFill>
          <a:blip r:embed="rId2"/>
          <a:stretch>
            <a:fillRect/>
          </a:stretch>
        </p:blipFill>
        <p:spPr>
          <a:xfrm>
            <a:off x="8610600" y="4088756"/>
            <a:ext cx="3581400" cy="2769244"/>
          </a:xfrm>
          <a:prstGeom prst="rect">
            <a:avLst/>
          </a:prstGeom>
        </p:spPr>
      </p:pic>
      <p:sp>
        <p:nvSpPr>
          <p:cNvPr id="5" name="Rectangle 4"/>
          <p:cNvSpPr/>
          <p:nvPr userDrawn="1"/>
        </p:nvSpPr>
        <p:spPr>
          <a:xfrm>
            <a:off x="7623208" y="2853891"/>
            <a:ext cx="4568792" cy="4004109"/>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userDrawn="1"/>
        </p:nvPicPr>
        <p:blipFill>
          <a:blip r:embed="rId3"/>
          <a:stretch>
            <a:fillRect/>
          </a:stretch>
        </p:blipFill>
        <p:spPr>
          <a:xfrm>
            <a:off x="11052880" y="5630779"/>
            <a:ext cx="698090" cy="691912"/>
          </a:xfrm>
          <a:prstGeom prst="rect">
            <a:avLst/>
          </a:prstGeom>
        </p:spPr>
      </p:pic>
    </p:spTree>
    <p:extLst>
      <p:ext uri="{BB962C8B-B14F-4D97-AF65-F5344CB8AC3E}">
        <p14:creationId xmlns:p14="http://schemas.microsoft.com/office/powerpoint/2010/main" val="9701204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23356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5C400FDD-35D5-AC49-9658-5547C00AA8EF}" type="datetime1">
              <a:rPr lang="en-US" smtClean="0"/>
              <a:pPr>
                <a:defRPr/>
              </a:pPr>
              <a:t>1/30/20</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7D6990EC-765A-E444-9281-9D92A7887EAF}" type="slidenum">
              <a:rPr lang="en-US" smtClean="0"/>
              <a:pPr>
                <a:defRPr/>
              </a:pPr>
              <a:t>‹#›</a:t>
            </a:fld>
            <a:endParaRPr lang="en-US" dirty="0"/>
          </a:p>
        </p:txBody>
      </p:sp>
    </p:spTree>
    <p:extLst>
      <p:ext uri="{BB962C8B-B14F-4D97-AF65-F5344CB8AC3E}">
        <p14:creationId xmlns:p14="http://schemas.microsoft.com/office/powerpoint/2010/main" val="31880963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FCE22BFC-9F0D-4D4E-A002-0516E4EAA0CB}" type="datetime1">
              <a:rPr lang="en-US" smtClean="0"/>
              <a:pPr>
                <a:defRPr/>
              </a:pPr>
              <a:t>1/30/20</a:t>
            </a:fld>
            <a:endParaRPr lang="en-US" dirty="0"/>
          </a:p>
        </p:txBody>
      </p:sp>
      <p:sp>
        <p:nvSpPr>
          <p:cNvPr id="3" name="Footer Placeholder 2"/>
          <p:cNvSpPr>
            <a:spLocks noGrp="1"/>
          </p:cNvSpPr>
          <p:nvPr>
            <p:ph type="ftr" sz="quarter" idx="11"/>
          </p:nvPr>
        </p:nvSpPr>
        <p:spPr/>
        <p:txBody>
          <a:bodyPr/>
          <a:lstStyle/>
          <a:p>
            <a:pPr>
              <a:defRPr/>
            </a:pPr>
            <a:endParaRPr lang="en-US" dirty="0"/>
          </a:p>
        </p:txBody>
      </p:sp>
      <p:sp>
        <p:nvSpPr>
          <p:cNvPr id="4" name="Slide Number Placeholder 3"/>
          <p:cNvSpPr>
            <a:spLocks noGrp="1"/>
          </p:cNvSpPr>
          <p:nvPr>
            <p:ph type="sldNum" sz="quarter" idx="12"/>
          </p:nvPr>
        </p:nvSpPr>
        <p:spPr/>
        <p:txBody>
          <a:bodyPr/>
          <a:lstStyle/>
          <a:p>
            <a:pPr>
              <a:defRPr/>
            </a:pPr>
            <a:fld id="{67AE0416-F019-3C45-B4C9-9AB3364E1F6F}" type="slidenum">
              <a:rPr lang="en-US" smtClean="0"/>
              <a:pPr>
                <a:defRPr/>
              </a:pPr>
              <a:t>‹#›</a:t>
            </a:fld>
            <a:endParaRPr lang="en-US" dirty="0"/>
          </a:p>
        </p:txBody>
      </p:sp>
    </p:spTree>
    <p:extLst>
      <p:ext uri="{BB962C8B-B14F-4D97-AF65-F5344CB8AC3E}">
        <p14:creationId xmlns:p14="http://schemas.microsoft.com/office/powerpoint/2010/main" val="25061460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296334" y="654050"/>
            <a:ext cx="11269133" cy="973138"/>
          </a:xfrm>
        </p:spPr>
        <p:txBody>
          <a:bodyPr/>
          <a:lstStyle/>
          <a:p>
            <a:r>
              <a:rPr lang="en-US"/>
              <a:t>Click to edit Master title style</a:t>
            </a:r>
          </a:p>
        </p:txBody>
      </p:sp>
      <p:sp>
        <p:nvSpPr>
          <p:cNvPr id="3" name="Text Placeholder 2"/>
          <p:cNvSpPr>
            <a:spLocks noGrp="1"/>
          </p:cNvSpPr>
          <p:nvPr>
            <p:ph type="body" sz="half" idx="1"/>
          </p:nvPr>
        </p:nvSpPr>
        <p:spPr>
          <a:xfrm>
            <a:off x="349251" y="1795464"/>
            <a:ext cx="5653616" cy="4645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6206067" y="1795464"/>
            <a:ext cx="5655733" cy="4645025"/>
          </a:xfrm>
        </p:spPr>
        <p:txBody>
          <a:bodyPr rtlCol="0">
            <a:normAutofit/>
          </a:bodyPr>
          <a:lstStyle/>
          <a:p>
            <a:pPr lvl="0"/>
            <a:endParaRPr lang="en-US" noProof="0" dirty="0"/>
          </a:p>
        </p:txBody>
      </p:sp>
      <p:sp>
        <p:nvSpPr>
          <p:cNvPr id="5" name="Date Placeholder 4"/>
          <p:cNvSpPr>
            <a:spLocks noGrp="1" noChangeArrowheads="1"/>
          </p:cNvSpPr>
          <p:nvPr>
            <p:ph type="dt" sz="half" idx="10"/>
          </p:nvPr>
        </p:nvSpPr>
        <p:spPr>
          <a:xfrm>
            <a:off x="609600" y="6356351"/>
            <a:ext cx="2844800" cy="365125"/>
          </a:xfrm>
          <a:prstGeom prst="rect">
            <a:avLst/>
          </a:prstGeom>
        </p:spPr>
        <p:txBody>
          <a:bodyPr/>
          <a:lstStyle>
            <a:lvl1pPr>
              <a:defRPr/>
            </a:lvl1pPr>
          </a:lstStyle>
          <a:p>
            <a:fld id="{E838A060-1ACF-0B4B-8FF0-B9FBC38ABB39}" type="datetime1">
              <a:rPr lang="en-US" smtClean="0"/>
              <a:pPr/>
              <a:t>1/30/20</a:t>
            </a:fld>
            <a:endParaRPr lang="en-US" dirty="0"/>
          </a:p>
        </p:txBody>
      </p:sp>
      <p:sp>
        <p:nvSpPr>
          <p:cNvPr id="6" name="Footer Placeholder 5"/>
          <p:cNvSpPr>
            <a:spLocks noGrp="1" noChangeArrowheads="1"/>
          </p:cNvSpPr>
          <p:nvPr>
            <p:ph type="ftr" sz="quarter" idx="11"/>
          </p:nvPr>
        </p:nvSpPr>
        <p:spPr>
          <a:xfrm>
            <a:off x="4165600" y="6356351"/>
            <a:ext cx="3860800" cy="365125"/>
          </a:xfrm>
          <a:prstGeom prst="rect">
            <a:avLst/>
          </a:prstGeom>
        </p:spPr>
        <p:txBody>
          <a:bodyPr/>
          <a:lstStyle>
            <a:lvl1pPr>
              <a:defRPr/>
            </a:lvl1pPr>
          </a:lstStyle>
          <a:p>
            <a:endParaRPr lang="en-US" dirty="0"/>
          </a:p>
        </p:txBody>
      </p:sp>
      <p:sp>
        <p:nvSpPr>
          <p:cNvPr id="7" name="Slide Number Placeholder 6"/>
          <p:cNvSpPr>
            <a:spLocks noGrp="1" noChangeArrowheads="1"/>
          </p:cNvSpPr>
          <p:nvPr>
            <p:ph type="sldNum" sz="quarter" idx="12"/>
          </p:nvPr>
        </p:nvSpPr>
        <p:spPr>
          <a:xfrm>
            <a:off x="8737600" y="6356351"/>
            <a:ext cx="2844800" cy="365125"/>
          </a:xfrm>
          <a:prstGeom prst="rect">
            <a:avLst/>
          </a:prstGeom>
        </p:spPr>
        <p:txBody>
          <a:bodyPr/>
          <a:lstStyle>
            <a:lvl1pPr>
              <a:defRPr/>
            </a:lvl1pPr>
          </a:lstStyle>
          <a:p>
            <a:fld id="{6EFEA47C-F246-C845-9471-8AD4C57D0FE4}" type="slidenum">
              <a:rPr lang="en-US"/>
              <a:pPr/>
              <a:t>‹#›</a:t>
            </a:fld>
            <a:endParaRPr lang="en-US" dirty="0"/>
          </a:p>
        </p:txBody>
      </p:sp>
    </p:spTree>
    <p:extLst>
      <p:ext uri="{BB962C8B-B14F-4D97-AF65-F5344CB8AC3E}">
        <p14:creationId xmlns:p14="http://schemas.microsoft.com/office/powerpoint/2010/main" val="7778211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6" Type="http://schemas.openxmlformats.org/officeDocument/2006/relationships/theme" Target="../theme/theme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theme" Target="../theme/theme4.xml"/><Relationship Id="rId5" Type="http://schemas.openxmlformats.org/officeDocument/2006/relationships/slideLayout" Target="../slideLayouts/slideLayout43.xml"/><Relationship Id="rId4"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74267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98" r:id="rId5"/>
    <p:sldLayoutId id="2147483708" r:id="rId6"/>
    <p:sldLayoutId id="2147483710" r:id="rId7"/>
    <p:sldLayoutId id="2147483711" r:id="rId8"/>
    <p:sldLayoutId id="2147483712" r:id="rId9"/>
    <p:sldLayoutId id="2147483715" r:id="rId10"/>
    <p:sldLayoutId id="214748371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8676376"/>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70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89720027"/>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90" r:id="rId12"/>
    <p:sldLayoutId id="2147483691" r:id="rId13"/>
    <p:sldLayoutId id="2147483692" r:id="rId14"/>
    <p:sldLayoutId id="2147483693" r:id="rId1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6104401"/>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vmlDrawing" Target="../drawings/vmlDrawing1.vml"/><Relationship Id="rId5" Type="http://schemas.openxmlformats.org/officeDocument/2006/relationships/image" Target="../media/image17.emf"/><Relationship Id="rId4" Type="http://schemas.openxmlformats.org/officeDocument/2006/relationships/oleObject" Target="../embeddings/oleObject1.bin"/></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22.pn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microsoft.com/office/2007/relationships/hdphoto" Target="../media/hdphoto1.wdp"/><Relationship Id="rId5" Type="http://schemas.openxmlformats.org/officeDocument/2006/relationships/image" Target="../media/image27.jpeg"/><Relationship Id="rId4" Type="http://schemas.openxmlformats.org/officeDocument/2006/relationships/image" Target="../media/image26.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hyperlink" Target="https://eclkc.ohs.acf.hhs.gov/video/transitions-childrens-perspective" TargetMode="External"/><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hyperlink" Target="https://eclkc.ohs.acf.hhs.gov/video/engaging-families-transition-kindergarten" TargetMode="External"/><Relationship Id="rId2" Type="http://schemas.openxmlformats.org/officeDocument/2006/relationships/notesSlide" Target="../notesSlides/notesSlide41.xml"/><Relationship Id="rId1" Type="http://schemas.openxmlformats.org/officeDocument/2006/relationships/slideLayout" Target="../slideLayouts/slideLayout17.xml"/><Relationship Id="rId4" Type="http://schemas.openxmlformats.org/officeDocument/2006/relationships/image" Target="../media/image41.png"/></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hyperlink" Target="https://eclkc.ohs.acf.hhs.gov/video/transitions-community-perspective-transitioning-kindergarten" TargetMode="External"/><Relationship Id="rId2" Type="http://schemas.openxmlformats.org/officeDocument/2006/relationships/notesSlide" Target="../notesSlides/notesSlide51.xml"/><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hyperlink" Target="https://eclkc.ohs.acf.hhs.gov/video/building-bridges-leaders-supporting-transition-kindergarten" TargetMode="External"/><Relationship Id="rId2" Type="http://schemas.openxmlformats.org/officeDocument/2006/relationships/notesSlide" Target="../notesSlides/notesSlide58.xml"/><Relationship Id="rId1" Type="http://schemas.openxmlformats.org/officeDocument/2006/relationships/slideLayout" Target="../slideLayouts/slideLayout22.xml"/><Relationship Id="rId4" Type="http://schemas.openxmlformats.org/officeDocument/2006/relationships/image" Target="../media/image49.pn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14.jpeg"/><Relationship Id="rId4" Type="http://schemas.openxmlformats.org/officeDocument/2006/relationships/image" Target="../media/image13.jpe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1.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3.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5.xml"/><Relationship Id="rId1" Type="http://schemas.openxmlformats.org/officeDocument/2006/relationships/slideLayout" Target="../slideLayouts/slideLayout11.xml"/></Relationships>
</file>

<file path=ppt/slides/_rels/slide8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7.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91.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sz="quarter" idx="10"/>
          </p:nvPr>
        </p:nvSpPr>
        <p:spPr>
          <a:xfrm>
            <a:off x="6445956" y="485422"/>
            <a:ext cx="5506105" cy="1487069"/>
          </a:xfrm>
        </p:spPr>
        <p:txBody>
          <a:bodyPr anchor="t"/>
          <a:lstStyle/>
          <a:p>
            <a:pPr>
              <a:lnSpc>
                <a:spcPct val="100000"/>
              </a:lnSpc>
            </a:pPr>
            <a:r>
              <a:rPr lang="en-US" sz="3400" b="1" dirty="0">
                <a:latin typeface="Century Gothic" panose="020B0502020202020204" pitchFamily="34" charset="0"/>
                <a:cs typeface="Calibri Light"/>
              </a:rPr>
              <a:t>Supporting an Effective</a:t>
            </a:r>
          </a:p>
          <a:p>
            <a:pPr>
              <a:lnSpc>
                <a:spcPct val="100000"/>
              </a:lnSpc>
            </a:pPr>
            <a:r>
              <a:rPr lang="en-US" sz="3400" b="1" dirty="0">
                <a:latin typeface="Century Gothic" panose="020B0502020202020204" pitchFamily="34" charset="0"/>
                <a:cs typeface="Calibri Light"/>
              </a:rPr>
              <a:t>Transition to Kindergarten </a:t>
            </a:r>
          </a:p>
          <a:p>
            <a:pPr>
              <a:lnSpc>
                <a:spcPct val="100000"/>
              </a:lnSpc>
            </a:pPr>
            <a:endParaRPr lang="en-US" sz="3400" b="1" dirty="0">
              <a:latin typeface="Century Gothic" panose="020B0502020202020204" pitchFamily="34" charset="0"/>
              <a:cs typeface="Calibri Light"/>
            </a:endParaRPr>
          </a:p>
          <a:p>
            <a:endParaRPr lang="en-US" sz="3400" b="1" dirty="0">
              <a:latin typeface="Century Gothic" panose="020B0502020202020204" pitchFamily="34" charset="0"/>
              <a:cs typeface="Calibri Light"/>
            </a:endParaRPr>
          </a:p>
          <a:p>
            <a:endParaRPr lang="en-US" sz="3400" b="1" dirty="0">
              <a:latin typeface="Century Gothic" panose="020B0502020202020204" pitchFamily="34" charset="0"/>
              <a:cs typeface="Calibri Light"/>
            </a:endParaRPr>
          </a:p>
          <a:p>
            <a:endParaRPr lang="en-US" dirty="0"/>
          </a:p>
          <a:p>
            <a:endParaRPr lang="en-US" sz="3600" dirty="0">
              <a:cs typeface="Calibri Light"/>
            </a:endParaRPr>
          </a:p>
          <a:p>
            <a:endParaRPr lang="en-US" sz="3600" dirty="0">
              <a:cs typeface="Calibri Light"/>
            </a:endParaRPr>
          </a:p>
          <a:p>
            <a:endParaRPr lang="en-US" sz="3600" dirty="0">
              <a:cs typeface="Calibri Light"/>
            </a:endParaRPr>
          </a:p>
          <a:p>
            <a:endParaRPr lang="en-US" sz="3600" b="1" dirty="0">
              <a:cs typeface="Calibri Light"/>
            </a:endParaRPr>
          </a:p>
          <a:p>
            <a:endParaRPr lang="en-US" dirty="0"/>
          </a:p>
          <a:p>
            <a:endParaRPr lang="en-US" sz="3600" b="1" dirty="0">
              <a:cs typeface="Calibri Light"/>
            </a:endParaRPr>
          </a:p>
          <a:p>
            <a:endParaRPr lang="en-US" sz="3600" b="1" dirty="0">
              <a:cs typeface="Calibri Light"/>
            </a:endParaRPr>
          </a:p>
        </p:txBody>
      </p:sp>
      <p:sp>
        <p:nvSpPr>
          <p:cNvPr id="9" name="TextBox 8">
            <a:extLst>
              <a:ext uri="{FF2B5EF4-FFF2-40B4-BE49-F238E27FC236}">
                <a16:creationId xmlns:a16="http://schemas.microsoft.com/office/drawing/2014/main" id="{F014DBA1-D585-4159-B1C0-D136500CBE8C}"/>
              </a:ext>
            </a:extLst>
          </p:cNvPr>
          <p:cNvSpPr txBox="1"/>
          <p:nvPr/>
        </p:nvSpPr>
        <p:spPr>
          <a:xfrm>
            <a:off x="632907" y="3881717"/>
            <a:ext cx="5486400" cy="1568823"/>
          </a:xfrm>
          <a:prstGeom prst="rect">
            <a:avLst/>
          </a:prstGeom>
        </p:spPr>
        <p:txBody>
          <a:bodyPr vert="horz" wrap="none" lIns="91440" tIns="45720" rIns="91440" bIns="4572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Segoe UI Light" charset="0"/>
                <a:ea typeface="Segoe UI Light" charset="0"/>
                <a:cs typeface="Segoe UI Light" charset="0"/>
              </a:rPr>
              <a:t>Home Visiting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Segoe UI Light" charset="0"/>
                <a:ea typeface="Segoe UI Light" charset="0"/>
                <a:cs typeface="Segoe UI Light" charset="0"/>
              </a:rPr>
              <a:t>Webinar Series</a:t>
            </a:r>
          </a:p>
        </p:txBody>
      </p:sp>
      <p:pic>
        <p:nvPicPr>
          <p:cNvPr id="3" name="Picture Placeholder 2">
            <a:extLst>
              <a:ext uri="{FF2B5EF4-FFF2-40B4-BE49-F238E27FC236}">
                <a16:creationId xmlns:a16="http://schemas.microsoft.com/office/drawing/2014/main" id="{4E088D92-1CE9-4B73-8150-9981B8820B2A}"/>
              </a:ext>
            </a:extLst>
          </p:cNvPr>
          <p:cNvPicPr>
            <a:picLocks noGrp="1" noChangeAspect="1"/>
          </p:cNvPicPr>
          <p:nvPr>
            <p:ph type="pic" sz="quarter" idx="13"/>
          </p:nvPr>
        </p:nvPicPr>
        <p:blipFill rotWithShape="1">
          <a:blip r:embed="rId3" cstate="hqprint">
            <a:extLst>
              <a:ext uri="{28A0092B-C50C-407E-A947-70E740481C1C}">
                <a14:useLocalDpi xmlns:a14="http://schemas.microsoft.com/office/drawing/2010/main" val="0"/>
              </a:ext>
            </a:extLst>
          </a:blip>
          <a:srcRect l="15055" t="-1058" r="19503" b="1058"/>
          <a:stretch/>
        </p:blipFill>
        <p:spPr>
          <a:xfrm>
            <a:off x="0" y="-67677"/>
            <a:ext cx="6322423" cy="6398993"/>
          </a:xfrm>
          <a:prstGeom prst="rect">
            <a:avLst/>
          </a:prstGeom>
        </p:spPr>
      </p:pic>
      <p:sp>
        <p:nvSpPr>
          <p:cNvPr id="2" name="TextBox 1">
            <a:extLst>
              <a:ext uri="{FF2B5EF4-FFF2-40B4-BE49-F238E27FC236}">
                <a16:creationId xmlns:a16="http://schemas.microsoft.com/office/drawing/2014/main" id="{8B4D4C36-B458-46E4-A8BD-15E263BCDBA1}"/>
              </a:ext>
            </a:extLst>
          </p:cNvPr>
          <p:cNvSpPr txBox="1"/>
          <p:nvPr/>
        </p:nvSpPr>
        <p:spPr>
          <a:xfrm>
            <a:off x="5531556" y="7020560"/>
            <a:ext cx="914400" cy="914400"/>
          </a:xfrm>
          <a:prstGeom prst="rect">
            <a:avLst/>
          </a:prstGeom>
        </p:spPr>
        <p:txBody>
          <a:bodyPr vert="horz" wrap="square" lIns="91440" tIns="45720" rIns="91440" bIns="45720" rtlCol="0" anchor="t">
            <a:normAutofit/>
          </a:bodyPr>
          <a:lstStyle/>
          <a:p>
            <a:endParaRPr lang="en-US" sz="2800" b="0" i="0" dirty="0">
              <a:solidFill>
                <a:schemeClr val="tx1"/>
              </a:solidFill>
              <a:latin typeface="Segoe UI Light" charset="0"/>
              <a:ea typeface="Segoe UI Light" charset="0"/>
              <a:cs typeface="Segoe UI Light" charset="0"/>
            </a:endParaRPr>
          </a:p>
        </p:txBody>
      </p:sp>
      <p:sp>
        <p:nvSpPr>
          <p:cNvPr id="4" name="TextBox 3">
            <a:extLst>
              <a:ext uri="{FF2B5EF4-FFF2-40B4-BE49-F238E27FC236}">
                <a16:creationId xmlns:a16="http://schemas.microsoft.com/office/drawing/2014/main" id="{87500001-E05B-4C85-B5E2-AF6DB2F9C833}"/>
              </a:ext>
            </a:extLst>
          </p:cNvPr>
          <p:cNvSpPr txBox="1"/>
          <p:nvPr/>
        </p:nvSpPr>
        <p:spPr>
          <a:xfrm>
            <a:off x="6811206" y="2256133"/>
            <a:ext cx="4584504" cy="418487"/>
          </a:xfrm>
          <a:prstGeom prst="rect">
            <a:avLst/>
          </a:prstGeom>
          <a:solidFill>
            <a:schemeClr val="bg1"/>
          </a:solidFill>
        </p:spPr>
        <p:txBody>
          <a:bodyPr vert="horz" wrap="square" lIns="91440" tIns="45720" rIns="91440" bIns="45720" rtlCol="0" anchor="t">
            <a:normAutofit fontScale="92500" lnSpcReduction="10000"/>
          </a:bodyPr>
          <a:lstStyle/>
          <a:p>
            <a:r>
              <a:rPr lang="en-US" sz="2400" b="0" i="0" dirty="0">
                <a:solidFill>
                  <a:schemeClr val="tx1"/>
                </a:solidFill>
                <a:latin typeface="Century Gothic" panose="020B0502020202020204" pitchFamily="34" charset="0"/>
                <a:ea typeface="Segoe UI Light" charset="0"/>
                <a:cs typeface="Segoe UI Light" charset="0"/>
              </a:rPr>
              <a:t>Presenter:</a:t>
            </a:r>
          </a:p>
        </p:txBody>
      </p:sp>
    </p:spTree>
    <p:extLst>
      <p:ext uri="{BB962C8B-B14F-4D97-AF65-F5344CB8AC3E}">
        <p14:creationId xmlns:p14="http://schemas.microsoft.com/office/powerpoint/2010/main" val="21860108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91578" y="3516371"/>
            <a:ext cx="8358747" cy="2118885"/>
          </a:xfrm>
          <a:prstGeom prst="rect">
            <a:avLst/>
          </a:prstGeom>
          <a:solidFill>
            <a:schemeClr val="bg1"/>
          </a:solidFill>
          <a:ln w="381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en-US" sz="1600" dirty="0">
              <a:solidFill>
                <a:prstClr val="white"/>
              </a:solidFill>
            </a:endParaRPr>
          </a:p>
        </p:txBody>
      </p:sp>
      <p:sp>
        <p:nvSpPr>
          <p:cNvPr id="22531" name="Rectangle 3"/>
          <p:cNvSpPr>
            <a:spLocks noGrp="1" noChangeArrowheads="1"/>
          </p:cNvSpPr>
          <p:nvPr>
            <p:ph type="body" sz="quarter" idx="10"/>
          </p:nvPr>
        </p:nvSpPr>
        <p:spPr>
          <a:xfrm>
            <a:off x="484412" y="1562285"/>
            <a:ext cx="11707588" cy="1866715"/>
          </a:xfrm>
        </p:spPr>
        <p:txBody>
          <a:bodyPr>
            <a:noAutofit/>
          </a:bodyPr>
          <a:lstStyle/>
          <a:p>
            <a:pPr marL="0" indent="0">
              <a:lnSpc>
                <a:spcPct val="150000"/>
              </a:lnSpc>
              <a:spcBef>
                <a:spcPts val="300"/>
              </a:spcBef>
              <a:buNone/>
            </a:pPr>
            <a:r>
              <a:rPr lang="en-US" sz="2800" dirty="0">
                <a:latin typeface="Century Gothic" panose="020B0502020202020204" pitchFamily="34" charset="0"/>
              </a:rPr>
              <a:t>Low-income children are at risk for entering school significantly behind their more affluent peers:</a:t>
            </a:r>
          </a:p>
          <a:p>
            <a:pPr marL="0" indent="0">
              <a:lnSpc>
                <a:spcPct val="150000"/>
              </a:lnSpc>
              <a:spcBef>
                <a:spcPts val="300"/>
              </a:spcBef>
              <a:buNone/>
            </a:pPr>
            <a:endParaRPr lang="en-US" sz="2800" dirty="0">
              <a:latin typeface="Century Gothic" panose="020B0502020202020204" pitchFamily="34" charset="0"/>
            </a:endParaRPr>
          </a:p>
          <a:p>
            <a:pPr marL="457200" lvl="1" indent="0">
              <a:lnSpc>
                <a:spcPct val="150000"/>
              </a:lnSpc>
              <a:spcBef>
                <a:spcPts val="300"/>
              </a:spcBef>
              <a:buNone/>
            </a:pPr>
            <a:r>
              <a:rPr lang="en-US" sz="2800" dirty="0">
                <a:latin typeface="Century Gothic" panose="020B0502020202020204" pitchFamily="34" charset="0"/>
              </a:rPr>
              <a:t>On average, </a:t>
            </a:r>
            <a:r>
              <a:rPr lang="en-US" sz="2800" b="1" dirty="0">
                <a:latin typeface="Century Gothic" panose="020B0502020202020204" pitchFamily="34" charset="0"/>
              </a:rPr>
              <a:t>children aged 4-5 </a:t>
            </a:r>
            <a:r>
              <a:rPr lang="en-US" sz="2800" dirty="0">
                <a:latin typeface="Century Gothic" panose="020B0502020202020204" pitchFamily="34" charset="0"/>
              </a:rPr>
              <a:t>living in </a:t>
            </a:r>
          </a:p>
          <a:p>
            <a:pPr marL="457200" lvl="1" indent="0">
              <a:lnSpc>
                <a:spcPct val="150000"/>
              </a:lnSpc>
              <a:spcBef>
                <a:spcPts val="300"/>
              </a:spcBef>
              <a:buNone/>
            </a:pPr>
            <a:r>
              <a:rPr lang="en-US" sz="2800" dirty="0">
                <a:latin typeface="Century Gothic" panose="020B0502020202020204" pitchFamily="34" charset="0"/>
              </a:rPr>
              <a:t>low-income households are 12–14 months </a:t>
            </a:r>
          </a:p>
          <a:p>
            <a:pPr marL="457200" lvl="1" indent="0">
              <a:lnSpc>
                <a:spcPct val="150000"/>
              </a:lnSpc>
              <a:spcBef>
                <a:spcPts val="300"/>
              </a:spcBef>
              <a:buNone/>
            </a:pPr>
            <a:r>
              <a:rPr lang="en-US" sz="2800" dirty="0">
                <a:latin typeface="Century Gothic" panose="020B0502020202020204" pitchFamily="34" charset="0"/>
              </a:rPr>
              <a:t>below national language development norms.</a:t>
            </a:r>
          </a:p>
        </p:txBody>
      </p:sp>
      <p:sp>
        <p:nvSpPr>
          <p:cNvPr id="5" name="Text Placeholder 4">
            <a:extLst>
              <a:ext uri="{FF2B5EF4-FFF2-40B4-BE49-F238E27FC236}">
                <a16:creationId xmlns:a16="http://schemas.microsoft.com/office/drawing/2014/main" id="{6B884725-7BEE-EB49-8261-F9B8740BF8E1}"/>
              </a:ext>
            </a:extLst>
          </p:cNvPr>
          <p:cNvSpPr>
            <a:spLocks noGrp="1"/>
          </p:cNvSpPr>
          <p:nvPr>
            <p:ph type="body" sz="quarter" idx="14"/>
          </p:nvPr>
        </p:nvSpPr>
        <p:spPr>
          <a:xfrm>
            <a:off x="1338146" y="192036"/>
            <a:ext cx="10627882" cy="576820"/>
          </a:xfrm>
        </p:spPr>
        <p:txBody>
          <a:bodyPr/>
          <a:lstStyle/>
          <a:p>
            <a:r>
              <a:rPr lang="en-US" dirty="0"/>
              <a:t>How Are Young Children Doing? </a:t>
            </a:r>
          </a:p>
        </p:txBody>
      </p:sp>
    </p:spTree>
    <p:extLst>
      <p:ext uri="{BB962C8B-B14F-4D97-AF65-F5344CB8AC3E}">
        <p14:creationId xmlns:p14="http://schemas.microsoft.com/office/powerpoint/2010/main" val="1382227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animEffect transition="in" filter="fade">
                                      <p:cBhvr>
                                        <p:cTn id="7" dur="500"/>
                                        <p:tgtEl>
                                          <p:spTgt spid="2253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531">
                                            <p:txEl>
                                              <p:pRg st="2" end="2"/>
                                            </p:txEl>
                                          </p:spTgt>
                                        </p:tgtEl>
                                        <p:attrNameLst>
                                          <p:attrName>style.visibility</p:attrName>
                                        </p:attrNameLst>
                                      </p:cBhvr>
                                      <p:to>
                                        <p:strVal val="visible"/>
                                      </p:to>
                                    </p:set>
                                    <p:animEffect transition="in" filter="fade">
                                      <p:cBhvr>
                                        <p:cTn id="12" dur="500"/>
                                        <p:tgtEl>
                                          <p:spTgt spid="2253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531">
                                            <p:txEl>
                                              <p:pRg st="3" end="3"/>
                                            </p:txEl>
                                          </p:spTgt>
                                        </p:tgtEl>
                                        <p:attrNameLst>
                                          <p:attrName>style.visibility</p:attrName>
                                        </p:attrNameLst>
                                      </p:cBhvr>
                                      <p:to>
                                        <p:strVal val="visible"/>
                                      </p:to>
                                    </p:set>
                                    <p:animEffect transition="in" filter="fade">
                                      <p:cBhvr>
                                        <p:cTn id="17" dur="500"/>
                                        <p:tgtEl>
                                          <p:spTgt spid="22531">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531">
                                            <p:txEl>
                                              <p:pRg st="4" end="4"/>
                                            </p:txEl>
                                          </p:spTgt>
                                        </p:tgtEl>
                                        <p:attrNameLst>
                                          <p:attrName>style.visibility</p:attrName>
                                        </p:attrNameLst>
                                      </p:cBhvr>
                                      <p:to>
                                        <p:strVal val="visible"/>
                                      </p:to>
                                    </p:set>
                                    <p:animEffect transition="in" filter="fade">
                                      <p:cBhvr>
                                        <p:cTn id="22" dur="500"/>
                                        <p:tgtEl>
                                          <p:spTgt spid="22531">
                                            <p:txEl>
                                              <p:pRg st="4" end="4"/>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2A97AC7-2A2B-467B-B295-27865CF87B3E}"/>
              </a:ext>
            </a:extLst>
          </p:cNvPr>
          <p:cNvSpPr>
            <a:spLocks noGrp="1"/>
          </p:cNvSpPr>
          <p:nvPr>
            <p:ph type="body" sz="quarter" idx="14"/>
          </p:nvPr>
        </p:nvSpPr>
        <p:spPr/>
        <p:txBody>
          <a:bodyPr/>
          <a:lstStyle/>
          <a:p>
            <a:r>
              <a:rPr lang="en-US" dirty="0"/>
              <a:t>How Are Young Children Doing?</a:t>
            </a:r>
          </a:p>
        </p:txBody>
      </p:sp>
      <p:sp>
        <p:nvSpPr>
          <p:cNvPr id="3" name="Content Placeholder 2"/>
          <p:cNvSpPr>
            <a:spLocks noGrp="1"/>
          </p:cNvSpPr>
          <p:nvPr>
            <p:ph type="body" sz="quarter" idx="10"/>
          </p:nvPr>
        </p:nvSpPr>
        <p:spPr/>
        <p:txBody>
          <a:bodyPr>
            <a:normAutofit/>
          </a:bodyPr>
          <a:lstStyle/>
          <a:p>
            <a:pPr marL="0" indent="0">
              <a:lnSpc>
                <a:spcPct val="100000"/>
              </a:lnSpc>
              <a:spcBef>
                <a:spcPts val="300"/>
              </a:spcBef>
              <a:buNone/>
            </a:pPr>
            <a:r>
              <a:rPr lang="en-US" sz="2800" dirty="0">
                <a:latin typeface="Century Gothic" panose="020B0502020202020204" pitchFamily="34" charset="0"/>
              </a:rPr>
              <a:t>Of children experiencing poverty:</a:t>
            </a:r>
          </a:p>
          <a:p>
            <a:pPr marL="0" indent="0">
              <a:lnSpc>
                <a:spcPct val="100000"/>
              </a:lnSpc>
              <a:spcBef>
                <a:spcPts val="300"/>
              </a:spcBef>
              <a:buNone/>
            </a:pPr>
            <a:endParaRPr lang="en-US" sz="2800" dirty="0">
              <a:latin typeface="Century Gothic" panose="020B0502020202020204" pitchFamily="34" charset="0"/>
            </a:endParaRPr>
          </a:p>
          <a:p>
            <a:pPr>
              <a:lnSpc>
                <a:spcPct val="100000"/>
              </a:lnSpc>
              <a:spcBef>
                <a:spcPts val="300"/>
              </a:spcBef>
            </a:pPr>
            <a:r>
              <a:rPr lang="en-US" sz="2800" dirty="0">
                <a:latin typeface="Century Gothic" panose="020B0502020202020204" pitchFamily="34" charset="0"/>
              </a:rPr>
              <a:t>70% do not read on grade level at </a:t>
            </a:r>
            <a:br>
              <a:rPr lang="en-US" sz="2800" dirty="0">
                <a:latin typeface="Century Gothic" panose="020B0502020202020204" pitchFamily="34" charset="0"/>
              </a:rPr>
            </a:br>
            <a:r>
              <a:rPr lang="en-US" sz="2800" dirty="0">
                <a:latin typeface="Century Gothic" panose="020B0502020202020204" pitchFamily="34" charset="0"/>
              </a:rPr>
              <a:t>3rd grade.</a:t>
            </a:r>
          </a:p>
          <a:p>
            <a:pPr>
              <a:lnSpc>
                <a:spcPct val="100000"/>
              </a:lnSpc>
              <a:spcBef>
                <a:spcPts val="300"/>
              </a:spcBef>
            </a:pPr>
            <a:endParaRPr lang="en-US" sz="2800" dirty="0">
              <a:latin typeface="Century Gothic" panose="020B0502020202020204" pitchFamily="34" charset="0"/>
            </a:endParaRPr>
          </a:p>
          <a:p>
            <a:pPr>
              <a:lnSpc>
                <a:spcPct val="100000"/>
              </a:lnSpc>
              <a:spcBef>
                <a:spcPts val="300"/>
              </a:spcBef>
            </a:pPr>
            <a:r>
              <a:rPr lang="en-US" sz="2800" dirty="0">
                <a:latin typeface="Century Gothic" panose="020B0502020202020204" pitchFamily="34" charset="0"/>
              </a:rPr>
              <a:t>73% do not catch up in later grades.</a:t>
            </a:r>
          </a:p>
        </p:txBody>
      </p:sp>
    </p:spTree>
    <p:extLst>
      <p:ext uri="{BB962C8B-B14F-4D97-AF65-F5344CB8AC3E}">
        <p14:creationId xmlns:p14="http://schemas.microsoft.com/office/powerpoint/2010/main" val="31235649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YC transitions final_Tom.pptx.pdf"/>
          <p:cNvPicPr>
            <a:picLocks noChangeAspect="1"/>
          </p:cNvPicPr>
          <p:nvPr/>
        </p:nvPicPr>
        <p:blipFill rotWithShape="1">
          <a:blip r:embed="rId3" cstate="screen">
            <a:extLst>
              <a:ext uri="{28A0092B-C50C-407E-A947-70E740481C1C}">
                <a14:useLocalDpi xmlns:a14="http://schemas.microsoft.com/office/drawing/2010/main"/>
              </a:ext>
            </a:extLst>
          </a:blip>
          <a:srcRect l="15826" t="25147" r="7826" b="15668"/>
          <a:stretch/>
        </p:blipFill>
        <p:spPr>
          <a:xfrm>
            <a:off x="2517560" y="1995841"/>
            <a:ext cx="7186820" cy="4329027"/>
          </a:xfrm>
          <a:prstGeom prst="rect">
            <a:avLst/>
          </a:prstGeom>
        </p:spPr>
      </p:pic>
      <p:sp>
        <p:nvSpPr>
          <p:cNvPr id="3" name="Text Placeholder 2">
            <a:extLst>
              <a:ext uri="{FF2B5EF4-FFF2-40B4-BE49-F238E27FC236}">
                <a16:creationId xmlns:a16="http://schemas.microsoft.com/office/drawing/2014/main" id="{35E46B21-650C-44DC-BC8C-69D73487F16C}"/>
              </a:ext>
            </a:extLst>
          </p:cNvPr>
          <p:cNvSpPr>
            <a:spLocks noGrp="1"/>
          </p:cNvSpPr>
          <p:nvPr>
            <p:ph type="body" sz="quarter" idx="10"/>
          </p:nvPr>
        </p:nvSpPr>
        <p:spPr/>
        <p:txBody>
          <a:bodyPr/>
          <a:lstStyle/>
          <a:p>
            <a:endParaRPr lang="en-US"/>
          </a:p>
        </p:txBody>
      </p:sp>
      <p:sp>
        <p:nvSpPr>
          <p:cNvPr id="7" name="Text Placeholder 3">
            <a:extLst>
              <a:ext uri="{FF2B5EF4-FFF2-40B4-BE49-F238E27FC236}">
                <a16:creationId xmlns:a16="http://schemas.microsoft.com/office/drawing/2014/main" id="{2579B62F-D2DB-4188-B041-1F05B888F779}"/>
              </a:ext>
            </a:extLst>
          </p:cNvPr>
          <p:cNvSpPr txBox="1">
            <a:spLocks/>
          </p:cNvSpPr>
          <p:nvPr/>
        </p:nvSpPr>
        <p:spPr>
          <a:xfrm>
            <a:off x="1338146" y="192036"/>
            <a:ext cx="10627882" cy="576820"/>
          </a:xfrm>
          <a:prstGeom prst="rect">
            <a:avLst/>
          </a:prstGeom>
        </p:spPr>
        <p:txBody>
          <a:bodyPr/>
          <a:lstStyle>
            <a:lvl1pPr marL="0" indent="0" algn="l" defTabSz="914400" rtl="0" eaLnBrk="1" latinLnBrk="0" hangingPunct="1">
              <a:lnSpc>
                <a:spcPct val="90000"/>
              </a:lnSpc>
              <a:spcBef>
                <a:spcPts val="1000"/>
              </a:spcBef>
              <a:buFont typeface="Arial"/>
              <a:buNone/>
              <a:defRPr sz="3600" b="0" i="0" kern="1200" baseline="0">
                <a:solidFill>
                  <a:schemeClr val="bg1"/>
                </a:solidFill>
                <a:latin typeface="+mj-lt"/>
                <a:ea typeface="Arial" charset="0"/>
                <a:cs typeface="Arial" charset="0"/>
              </a:defRPr>
            </a:lvl1pPr>
            <a:lvl2pPr marL="457200" indent="0" algn="l" defTabSz="914400" rtl="0" eaLnBrk="1" latinLnBrk="0" hangingPunct="1">
              <a:lnSpc>
                <a:spcPct val="90000"/>
              </a:lnSpc>
              <a:spcBef>
                <a:spcPts val="500"/>
              </a:spcBef>
              <a:buFont typeface="Arial"/>
              <a:buNone/>
              <a:defRPr sz="1800" b="0" i="0" kern="1200">
                <a:solidFill>
                  <a:schemeClr val="tx1"/>
                </a:solidFill>
                <a:latin typeface="Segoe UI" charset="0"/>
                <a:ea typeface="Segoe UI" charset="0"/>
                <a:cs typeface="Segoe UI" charset="0"/>
              </a:defRPr>
            </a:lvl2pPr>
            <a:lvl3pPr marL="914400" indent="0" algn="l" defTabSz="914400" rtl="0" eaLnBrk="1" latinLnBrk="0" hangingPunct="1">
              <a:lnSpc>
                <a:spcPct val="90000"/>
              </a:lnSpc>
              <a:spcBef>
                <a:spcPts val="500"/>
              </a:spcBef>
              <a:buFont typeface="Arial"/>
              <a:buNone/>
              <a:defRPr sz="1600" b="0" i="0" kern="1200">
                <a:solidFill>
                  <a:schemeClr val="tx1"/>
                </a:solidFill>
                <a:latin typeface="Segoe UI" charset="0"/>
                <a:ea typeface="Segoe UI" charset="0"/>
                <a:cs typeface="Segoe UI" charset="0"/>
              </a:defRPr>
            </a:lvl3pPr>
            <a:lvl4pPr marL="1371600" indent="0" algn="l" defTabSz="914400" rtl="0" eaLnBrk="1" latinLnBrk="0" hangingPunct="1">
              <a:lnSpc>
                <a:spcPct val="90000"/>
              </a:lnSpc>
              <a:spcBef>
                <a:spcPts val="500"/>
              </a:spcBef>
              <a:buFont typeface="Arial"/>
              <a:buNone/>
              <a:defRPr sz="1400" b="0" i="0" kern="1200">
                <a:solidFill>
                  <a:schemeClr val="tx1"/>
                </a:solidFill>
                <a:latin typeface="Segoe UI" charset="0"/>
                <a:ea typeface="Segoe UI" charset="0"/>
                <a:cs typeface="Segoe UI" charset="0"/>
              </a:defRPr>
            </a:lvl4pPr>
            <a:lvl5pPr marL="1828800" indent="0" algn="l" defTabSz="914400" rtl="0" eaLnBrk="1" latinLnBrk="0" hangingPunct="1">
              <a:lnSpc>
                <a:spcPct val="90000"/>
              </a:lnSpc>
              <a:spcBef>
                <a:spcPts val="500"/>
              </a:spcBef>
              <a:buFont typeface="Arial"/>
              <a:buNone/>
              <a:defRPr sz="1400" b="0" i="0" kern="1200">
                <a:solidFill>
                  <a:schemeClr val="tx1"/>
                </a:solidFill>
                <a:latin typeface="Segoe UI" charset="0"/>
                <a:ea typeface="Segoe UI" charset="0"/>
                <a:cs typeface="Segoe UI"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Disparities Begin Early</a:t>
            </a:r>
          </a:p>
        </p:txBody>
      </p:sp>
      <p:sp>
        <p:nvSpPr>
          <p:cNvPr id="5" name="Text Box 39">
            <a:extLst>
              <a:ext uri="{FF2B5EF4-FFF2-40B4-BE49-F238E27FC236}">
                <a16:creationId xmlns:a16="http://schemas.microsoft.com/office/drawing/2014/main" id="{FA38F91A-1092-634E-A543-BDC1D13CF2E2}"/>
              </a:ext>
            </a:extLst>
          </p:cNvPr>
          <p:cNvSpPr txBox="1">
            <a:spLocks noChangeArrowheads="1"/>
          </p:cNvSpPr>
          <p:nvPr/>
        </p:nvSpPr>
        <p:spPr bwMode="auto">
          <a:xfrm>
            <a:off x="9704380" y="6194063"/>
            <a:ext cx="192843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fontAlgn="base" hangingPunct="0">
              <a:spcBef>
                <a:spcPct val="50000"/>
              </a:spcBef>
              <a:spcAft>
                <a:spcPct val="0"/>
              </a:spcAft>
            </a:pPr>
            <a:r>
              <a:rPr lang="en-US" sz="1100" dirty="0">
                <a:solidFill>
                  <a:srgbClr val="000000"/>
                </a:solidFill>
                <a:latin typeface="Arial" panose="020B0604020202020204" pitchFamily="34" charset="0"/>
                <a:ea typeface="ＭＳ Ｐゴシック" pitchFamily="1" charset="-128"/>
                <a:cs typeface="Arial" panose="020B0604020202020204" pitchFamily="34" charset="0"/>
              </a:rPr>
              <a:t>Hart &amp; Risley, 1995 </a:t>
            </a:r>
          </a:p>
        </p:txBody>
      </p:sp>
    </p:spTree>
    <p:extLst>
      <p:ext uri="{BB962C8B-B14F-4D97-AF65-F5344CB8AC3E}">
        <p14:creationId xmlns:p14="http://schemas.microsoft.com/office/powerpoint/2010/main" val="14188103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48F2A75-64FC-435A-925C-9C60743A1CE2}"/>
              </a:ext>
            </a:extLst>
          </p:cNvPr>
          <p:cNvSpPr>
            <a:spLocks noGrp="1"/>
          </p:cNvSpPr>
          <p:nvPr>
            <p:ph type="body" sz="quarter" idx="14"/>
          </p:nvPr>
        </p:nvSpPr>
        <p:spPr/>
        <p:txBody>
          <a:bodyPr/>
          <a:lstStyle/>
          <a:p>
            <a:r>
              <a:rPr lang="en-US" dirty="0"/>
              <a:t>Disparities by Kindergarten</a:t>
            </a:r>
          </a:p>
        </p:txBody>
      </p:sp>
      <p:graphicFrame>
        <p:nvGraphicFramePr>
          <p:cNvPr id="79874" name="Chart Placeholder 13"/>
          <p:cNvGraphicFramePr>
            <a:graphicFrameLocks noGrp="1"/>
          </p:cNvGraphicFramePr>
          <p:nvPr>
            <p:ph type="chart" sz="half" idx="4294967295"/>
            <p:extLst>
              <p:ext uri="{D42A27DB-BD31-4B8C-83A1-F6EECF244321}">
                <p14:modId xmlns:p14="http://schemas.microsoft.com/office/powerpoint/2010/main" val="748483362"/>
              </p:ext>
            </p:extLst>
          </p:nvPr>
        </p:nvGraphicFramePr>
        <p:xfrm>
          <a:off x="567973" y="2094715"/>
          <a:ext cx="9130663" cy="3796419"/>
        </p:xfrm>
        <a:graphic>
          <a:graphicData uri="http://schemas.openxmlformats.org/presentationml/2006/ole">
            <mc:AlternateContent xmlns:mc="http://schemas.openxmlformats.org/markup-compatibility/2006">
              <mc:Choice xmlns:v="urn:schemas-microsoft-com:vml" Requires="v">
                <p:oleObj spid="_x0000_s1091" name="Worksheet" r:id="rId4" imgW="18742680" imgH="7661520" progId="Excel.Sheet.8">
                  <p:embed/>
                </p:oleObj>
              </mc:Choice>
              <mc:Fallback>
                <p:oleObj name="Worksheet" r:id="rId4" imgW="18742680" imgH="7661520" progId="Excel.Sheet.8">
                  <p:embed/>
                  <p:pic>
                    <p:nvPicPr>
                      <p:cNvPr id="79874" name="Chart Placeholder 13"/>
                      <p:cNvPicPr>
                        <a:picLocks noGrp="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7973" y="2094715"/>
                        <a:ext cx="9130663" cy="3796419"/>
                      </a:xfrm>
                      <a:prstGeom prst="rect">
                        <a:avLst/>
                      </a:prstGeom>
                      <a:noFill/>
                    </p:spPr>
                  </p:pic>
                </p:oleObj>
              </mc:Fallback>
            </mc:AlternateContent>
          </a:graphicData>
        </a:graphic>
      </p:graphicFrame>
      <p:sp>
        <p:nvSpPr>
          <p:cNvPr id="79875" name="Text Box 5"/>
          <p:cNvSpPr txBox="1">
            <a:spLocks noChangeArrowheads="1"/>
          </p:cNvSpPr>
          <p:nvPr/>
        </p:nvSpPr>
        <p:spPr bwMode="auto">
          <a:xfrm>
            <a:off x="0" y="1369919"/>
            <a:ext cx="85280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charset="0"/>
                <a:ea typeface="ＭＳ Ｐゴシック" charset="0"/>
                <a:cs typeface="ＭＳ Ｐゴシック" charset="0"/>
              </a:defRPr>
            </a:lvl1pPr>
            <a:lvl2pPr marL="37931725" indent="-37474525" eaLnBrk="0" hangingPunct="0">
              <a:defRPr sz="1600">
                <a:solidFill>
                  <a:schemeClr val="tx1"/>
                </a:solidFill>
                <a:latin typeface="Arial" charset="0"/>
                <a:ea typeface="ＭＳ Ｐゴシック" charset="0"/>
              </a:defRPr>
            </a:lvl2pPr>
            <a:lvl3pPr eaLnBrk="0" hangingPunct="0">
              <a:defRPr sz="1600">
                <a:solidFill>
                  <a:schemeClr val="tx1"/>
                </a:solidFill>
                <a:latin typeface="Arial" charset="0"/>
                <a:ea typeface="ＭＳ Ｐゴシック" charset="0"/>
              </a:defRPr>
            </a:lvl3pPr>
            <a:lvl4pPr eaLnBrk="0" hangingPunct="0">
              <a:defRPr sz="1600">
                <a:solidFill>
                  <a:schemeClr val="tx1"/>
                </a:solidFill>
                <a:latin typeface="Arial" charset="0"/>
                <a:ea typeface="ＭＳ Ｐゴシック" charset="0"/>
              </a:defRPr>
            </a:lvl4pPr>
            <a:lvl5pPr eaLnBrk="0" hangingPunct="0">
              <a:defRPr sz="1600">
                <a:solidFill>
                  <a:schemeClr val="tx1"/>
                </a:solidFill>
                <a:latin typeface="Arial" charset="0"/>
                <a:ea typeface="ＭＳ Ｐゴシック" charset="0"/>
              </a:defRPr>
            </a:lvl5pPr>
            <a:lvl6pPr marL="457200" eaLnBrk="0" fontAlgn="base" hangingPunct="0">
              <a:spcBef>
                <a:spcPct val="0"/>
              </a:spcBef>
              <a:spcAft>
                <a:spcPct val="0"/>
              </a:spcAft>
              <a:defRPr sz="1600">
                <a:solidFill>
                  <a:schemeClr val="tx1"/>
                </a:solidFill>
                <a:latin typeface="Arial" charset="0"/>
                <a:ea typeface="ＭＳ Ｐゴシック" charset="0"/>
              </a:defRPr>
            </a:lvl6pPr>
            <a:lvl7pPr marL="914400" eaLnBrk="0" fontAlgn="base" hangingPunct="0">
              <a:spcBef>
                <a:spcPct val="0"/>
              </a:spcBef>
              <a:spcAft>
                <a:spcPct val="0"/>
              </a:spcAft>
              <a:defRPr sz="1600">
                <a:solidFill>
                  <a:schemeClr val="tx1"/>
                </a:solidFill>
                <a:latin typeface="Arial" charset="0"/>
                <a:ea typeface="ＭＳ Ｐゴシック" charset="0"/>
              </a:defRPr>
            </a:lvl7pPr>
            <a:lvl8pPr marL="1371600" eaLnBrk="0" fontAlgn="base" hangingPunct="0">
              <a:spcBef>
                <a:spcPct val="0"/>
              </a:spcBef>
              <a:spcAft>
                <a:spcPct val="0"/>
              </a:spcAft>
              <a:defRPr sz="1600">
                <a:solidFill>
                  <a:schemeClr val="tx1"/>
                </a:solidFill>
                <a:latin typeface="Arial" charset="0"/>
                <a:ea typeface="ＭＳ Ｐゴシック" charset="0"/>
              </a:defRPr>
            </a:lvl8pPr>
            <a:lvl9pPr marL="1828800" eaLnBrk="0" fontAlgn="base" hangingPunct="0">
              <a:spcBef>
                <a:spcPct val="0"/>
              </a:spcBef>
              <a:spcAft>
                <a:spcPct val="0"/>
              </a:spcAft>
              <a:defRPr sz="1600">
                <a:solidFill>
                  <a:schemeClr val="tx1"/>
                </a:solidFill>
                <a:latin typeface="Arial" charset="0"/>
                <a:ea typeface="ＭＳ Ｐゴシック" charset="0"/>
              </a:defRPr>
            </a:lvl9pPr>
          </a:lstStyle>
          <a:p>
            <a:pPr algn="ctr">
              <a:spcBef>
                <a:spcPct val="50000"/>
              </a:spcBef>
            </a:pPr>
            <a:r>
              <a:rPr lang="en-US" sz="2000" dirty="0">
                <a:latin typeface="Century Gothic"/>
                <a:cs typeface="Century Gothic"/>
              </a:rPr>
              <a:t>Percent of Kindergarteners Passing Proficiency Levels in Fall</a:t>
            </a:r>
          </a:p>
        </p:txBody>
      </p:sp>
      <p:sp>
        <p:nvSpPr>
          <p:cNvPr id="5" name="TextBox 4">
            <a:extLst>
              <a:ext uri="{FF2B5EF4-FFF2-40B4-BE49-F238E27FC236}">
                <a16:creationId xmlns:a16="http://schemas.microsoft.com/office/drawing/2014/main" id="{C7333BE7-C04C-014A-AE05-7E881242E266}"/>
              </a:ext>
            </a:extLst>
          </p:cNvPr>
          <p:cNvSpPr txBox="1"/>
          <p:nvPr/>
        </p:nvSpPr>
        <p:spPr>
          <a:xfrm>
            <a:off x="10512424" y="6222926"/>
            <a:ext cx="1377300" cy="261610"/>
          </a:xfrm>
          <a:prstGeom prst="rect">
            <a:avLst/>
          </a:prstGeom>
          <a:noFill/>
        </p:spPr>
        <p:txBody>
          <a:bodyPr wrap="none" rtlCol="0">
            <a:spAutoFit/>
          </a:bodyPr>
          <a:lstStyle/>
          <a:p>
            <a:r>
              <a:rPr lang="en-US" sz="1100" dirty="0">
                <a:latin typeface="Arial" panose="020B0604020202020204" pitchFamily="34" charset="0"/>
                <a:cs typeface="Arial" panose="020B0604020202020204" pitchFamily="34" charset="0"/>
              </a:rPr>
              <a:t>Child Trends, 2010</a:t>
            </a:r>
          </a:p>
        </p:txBody>
      </p:sp>
    </p:spTree>
    <p:extLst>
      <p:ext uri="{BB962C8B-B14F-4D97-AF65-F5344CB8AC3E}">
        <p14:creationId xmlns:p14="http://schemas.microsoft.com/office/powerpoint/2010/main" val="2670458346"/>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p:txBody>
          <a:bodyPr/>
          <a:lstStyle/>
          <a:p>
            <a:r>
              <a:rPr lang="en-US" sz="3000" dirty="0">
                <a:latin typeface="Century Gothic" panose="020B0502020202020204" pitchFamily="34" charset="0"/>
              </a:rPr>
              <a:t>How Successfully Are Children Entering Kindergarten?</a:t>
            </a:r>
          </a:p>
        </p:txBody>
      </p:sp>
      <p:sp>
        <p:nvSpPr>
          <p:cNvPr id="3" name="Title 2"/>
          <p:cNvSpPr>
            <a:spLocks noGrp="1"/>
          </p:cNvSpPr>
          <p:nvPr>
            <p:ph type="title" idx="4294967295"/>
          </p:nvPr>
        </p:nvSpPr>
        <p:spPr/>
        <p:txBody>
          <a:bodyPr/>
          <a:lstStyle/>
          <a:p>
            <a:r>
              <a:rPr lang="en-US" dirty="0"/>
              <a:t>.</a:t>
            </a:r>
          </a:p>
        </p:txBody>
      </p:sp>
      <p:sp>
        <p:nvSpPr>
          <p:cNvPr id="7" name="TextBox 6"/>
          <p:cNvSpPr txBox="1"/>
          <p:nvPr/>
        </p:nvSpPr>
        <p:spPr>
          <a:xfrm>
            <a:off x="990599" y="6265180"/>
            <a:ext cx="3994759" cy="244682"/>
          </a:xfrm>
          <a:prstGeom prst="rect">
            <a:avLst/>
          </a:prstGeom>
          <a:noFill/>
        </p:spPr>
        <p:txBody>
          <a:bodyPr wrap="square" rtlCol="0">
            <a:spAutoFit/>
          </a:bodyPr>
          <a:lstStyle/>
          <a:p>
            <a:pPr>
              <a:lnSpc>
                <a:spcPct val="90000"/>
              </a:lnSpc>
              <a:defRPr/>
            </a:pPr>
            <a:r>
              <a:rPr lang="en-US" sz="1100" dirty="0" err="1">
                <a:latin typeface="Century Gothic" panose="020B0502020202020204" pitchFamily="34" charset="0"/>
                <a:ea typeface="Roboto Light" pitchFamily="2" charset="0"/>
              </a:rPr>
              <a:t>Rimm</a:t>
            </a:r>
            <a:r>
              <a:rPr lang="en-US" sz="1100" dirty="0">
                <a:latin typeface="Century Gothic" panose="020B0502020202020204" pitchFamily="34" charset="0"/>
                <a:ea typeface="Roboto Light" pitchFamily="2" charset="0"/>
              </a:rPr>
              <a:t>-Kaufman, </a:t>
            </a:r>
            <a:r>
              <a:rPr lang="en-US" sz="1100" dirty="0" err="1">
                <a:latin typeface="Century Gothic" panose="020B0502020202020204" pitchFamily="34" charset="0"/>
                <a:ea typeface="Roboto Light" pitchFamily="2" charset="0"/>
              </a:rPr>
              <a:t>Pianta</a:t>
            </a:r>
            <a:r>
              <a:rPr lang="en-US" sz="1100" dirty="0">
                <a:latin typeface="Century Gothic" panose="020B0502020202020204" pitchFamily="34" charset="0"/>
                <a:ea typeface="Roboto Light" pitchFamily="2" charset="0"/>
              </a:rPr>
              <a:t>, &amp; Cox, 2000</a:t>
            </a:r>
          </a:p>
        </p:txBody>
      </p:sp>
      <p:grpSp>
        <p:nvGrpSpPr>
          <p:cNvPr id="8" name="Group 7">
            <a:extLst>
              <a:ext uri="{FF2B5EF4-FFF2-40B4-BE49-F238E27FC236}">
                <a16:creationId xmlns:a16="http://schemas.microsoft.com/office/drawing/2014/main" id="{0C911EB0-7469-4C51-9248-9747AC23DB29}"/>
              </a:ext>
            </a:extLst>
          </p:cNvPr>
          <p:cNvGrpSpPr>
            <a:grpSpLocks/>
          </p:cNvGrpSpPr>
          <p:nvPr/>
        </p:nvGrpSpPr>
        <p:grpSpPr bwMode="auto">
          <a:xfrm>
            <a:off x="3583781" y="1264444"/>
            <a:ext cx="5051425" cy="4905375"/>
            <a:chOff x="1049338" y="21974"/>
            <a:chExt cx="7758571" cy="7533470"/>
          </a:xfrm>
        </p:grpSpPr>
        <p:sp>
          <p:nvSpPr>
            <p:cNvPr id="13" name="Freeform 1">
              <a:extLst>
                <a:ext uri="{FF2B5EF4-FFF2-40B4-BE49-F238E27FC236}">
                  <a16:creationId xmlns:a16="http://schemas.microsoft.com/office/drawing/2014/main" id="{F7E53795-4AE2-46E5-BB5D-5DF6F3F5E414}"/>
                </a:ext>
              </a:extLst>
            </p:cNvPr>
            <p:cNvSpPr>
              <a:spLocks noChangeAspect="1" noChangeArrowheads="1"/>
            </p:cNvSpPr>
            <p:nvPr/>
          </p:nvSpPr>
          <p:spPr bwMode="auto">
            <a:xfrm>
              <a:off x="4580814" y="21976"/>
              <a:ext cx="4227095" cy="7533468"/>
            </a:xfrm>
            <a:custGeom>
              <a:avLst/>
              <a:gdLst>
                <a:gd name="T0" fmla="*/ 459989 w 11781"/>
                <a:gd name="T1" fmla="*/ 0 h 20998"/>
                <a:gd name="T2" fmla="*/ 459989 w 11781"/>
                <a:gd name="T3" fmla="*/ 0 h 20998"/>
                <a:gd name="T4" fmla="*/ 459989 w 11781"/>
                <a:gd name="T5" fmla="*/ 1458762 h 20998"/>
                <a:gd name="T6" fmla="*/ 2758860 w 11781"/>
                <a:gd name="T7" fmla="*/ 3766734 h 20998"/>
                <a:gd name="T8" fmla="*/ 459989 w 11781"/>
                <a:gd name="T9" fmla="*/ 6065378 h 20998"/>
                <a:gd name="T10" fmla="*/ 185503 w 11781"/>
                <a:gd name="T11" fmla="*/ 6047798 h 20998"/>
                <a:gd name="T12" fmla="*/ 0 w 11781"/>
                <a:gd name="T13" fmla="*/ 7497950 h 20998"/>
                <a:gd name="T14" fmla="*/ 459989 w 11781"/>
                <a:gd name="T15" fmla="*/ 7533109 h 20998"/>
                <a:gd name="T16" fmla="*/ 4226736 w 11781"/>
                <a:gd name="T17" fmla="*/ 3766734 h 20998"/>
                <a:gd name="T18" fmla="*/ 459989 w 11781"/>
                <a:gd name="T19" fmla="*/ 0 h 209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781" h="20998">
                  <a:moveTo>
                    <a:pt x="1282" y="0"/>
                  </a:moveTo>
                  <a:lnTo>
                    <a:pt x="1282" y="0"/>
                  </a:lnTo>
                  <a:cubicBezTo>
                    <a:pt x="1282" y="4066"/>
                    <a:pt x="1282" y="4066"/>
                    <a:pt x="1282" y="4066"/>
                  </a:cubicBezTo>
                  <a:cubicBezTo>
                    <a:pt x="4830" y="4091"/>
                    <a:pt x="7689" y="6950"/>
                    <a:pt x="7689" y="10499"/>
                  </a:cubicBezTo>
                  <a:cubicBezTo>
                    <a:pt x="7689" y="14022"/>
                    <a:pt x="4830" y="16906"/>
                    <a:pt x="1282" y="16906"/>
                  </a:cubicBezTo>
                  <a:cubicBezTo>
                    <a:pt x="1036" y="16906"/>
                    <a:pt x="764" y="16881"/>
                    <a:pt x="517" y="16857"/>
                  </a:cubicBezTo>
                  <a:cubicBezTo>
                    <a:pt x="0" y="20899"/>
                    <a:pt x="0" y="20899"/>
                    <a:pt x="0" y="20899"/>
                  </a:cubicBezTo>
                  <a:cubicBezTo>
                    <a:pt x="469" y="20972"/>
                    <a:pt x="813" y="20997"/>
                    <a:pt x="1282" y="20997"/>
                  </a:cubicBezTo>
                  <a:cubicBezTo>
                    <a:pt x="7097" y="20997"/>
                    <a:pt x="11780" y="16290"/>
                    <a:pt x="11780" y="10499"/>
                  </a:cubicBezTo>
                  <a:cubicBezTo>
                    <a:pt x="11780" y="4682"/>
                    <a:pt x="7097" y="0"/>
                    <a:pt x="1282" y="0"/>
                  </a:cubicBezTo>
                </a:path>
              </a:pathLst>
            </a:custGeom>
            <a:solidFill>
              <a:srgbClr val="08AA4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defPPr>
                <a:defRPr lang="en-GB"/>
              </a:defPPr>
              <a:lvl1pPr algn="l" defTabSz="457200" rtl="0" eaLnBrk="0" fontAlgn="base" hangingPunct="0">
                <a:spcBef>
                  <a:spcPct val="0"/>
                </a:spcBef>
                <a:spcAft>
                  <a:spcPct val="0"/>
                </a:spcAft>
                <a:defRPr kern="1200">
                  <a:solidFill>
                    <a:schemeClr val="tx1"/>
                  </a:solidFill>
                  <a:latin typeface="Arial" panose="020B0604020202020204" pitchFamily="34" charset="0"/>
                  <a:ea typeface="Arial Unicode MS" charset="-128"/>
                  <a:cs typeface="+mn-cs"/>
                </a:defRPr>
              </a:lvl1pPr>
              <a:lvl2pPr marL="742950" indent="-285750" algn="l" defTabSz="457200" rtl="0" eaLnBrk="0" fontAlgn="base" hangingPunct="0">
                <a:spcBef>
                  <a:spcPct val="0"/>
                </a:spcBef>
                <a:spcAft>
                  <a:spcPct val="0"/>
                </a:spcAft>
                <a:defRPr kern="1200">
                  <a:solidFill>
                    <a:schemeClr val="tx1"/>
                  </a:solidFill>
                  <a:latin typeface="Arial" panose="020B0604020202020204" pitchFamily="34" charset="0"/>
                  <a:ea typeface="Arial Unicode MS" charset="-128"/>
                  <a:cs typeface="+mn-cs"/>
                </a:defRPr>
              </a:lvl2pPr>
              <a:lvl3pPr marL="1143000" indent="-228600" algn="l" defTabSz="457200" rtl="0" eaLnBrk="0" fontAlgn="base" hangingPunct="0">
                <a:spcBef>
                  <a:spcPct val="0"/>
                </a:spcBef>
                <a:spcAft>
                  <a:spcPct val="0"/>
                </a:spcAft>
                <a:defRPr kern="1200">
                  <a:solidFill>
                    <a:schemeClr val="tx1"/>
                  </a:solidFill>
                  <a:latin typeface="Arial" panose="020B0604020202020204" pitchFamily="34" charset="0"/>
                  <a:ea typeface="Arial Unicode MS" charset="-128"/>
                  <a:cs typeface="+mn-cs"/>
                </a:defRPr>
              </a:lvl3pPr>
              <a:lvl4pPr marL="1600200" indent="-228600" algn="l" defTabSz="457200" rtl="0" eaLnBrk="0" fontAlgn="base" hangingPunct="0">
                <a:spcBef>
                  <a:spcPct val="0"/>
                </a:spcBef>
                <a:spcAft>
                  <a:spcPct val="0"/>
                </a:spcAft>
                <a:defRPr kern="1200">
                  <a:solidFill>
                    <a:schemeClr val="tx1"/>
                  </a:solidFill>
                  <a:latin typeface="Arial" panose="020B0604020202020204" pitchFamily="34" charset="0"/>
                  <a:ea typeface="Arial Unicode MS" charset="-128"/>
                  <a:cs typeface="+mn-cs"/>
                </a:defRPr>
              </a:lvl4pPr>
              <a:lvl5pPr marL="2057400" indent="-228600" algn="l" defTabSz="457200" rtl="0" eaLnBrk="0" fontAlgn="base" hangingPunct="0">
                <a:spcBef>
                  <a:spcPct val="0"/>
                </a:spcBef>
                <a:spcAft>
                  <a:spcPct val="0"/>
                </a:spcAft>
                <a:defRPr kern="1200">
                  <a:solidFill>
                    <a:schemeClr val="tx1"/>
                  </a:solidFill>
                  <a:latin typeface="Arial" panose="020B0604020202020204" pitchFamily="34" charset="0"/>
                  <a:ea typeface="Arial Unicode MS" charset="-128"/>
                  <a:cs typeface="+mn-cs"/>
                </a:defRPr>
              </a:lvl5pPr>
              <a:lvl6pPr marL="2286000" algn="l" defTabSz="914400" rtl="0" eaLnBrk="1" latinLnBrk="0" hangingPunct="1">
                <a:defRPr kern="1200">
                  <a:solidFill>
                    <a:schemeClr val="tx1"/>
                  </a:solidFill>
                  <a:latin typeface="Arial" panose="020B0604020202020204" pitchFamily="34" charset="0"/>
                  <a:ea typeface="Arial Unicode MS" charset="-128"/>
                  <a:cs typeface="+mn-cs"/>
                </a:defRPr>
              </a:lvl6pPr>
              <a:lvl7pPr marL="2743200" algn="l" defTabSz="914400" rtl="0" eaLnBrk="1" latinLnBrk="0" hangingPunct="1">
                <a:defRPr kern="1200">
                  <a:solidFill>
                    <a:schemeClr val="tx1"/>
                  </a:solidFill>
                  <a:latin typeface="Arial" panose="020B0604020202020204" pitchFamily="34" charset="0"/>
                  <a:ea typeface="Arial Unicode MS" charset="-128"/>
                  <a:cs typeface="+mn-cs"/>
                </a:defRPr>
              </a:lvl7pPr>
              <a:lvl8pPr marL="3200400" algn="l" defTabSz="914400" rtl="0" eaLnBrk="1" latinLnBrk="0" hangingPunct="1">
                <a:defRPr kern="1200">
                  <a:solidFill>
                    <a:schemeClr val="tx1"/>
                  </a:solidFill>
                  <a:latin typeface="Arial" panose="020B0604020202020204" pitchFamily="34" charset="0"/>
                  <a:ea typeface="Arial Unicode MS" charset="-128"/>
                  <a:cs typeface="+mn-cs"/>
                </a:defRPr>
              </a:lvl8pPr>
              <a:lvl9pPr marL="3657600" algn="l" defTabSz="914400" rtl="0" eaLnBrk="1" latinLnBrk="0" hangingPunct="1">
                <a:defRPr kern="1200">
                  <a:solidFill>
                    <a:schemeClr val="tx1"/>
                  </a:solidFill>
                  <a:latin typeface="Arial" panose="020B0604020202020204" pitchFamily="34" charset="0"/>
                  <a:ea typeface="Arial Unicode MS" charset="-128"/>
                  <a:cs typeface="+mn-cs"/>
                </a:defRPr>
              </a:lvl9pPr>
            </a:lstStyle>
            <a:p>
              <a:endParaRPr lang="en-US"/>
            </a:p>
          </p:txBody>
        </p:sp>
        <p:sp>
          <p:nvSpPr>
            <p:cNvPr id="14" name="Freeform 2">
              <a:extLst>
                <a:ext uri="{FF2B5EF4-FFF2-40B4-BE49-F238E27FC236}">
                  <a16:creationId xmlns:a16="http://schemas.microsoft.com/office/drawing/2014/main" id="{FEB6F2E8-18E3-473C-BBF2-F7F373E3C60D}"/>
                </a:ext>
              </a:extLst>
            </p:cNvPr>
            <p:cNvSpPr>
              <a:spLocks noChangeArrowheads="1"/>
            </p:cNvSpPr>
            <p:nvPr/>
          </p:nvSpPr>
          <p:spPr bwMode="auto">
            <a:xfrm>
              <a:off x="1049338" y="1782763"/>
              <a:ext cx="3727450" cy="5749925"/>
            </a:xfrm>
            <a:custGeom>
              <a:avLst/>
              <a:gdLst>
                <a:gd name="T0" fmla="*/ 1695212 w 10352"/>
                <a:gd name="T1" fmla="*/ 2005327 h 15971"/>
                <a:gd name="T2" fmla="*/ 1695212 w 10352"/>
                <a:gd name="T3" fmla="*/ 2005327 h 15971"/>
                <a:gd name="T4" fmla="*/ 2050242 w 10352"/>
                <a:gd name="T5" fmla="*/ 780890 h 15971"/>
                <a:gd name="T6" fmla="*/ 798996 w 10352"/>
                <a:gd name="T7" fmla="*/ 0 h 15971"/>
                <a:gd name="T8" fmla="*/ 257810 w 10352"/>
                <a:gd name="T9" fmla="*/ 1543778 h 15971"/>
                <a:gd name="T10" fmla="*/ 3540933 w 10352"/>
                <a:gd name="T11" fmla="*/ 5749565 h 15971"/>
                <a:gd name="T12" fmla="*/ 3727090 w 10352"/>
                <a:gd name="T13" fmla="*/ 4294353 h 15971"/>
                <a:gd name="T14" fmla="*/ 1695212 w 10352"/>
                <a:gd name="T15" fmla="*/ 2005327 h 1597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352" h="15971">
                  <a:moveTo>
                    <a:pt x="4708" y="5570"/>
                  </a:moveTo>
                  <a:lnTo>
                    <a:pt x="4708" y="5570"/>
                  </a:lnTo>
                  <a:cubicBezTo>
                    <a:pt x="4708" y="4312"/>
                    <a:pt x="5078" y="3155"/>
                    <a:pt x="5694" y="2169"/>
                  </a:cubicBezTo>
                  <a:cubicBezTo>
                    <a:pt x="2219" y="0"/>
                    <a:pt x="2219" y="0"/>
                    <a:pt x="2219" y="0"/>
                  </a:cubicBezTo>
                  <a:cubicBezTo>
                    <a:pt x="1356" y="1379"/>
                    <a:pt x="913" y="2662"/>
                    <a:pt x="716" y="4288"/>
                  </a:cubicBezTo>
                  <a:cubicBezTo>
                    <a:pt x="0" y="10029"/>
                    <a:pt x="4092" y="15280"/>
                    <a:pt x="9834" y="15970"/>
                  </a:cubicBezTo>
                  <a:cubicBezTo>
                    <a:pt x="10351" y="11928"/>
                    <a:pt x="10351" y="11928"/>
                    <a:pt x="10351" y="11928"/>
                  </a:cubicBezTo>
                  <a:cubicBezTo>
                    <a:pt x="7172" y="11533"/>
                    <a:pt x="4708" y="8846"/>
                    <a:pt x="4708" y="5570"/>
                  </a:cubicBezTo>
                </a:path>
              </a:pathLst>
            </a:custGeom>
            <a:solidFill>
              <a:srgbClr val="F1AF9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defPPr>
                <a:defRPr lang="en-GB"/>
              </a:defPPr>
              <a:lvl1pPr algn="l" defTabSz="457200" rtl="0" eaLnBrk="0" fontAlgn="base" hangingPunct="0">
                <a:spcBef>
                  <a:spcPct val="0"/>
                </a:spcBef>
                <a:spcAft>
                  <a:spcPct val="0"/>
                </a:spcAft>
                <a:defRPr kern="1200">
                  <a:solidFill>
                    <a:schemeClr val="tx1"/>
                  </a:solidFill>
                  <a:latin typeface="Arial" panose="020B0604020202020204" pitchFamily="34" charset="0"/>
                  <a:ea typeface="Arial Unicode MS" charset="-128"/>
                  <a:cs typeface="+mn-cs"/>
                </a:defRPr>
              </a:lvl1pPr>
              <a:lvl2pPr marL="742950" indent="-285750" algn="l" defTabSz="457200" rtl="0" eaLnBrk="0" fontAlgn="base" hangingPunct="0">
                <a:spcBef>
                  <a:spcPct val="0"/>
                </a:spcBef>
                <a:spcAft>
                  <a:spcPct val="0"/>
                </a:spcAft>
                <a:defRPr kern="1200">
                  <a:solidFill>
                    <a:schemeClr val="tx1"/>
                  </a:solidFill>
                  <a:latin typeface="Arial" panose="020B0604020202020204" pitchFamily="34" charset="0"/>
                  <a:ea typeface="Arial Unicode MS" charset="-128"/>
                  <a:cs typeface="+mn-cs"/>
                </a:defRPr>
              </a:lvl2pPr>
              <a:lvl3pPr marL="1143000" indent="-228600" algn="l" defTabSz="457200" rtl="0" eaLnBrk="0" fontAlgn="base" hangingPunct="0">
                <a:spcBef>
                  <a:spcPct val="0"/>
                </a:spcBef>
                <a:spcAft>
                  <a:spcPct val="0"/>
                </a:spcAft>
                <a:defRPr kern="1200">
                  <a:solidFill>
                    <a:schemeClr val="tx1"/>
                  </a:solidFill>
                  <a:latin typeface="Arial" panose="020B0604020202020204" pitchFamily="34" charset="0"/>
                  <a:ea typeface="Arial Unicode MS" charset="-128"/>
                  <a:cs typeface="+mn-cs"/>
                </a:defRPr>
              </a:lvl3pPr>
              <a:lvl4pPr marL="1600200" indent="-228600" algn="l" defTabSz="457200" rtl="0" eaLnBrk="0" fontAlgn="base" hangingPunct="0">
                <a:spcBef>
                  <a:spcPct val="0"/>
                </a:spcBef>
                <a:spcAft>
                  <a:spcPct val="0"/>
                </a:spcAft>
                <a:defRPr kern="1200">
                  <a:solidFill>
                    <a:schemeClr val="tx1"/>
                  </a:solidFill>
                  <a:latin typeface="Arial" panose="020B0604020202020204" pitchFamily="34" charset="0"/>
                  <a:ea typeface="Arial Unicode MS" charset="-128"/>
                  <a:cs typeface="+mn-cs"/>
                </a:defRPr>
              </a:lvl4pPr>
              <a:lvl5pPr marL="2057400" indent="-228600" algn="l" defTabSz="457200" rtl="0" eaLnBrk="0" fontAlgn="base" hangingPunct="0">
                <a:spcBef>
                  <a:spcPct val="0"/>
                </a:spcBef>
                <a:spcAft>
                  <a:spcPct val="0"/>
                </a:spcAft>
                <a:defRPr kern="1200">
                  <a:solidFill>
                    <a:schemeClr val="tx1"/>
                  </a:solidFill>
                  <a:latin typeface="Arial" panose="020B0604020202020204" pitchFamily="34" charset="0"/>
                  <a:ea typeface="Arial Unicode MS" charset="-128"/>
                  <a:cs typeface="+mn-cs"/>
                </a:defRPr>
              </a:lvl5pPr>
              <a:lvl6pPr marL="2286000" algn="l" defTabSz="914400" rtl="0" eaLnBrk="1" latinLnBrk="0" hangingPunct="1">
                <a:defRPr kern="1200">
                  <a:solidFill>
                    <a:schemeClr val="tx1"/>
                  </a:solidFill>
                  <a:latin typeface="Arial" panose="020B0604020202020204" pitchFamily="34" charset="0"/>
                  <a:ea typeface="Arial Unicode MS" charset="-128"/>
                  <a:cs typeface="+mn-cs"/>
                </a:defRPr>
              </a:lvl6pPr>
              <a:lvl7pPr marL="2743200" algn="l" defTabSz="914400" rtl="0" eaLnBrk="1" latinLnBrk="0" hangingPunct="1">
                <a:defRPr kern="1200">
                  <a:solidFill>
                    <a:schemeClr val="tx1"/>
                  </a:solidFill>
                  <a:latin typeface="Arial" panose="020B0604020202020204" pitchFamily="34" charset="0"/>
                  <a:ea typeface="Arial Unicode MS" charset="-128"/>
                  <a:cs typeface="+mn-cs"/>
                </a:defRPr>
              </a:lvl7pPr>
              <a:lvl8pPr marL="3200400" algn="l" defTabSz="914400" rtl="0" eaLnBrk="1" latinLnBrk="0" hangingPunct="1">
                <a:defRPr kern="1200">
                  <a:solidFill>
                    <a:schemeClr val="tx1"/>
                  </a:solidFill>
                  <a:latin typeface="Arial" panose="020B0604020202020204" pitchFamily="34" charset="0"/>
                  <a:ea typeface="Arial Unicode MS" charset="-128"/>
                  <a:cs typeface="+mn-cs"/>
                </a:defRPr>
              </a:lvl8pPr>
              <a:lvl9pPr marL="3657600" algn="l" defTabSz="914400" rtl="0" eaLnBrk="1" latinLnBrk="0" hangingPunct="1">
                <a:defRPr kern="1200">
                  <a:solidFill>
                    <a:schemeClr val="tx1"/>
                  </a:solidFill>
                  <a:latin typeface="Arial" panose="020B0604020202020204" pitchFamily="34" charset="0"/>
                  <a:ea typeface="Arial Unicode MS" charset="-128"/>
                  <a:cs typeface="+mn-cs"/>
                </a:defRPr>
              </a:lvl9pPr>
            </a:lstStyle>
            <a:p>
              <a:endParaRPr lang="en-US"/>
            </a:p>
          </p:txBody>
        </p:sp>
        <p:sp>
          <p:nvSpPr>
            <p:cNvPr id="15" name="Freeform 3">
              <a:extLst>
                <a:ext uri="{FF2B5EF4-FFF2-40B4-BE49-F238E27FC236}">
                  <a16:creationId xmlns:a16="http://schemas.microsoft.com/office/drawing/2014/main" id="{8B70B925-39F2-4F45-9F8B-D3AB7716FF41}"/>
                </a:ext>
              </a:extLst>
            </p:cNvPr>
            <p:cNvSpPr>
              <a:spLocks noChangeArrowheads="1"/>
            </p:cNvSpPr>
            <p:nvPr/>
          </p:nvSpPr>
          <p:spPr bwMode="auto">
            <a:xfrm>
              <a:off x="1836737" y="21974"/>
              <a:ext cx="3203575" cy="2555875"/>
            </a:xfrm>
            <a:custGeom>
              <a:avLst/>
              <a:gdLst>
                <a:gd name="T0" fmla="*/ 3203215 w 8898"/>
                <a:gd name="T1" fmla="*/ 1463895 h 7099"/>
                <a:gd name="T2" fmla="*/ 3203215 w 8898"/>
                <a:gd name="T3" fmla="*/ 1463895 h 7099"/>
                <a:gd name="T4" fmla="*/ 3203215 w 8898"/>
                <a:gd name="T5" fmla="*/ 1463895 h 7099"/>
                <a:gd name="T6" fmla="*/ 3203215 w 8898"/>
                <a:gd name="T7" fmla="*/ 0 h 7099"/>
                <a:gd name="T8" fmla="*/ 0 w 8898"/>
                <a:gd name="T9" fmla="*/ 1774603 h 7099"/>
                <a:gd name="T10" fmla="*/ 1251115 w 8898"/>
                <a:gd name="T11" fmla="*/ 2555515 h 7099"/>
                <a:gd name="T12" fmla="*/ 3203215 w 8898"/>
                <a:gd name="T13" fmla="*/ 1463895 h 709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898" h="7099">
                  <a:moveTo>
                    <a:pt x="8897" y="4066"/>
                  </a:moveTo>
                  <a:lnTo>
                    <a:pt x="8897" y="4066"/>
                  </a:lnTo>
                  <a:cubicBezTo>
                    <a:pt x="8897" y="0"/>
                    <a:pt x="8897" y="0"/>
                    <a:pt x="8897" y="0"/>
                  </a:cubicBezTo>
                  <a:cubicBezTo>
                    <a:pt x="5200" y="0"/>
                    <a:pt x="1971" y="1774"/>
                    <a:pt x="0" y="4929"/>
                  </a:cubicBezTo>
                  <a:cubicBezTo>
                    <a:pt x="3475" y="7098"/>
                    <a:pt x="3475" y="7098"/>
                    <a:pt x="3475" y="7098"/>
                  </a:cubicBezTo>
                  <a:cubicBezTo>
                    <a:pt x="4609" y="5274"/>
                    <a:pt x="6605" y="4066"/>
                    <a:pt x="8897" y="4066"/>
                  </a:cubicBezTo>
                </a:path>
              </a:pathLst>
            </a:custGeom>
            <a:solidFill>
              <a:srgbClr val="E5673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defPPr>
                <a:defRPr lang="en-GB"/>
              </a:defPPr>
              <a:lvl1pPr algn="l" defTabSz="457200" rtl="0" eaLnBrk="0" fontAlgn="base" hangingPunct="0">
                <a:spcBef>
                  <a:spcPct val="0"/>
                </a:spcBef>
                <a:spcAft>
                  <a:spcPct val="0"/>
                </a:spcAft>
                <a:defRPr kern="1200">
                  <a:solidFill>
                    <a:schemeClr val="tx1"/>
                  </a:solidFill>
                  <a:latin typeface="Arial" panose="020B0604020202020204" pitchFamily="34" charset="0"/>
                  <a:ea typeface="Arial Unicode MS" charset="-128"/>
                  <a:cs typeface="+mn-cs"/>
                </a:defRPr>
              </a:lvl1pPr>
              <a:lvl2pPr marL="742950" indent="-285750" algn="l" defTabSz="457200" rtl="0" eaLnBrk="0" fontAlgn="base" hangingPunct="0">
                <a:spcBef>
                  <a:spcPct val="0"/>
                </a:spcBef>
                <a:spcAft>
                  <a:spcPct val="0"/>
                </a:spcAft>
                <a:defRPr kern="1200">
                  <a:solidFill>
                    <a:schemeClr val="tx1"/>
                  </a:solidFill>
                  <a:latin typeface="Arial" panose="020B0604020202020204" pitchFamily="34" charset="0"/>
                  <a:ea typeface="Arial Unicode MS" charset="-128"/>
                  <a:cs typeface="+mn-cs"/>
                </a:defRPr>
              </a:lvl2pPr>
              <a:lvl3pPr marL="1143000" indent="-228600" algn="l" defTabSz="457200" rtl="0" eaLnBrk="0" fontAlgn="base" hangingPunct="0">
                <a:spcBef>
                  <a:spcPct val="0"/>
                </a:spcBef>
                <a:spcAft>
                  <a:spcPct val="0"/>
                </a:spcAft>
                <a:defRPr kern="1200">
                  <a:solidFill>
                    <a:schemeClr val="tx1"/>
                  </a:solidFill>
                  <a:latin typeface="Arial" panose="020B0604020202020204" pitchFamily="34" charset="0"/>
                  <a:ea typeface="Arial Unicode MS" charset="-128"/>
                  <a:cs typeface="+mn-cs"/>
                </a:defRPr>
              </a:lvl3pPr>
              <a:lvl4pPr marL="1600200" indent="-228600" algn="l" defTabSz="457200" rtl="0" eaLnBrk="0" fontAlgn="base" hangingPunct="0">
                <a:spcBef>
                  <a:spcPct val="0"/>
                </a:spcBef>
                <a:spcAft>
                  <a:spcPct val="0"/>
                </a:spcAft>
                <a:defRPr kern="1200">
                  <a:solidFill>
                    <a:schemeClr val="tx1"/>
                  </a:solidFill>
                  <a:latin typeface="Arial" panose="020B0604020202020204" pitchFamily="34" charset="0"/>
                  <a:ea typeface="Arial Unicode MS" charset="-128"/>
                  <a:cs typeface="+mn-cs"/>
                </a:defRPr>
              </a:lvl4pPr>
              <a:lvl5pPr marL="2057400" indent="-228600" algn="l" defTabSz="457200" rtl="0" eaLnBrk="0" fontAlgn="base" hangingPunct="0">
                <a:spcBef>
                  <a:spcPct val="0"/>
                </a:spcBef>
                <a:spcAft>
                  <a:spcPct val="0"/>
                </a:spcAft>
                <a:defRPr kern="1200">
                  <a:solidFill>
                    <a:schemeClr val="tx1"/>
                  </a:solidFill>
                  <a:latin typeface="Arial" panose="020B0604020202020204" pitchFamily="34" charset="0"/>
                  <a:ea typeface="Arial Unicode MS" charset="-128"/>
                  <a:cs typeface="+mn-cs"/>
                </a:defRPr>
              </a:lvl5pPr>
              <a:lvl6pPr marL="2286000" algn="l" defTabSz="914400" rtl="0" eaLnBrk="1" latinLnBrk="0" hangingPunct="1">
                <a:defRPr kern="1200">
                  <a:solidFill>
                    <a:schemeClr val="tx1"/>
                  </a:solidFill>
                  <a:latin typeface="Arial" panose="020B0604020202020204" pitchFamily="34" charset="0"/>
                  <a:ea typeface="Arial Unicode MS" charset="-128"/>
                  <a:cs typeface="+mn-cs"/>
                </a:defRPr>
              </a:lvl6pPr>
              <a:lvl7pPr marL="2743200" algn="l" defTabSz="914400" rtl="0" eaLnBrk="1" latinLnBrk="0" hangingPunct="1">
                <a:defRPr kern="1200">
                  <a:solidFill>
                    <a:schemeClr val="tx1"/>
                  </a:solidFill>
                  <a:latin typeface="Arial" panose="020B0604020202020204" pitchFamily="34" charset="0"/>
                  <a:ea typeface="Arial Unicode MS" charset="-128"/>
                  <a:cs typeface="+mn-cs"/>
                </a:defRPr>
              </a:lvl7pPr>
              <a:lvl8pPr marL="3200400" algn="l" defTabSz="914400" rtl="0" eaLnBrk="1" latinLnBrk="0" hangingPunct="1">
                <a:defRPr kern="1200">
                  <a:solidFill>
                    <a:schemeClr val="tx1"/>
                  </a:solidFill>
                  <a:latin typeface="Arial" panose="020B0604020202020204" pitchFamily="34" charset="0"/>
                  <a:ea typeface="Arial Unicode MS" charset="-128"/>
                  <a:cs typeface="+mn-cs"/>
                </a:defRPr>
              </a:lvl8pPr>
              <a:lvl9pPr marL="3657600" algn="l" defTabSz="914400" rtl="0" eaLnBrk="1" latinLnBrk="0" hangingPunct="1">
                <a:defRPr kern="1200">
                  <a:solidFill>
                    <a:schemeClr val="tx1"/>
                  </a:solidFill>
                  <a:latin typeface="Arial" panose="020B0604020202020204" pitchFamily="34" charset="0"/>
                  <a:ea typeface="Arial Unicode MS" charset="-128"/>
                  <a:cs typeface="+mn-cs"/>
                </a:defRPr>
              </a:lvl9pPr>
            </a:lstStyle>
            <a:p>
              <a:endParaRPr lang="en-US"/>
            </a:p>
          </p:txBody>
        </p:sp>
      </p:grpSp>
      <p:sp>
        <p:nvSpPr>
          <p:cNvPr id="9" name="TextBox 6">
            <a:extLst>
              <a:ext uri="{FF2B5EF4-FFF2-40B4-BE49-F238E27FC236}">
                <a16:creationId xmlns:a16="http://schemas.microsoft.com/office/drawing/2014/main" id="{EB1E3307-96A3-4F74-A062-4E035C071A67}"/>
              </a:ext>
            </a:extLst>
          </p:cNvPr>
          <p:cNvSpPr txBox="1">
            <a:spLocks noChangeArrowheads="1"/>
          </p:cNvSpPr>
          <p:nvPr/>
        </p:nvSpPr>
        <p:spPr bwMode="auto">
          <a:xfrm>
            <a:off x="5178920" y="3210468"/>
            <a:ext cx="1994457" cy="10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GB"/>
            </a:defPPr>
            <a:lvl1pPr algn="l" defTabSz="457200" rtl="0" eaLnBrk="0" fontAlgn="base" hangingPunct="0">
              <a:spcBef>
                <a:spcPct val="0"/>
              </a:spcBef>
              <a:spcAft>
                <a:spcPct val="0"/>
              </a:spcAft>
              <a:defRPr kern="1200">
                <a:solidFill>
                  <a:schemeClr val="tx1"/>
                </a:solidFill>
                <a:latin typeface="Arial" panose="020B0604020202020204" pitchFamily="34" charset="0"/>
                <a:ea typeface="Arial Unicode MS" charset="-128"/>
                <a:cs typeface="+mn-cs"/>
              </a:defRPr>
            </a:lvl1pPr>
            <a:lvl2pPr marL="742950" indent="-285750" algn="l" defTabSz="457200" rtl="0" eaLnBrk="0" fontAlgn="base" hangingPunct="0">
              <a:spcBef>
                <a:spcPct val="0"/>
              </a:spcBef>
              <a:spcAft>
                <a:spcPct val="0"/>
              </a:spcAft>
              <a:defRPr kern="1200">
                <a:solidFill>
                  <a:schemeClr val="tx1"/>
                </a:solidFill>
                <a:latin typeface="Arial" panose="020B0604020202020204" pitchFamily="34" charset="0"/>
                <a:ea typeface="Arial Unicode MS" charset="-128"/>
                <a:cs typeface="+mn-cs"/>
              </a:defRPr>
            </a:lvl2pPr>
            <a:lvl3pPr marL="1143000" indent="-228600" algn="l" defTabSz="457200" rtl="0" eaLnBrk="0" fontAlgn="base" hangingPunct="0">
              <a:spcBef>
                <a:spcPct val="0"/>
              </a:spcBef>
              <a:spcAft>
                <a:spcPct val="0"/>
              </a:spcAft>
              <a:defRPr kern="1200">
                <a:solidFill>
                  <a:schemeClr val="tx1"/>
                </a:solidFill>
                <a:latin typeface="Arial" panose="020B0604020202020204" pitchFamily="34" charset="0"/>
                <a:ea typeface="Arial Unicode MS" charset="-128"/>
                <a:cs typeface="+mn-cs"/>
              </a:defRPr>
            </a:lvl3pPr>
            <a:lvl4pPr marL="1600200" indent="-228600" algn="l" defTabSz="457200" rtl="0" eaLnBrk="0" fontAlgn="base" hangingPunct="0">
              <a:spcBef>
                <a:spcPct val="0"/>
              </a:spcBef>
              <a:spcAft>
                <a:spcPct val="0"/>
              </a:spcAft>
              <a:defRPr kern="1200">
                <a:solidFill>
                  <a:schemeClr val="tx1"/>
                </a:solidFill>
                <a:latin typeface="Arial" panose="020B0604020202020204" pitchFamily="34" charset="0"/>
                <a:ea typeface="Arial Unicode MS" charset="-128"/>
                <a:cs typeface="+mn-cs"/>
              </a:defRPr>
            </a:lvl4pPr>
            <a:lvl5pPr marL="2057400" indent="-228600" algn="l" defTabSz="457200" rtl="0" eaLnBrk="0" fontAlgn="base" hangingPunct="0">
              <a:spcBef>
                <a:spcPct val="0"/>
              </a:spcBef>
              <a:spcAft>
                <a:spcPct val="0"/>
              </a:spcAft>
              <a:defRPr kern="1200">
                <a:solidFill>
                  <a:schemeClr val="tx1"/>
                </a:solidFill>
                <a:latin typeface="Arial" panose="020B0604020202020204" pitchFamily="34" charset="0"/>
                <a:ea typeface="Arial Unicode MS" charset="-128"/>
                <a:cs typeface="+mn-cs"/>
              </a:defRPr>
            </a:lvl5pPr>
            <a:lvl6pPr marL="2286000" algn="l" defTabSz="914400" rtl="0" eaLnBrk="1" latinLnBrk="0" hangingPunct="1">
              <a:defRPr kern="1200">
                <a:solidFill>
                  <a:schemeClr val="tx1"/>
                </a:solidFill>
                <a:latin typeface="Arial" panose="020B0604020202020204" pitchFamily="34" charset="0"/>
                <a:ea typeface="Arial Unicode MS" charset="-128"/>
                <a:cs typeface="+mn-cs"/>
              </a:defRPr>
            </a:lvl6pPr>
            <a:lvl7pPr marL="2743200" algn="l" defTabSz="914400" rtl="0" eaLnBrk="1" latinLnBrk="0" hangingPunct="1">
              <a:defRPr kern="1200">
                <a:solidFill>
                  <a:schemeClr val="tx1"/>
                </a:solidFill>
                <a:latin typeface="Arial" panose="020B0604020202020204" pitchFamily="34" charset="0"/>
                <a:ea typeface="Arial Unicode MS" charset="-128"/>
                <a:cs typeface="+mn-cs"/>
              </a:defRPr>
            </a:lvl7pPr>
            <a:lvl8pPr marL="3200400" algn="l" defTabSz="914400" rtl="0" eaLnBrk="1" latinLnBrk="0" hangingPunct="1">
              <a:defRPr kern="1200">
                <a:solidFill>
                  <a:schemeClr val="tx1"/>
                </a:solidFill>
                <a:latin typeface="Arial" panose="020B0604020202020204" pitchFamily="34" charset="0"/>
                <a:ea typeface="Arial Unicode MS" charset="-128"/>
                <a:cs typeface="+mn-cs"/>
              </a:defRPr>
            </a:lvl8pPr>
            <a:lvl9pPr marL="3657600" algn="l" defTabSz="914400" rtl="0" eaLnBrk="1" latinLnBrk="0" hangingPunct="1">
              <a:defRPr kern="1200">
                <a:solidFill>
                  <a:schemeClr val="tx1"/>
                </a:solidFill>
                <a:latin typeface="Arial" panose="020B0604020202020204" pitchFamily="34" charset="0"/>
                <a:ea typeface="Arial Unicode MS" charset="-128"/>
                <a:cs typeface="+mn-cs"/>
              </a:defRPr>
            </a:lvl9pPr>
          </a:lstStyle>
          <a:p>
            <a:pPr algn="ctr" eaLnBrk="1">
              <a:lnSpc>
                <a:spcPct val="93000"/>
              </a:lnSpc>
              <a:buClr>
                <a:srgbClr val="000000"/>
              </a:buClr>
              <a:buSzPct val="100000"/>
              <a:buFont typeface="Times New Roman" panose="02020603050405020304" pitchFamily="18" charset="0"/>
              <a:buNone/>
            </a:pPr>
            <a:r>
              <a:rPr lang="en-US" altLang="en-US" sz="3200" dirty="0">
                <a:latin typeface="Century Gothic" panose="020B0502020202020204" pitchFamily="34" charset="0"/>
              </a:rPr>
              <a:t>Ease of </a:t>
            </a:r>
            <a:br>
              <a:rPr lang="en-US" altLang="en-US" sz="3200" dirty="0">
                <a:latin typeface="Century Gothic" panose="020B0502020202020204" pitchFamily="34" charset="0"/>
              </a:rPr>
            </a:br>
            <a:r>
              <a:rPr lang="en-US" altLang="en-US" sz="3200" dirty="0">
                <a:latin typeface="Century Gothic" panose="020B0502020202020204" pitchFamily="34" charset="0"/>
              </a:rPr>
              <a:t>Transition</a:t>
            </a:r>
          </a:p>
        </p:txBody>
      </p:sp>
      <p:sp>
        <p:nvSpPr>
          <p:cNvPr id="10" name="TextBox 7">
            <a:extLst>
              <a:ext uri="{FF2B5EF4-FFF2-40B4-BE49-F238E27FC236}">
                <a16:creationId xmlns:a16="http://schemas.microsoft.com/office/drawing/2014/main" id="{E5CE7F40-4723-4CCB-BDD6-B35D499E6F9B}"/>
              </a:ext>
            </a:extLst>
          </p:cNvPr>
          <p:cNvSpPr txBox="1">
            <a:spLocks noChangeArrowheads="1"/>
          </p:cNvSpPr>
          <p:nvPr/>
        </p:nvSpPr>
        <p:spPr bwMode="auto">
          <a:xfrm>
            <a:off x="2913750" y="982663"/>
            <a:ext cx="2365375" cy="89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GB"/>
            </a:defPPr>
            <a:lvl1pPr algn="l" defTabSz="457200" rtl="0" eaLnBrk="0" fontAlgn="base" hangingPunct="0">
              <a:spcBef>
                <a:spcPct val="0"/>
              </a:spcBef>
              <a:spcAft>
                <a:spcPct val="0"/>
              </a:spcAft>
              <a:defRPr kern="1200">
                <a:solidFill>
                  <a:schemeClr val="tx1"/>
                </a:solidFill>
                <a:latin typeface="Arial" panose="020B0604020202020204" pitchFamily="34" charset="0"/>
                <a:ea typeface="Arial Unicode MS" charset="-128"/>
                <a:cs typeface="+mn-cs"/>
              </a:defRPr>
            </a:lvl1pPr>
            <a:lvl2pPr marL="742950" indent="-285750" algn="l" defTabSz="457200" rtl="0" eaLnBrk="0" fontAlgn="base" hangingPunct="0">
              <a:spcBef>
                <a:spcPct val="0"/>
              </a:spcBef>
              <a:spcAft>
                <a:spcPct val="0"/>
              </a:spcAft>
              <a:defRPr kern="1200">
                <a:solidFill>
                  <a:schemeClr val="tx1"/>
                </a:solidFill>
                <a:latin typeface="Arial" panose="020B0604020202020204" pitchFamily="34" charset="0"/>
                <a:ea typeface="Arial Unicode MS" charset="-128"/>
                <a:cs typeface="+mn-cs"/>
              </a:defRPr>
            </a:lvl2pPr>
            <a:lvl3pPr marL="1143000" indent="-228600" algn="l" defTabSz="457200" rtl="0" eaLnBrk="0" fontAlgn="base" hangingPunct="0">
              <a:spcBef>
                <a:spcPct val="0"/>
              </a:spcBef>
              <a:spcAft>
                <a:spcPct val="0"/>
              </a:spcAft>
              <a:defRPr kern="1200">
                <a:solidFill>
                  <a:schemeClr val="tx1"/>
                </a:solidFill>
                <a:latin typeface="Arial" panose="020B0604020202020204" pitchFamily="34" charset="0"/>
                <a:ea typeface="Arial Unicode MS" charset="-128"/>
                <a:cs typeface="+mn-cs"/>
              </a:defRPr>
            </a:lvl3pPr>
            <a:lvl4pPr marL="1600200" indent="-228600" algn="l" defTabSz="457200" rtl="0" eaLnBrk="0" fontAlgn="base" hangingPunct="0">
              <a:spcBef>
                <a:spcPct val="0"/>
              </a:spcBef>
              <a:spcAft>
                <a:spcPct val="0"/>
              </a:spcAft>
              <a:defRPr kern="1200">
                <a:solidFill>
                  <a:schemeClr val="tx1"/>
                </a:solidFill>
                <a:latin typeface="Arial" panose="020B0604020202020204" pitchFamily="34" charset="0"/>
                <a:ea typeface="Arial Unicode MS" charset="-128"/>
                <a:cs typeface="+mn-cs"/>
              </a:defRPr>
            </a:lvl4pPr>
            <a:lvl5pPr marL="2057400" indent="-228600" algn="l" defTabSz="457200" rtl="0" eaLnBrk="0" fontAlgn="base" hangingPunct="0">
              <a:spcBef>
                <a:spcPct val="0"/>
              </a:spcBef>
              <a:spcAft>
                <a:spcPct val="0"/>
              </a:spcAft>
              <a:defRPr kern="1200">
                <a:solidFill>
                  <a:schemeClr val="tx1"/>
                </a:solidFill>
                <a:latin typeface="Arial" panose="020B0604020202020204" pitchFamily="34" charset="0"/>
                <a:ea typeface="Arial Unicode MS" charset="-128"/>
                <a:cs typeface="+mn-cs"/>
              </a:defRPr>
            </a:lvl5pPr>
            <a:lvl6pPr marL="2286000" algn="l" defTabSz="914400" rtl="0" eaLnBrk="1" latinLnBrk="0" hangingPunct="1">
              <a:defRPr kern="1200">
                <a:solidFill>
                  <a:schemeClr val="tx1"/>
                </a:solidFill>
                <a:latin typeface="Arial" panose="020B0604020202020204" pitchFamily="34" charset="0"/>
                <a:ea typeface="Arial Unicode MS" charset="-128"/>
                <a:cs typeface="+mn-cs"/>
              </a:defRPr>
            </a:lvl6pPr>
            <a:lvl7pPr marL="2743200" algn="l" defTabSz="914400" rtl="0" eaLnBrk="1" latinLnBrk="0" hangingPunct="1">
              <a:defRPr kern="1200">
                <a:solidFill>
                  <a:schemeClr val="tx1"/>
                </a:solidFill>
                <a:latin typeface="Arial" panose="020B0604020202020204" pitchFamily="34" charset="0"/>
                <a:ea typeface="Arial Unicode MS" charset="-128"/>
                <a:cs typeface="+mn-cs"/>
              </a:defRPr>
            </a:lvl7pPr>
            <a:lvl8pPr marL="3200400" algn="l" defTabSz="914400" rtl="0" eaLnBrk="1" latinLnBrk="0" hangingPunct="1">
              <a:defRPr kern="1200">
                <a:solidFill>
                  <a:schemeClr val="tx1"/>
                </a:solidFill>
                <a:latin typeface="Arial" panose="020B0604020202020204" pitchFamily="34" charset="0"/>
                <a:ea typeface="Arial Unicode MS" charset="-128"/>
                <a:cs typeface="+mn-cs"/>
              </a:defRPr>
            </a:lvl8pPr>
            <a:lvl9pPr marL="3657600" algn="l" defTabSz="914400" rtl="0" eaLnBrk="1" latinLnBrk="0" hangingPunct="1">
              <a:defRPr kern="1200">
                <a:solidFill>
                  <a:schemeClr val="tx1"/>
                </a:solidFill>
                <a:latin typeface="Arial" panose="020B0604020202020204" pitchFamily="34" charset="0"/>
                <a:ea typeface="Arial Unicode MS" charset="-128"/>
                <a:cs typeface="+mn-cs"/>
              </a:defRPr>
            </a:lvl9pPr>
          </a:lstStyle>
          <a:p>
            <a:pPr algn="ctr" eaLnBrk="1">
              <a:lnSpc>
                <a:spcPct val="93000"/>
              </a:lnSpc>
              <a:buClr>
                <a:srgbClr val="000000"/>
              </a:buClr>
              <a:buSzPct val="100000"/>
              <a:buFont typeface="Times New Roman" panose="02020603050405020304" pitchFamily="18" charset="0"/>
              <a:buNone/>
            </a:pPr>
            <a:r>
              <a:rPr lang="en-US" altLang="en-US" sz="2800" dirty="0">
                <a:solidFill>
                  <a:srgbClr val="D56E4A"/>
                </a:solidFill>
                <a:latin typeface="Century Gothic" panose="020B0502020202020204" pitchFamily="34" charset="0"/>
              </a:rPr>
              <a:t>Difficult</a:t>
            </a:r>
          </a:p>
          <a:p>
            <a:pPr algn="ctr" eaLnBrk="1">
              <a:lnSpc>
                <a:spcPct val="93000"/>
              </a:lnSpc>
              <a:buClr>
                <a:srgbClr val="000000"/>
              </a:buClr>
              <a:buSzPct val="100000"/>
              <a:buFont typeface="Times New Roman" panose="02020603050405020304" pitchFamily="18" charset="0"/>
              <a:buNone/>
            </a:pPr>
            <a:r>
              <a:rPr lang="en-US" altLang="en-US" sz="2800" dirty="0">
                <a:solidFill>
                  <a:srgbClr val="D56E4A"/>
                </a:solidFill>
                <a:latin typeface="Century Gothic" panose="020B0502020202020204" pitchFamily="34" charset="0"/>
              </a:rPr>
              <a:t>16%</a:t>
            </a:r>
          </a:p>
        </p:txBody>
      </p:sp>
      <p:sp>
        <p:nvSpPr>
          <p:cNvPr id="11" name="TextBox 11">
            <a:extLst>
              <a:ext uri="{FF2B5EF4-FFF2-40B4-BE49-F238E27FC236}">
                <a16:creationId xmlns:a16="http://schemas.microsoft.com/office/drawing/2014/main" id="{FB46B44D-BFE3-4A2C-AEC4-41AD874E70B2}"/>
              </a:ext>
            </a:extLst>
          </p:cNvPr>
          <p:cNvSpPr txBox="1">
            <a:spLocks noChangeArrowheads="1"/>
          </p:cNvSpPr>
          <p:nvPr/>
        </p:nvSpPr>
        <p:spPr bwMode="auto">
          <a:xfrm>
            <a:off x="1455505" y="4299744"/>
            <a:ext cx="2752725" cy="129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GB"/>
            </a:defPPr>
            <a:lvl1pPr algn="l" defTabSz="457200" rtl="0" eaLnBrk="0" fontAlgn="base" hangingPunct="0">
              <a:spcBef>
                <a:spcPct val="0"/>
              </a:spcBef>
              <a:spcAft>
                <a:spcPct val="0"/>
              </a:spcAft>
              <a:defRPr kern="1200">
                <a:solidFill>
                  <a:schemeClr val="tx1"/>
                </a:solidFill>
                <a:latin typeface="Arial" panose="020B0604020202020204" pitchFamily="34" charset="0"/>
                <a:ea typeface="Arial Unicode MS" charset="-128"/>
                <a:cs typeface="+mn-cs"/>
              </a:defRPr>
            </a:lvl1pPr>
            <a:lvl2pPr marL="742950" indent="-285750" algn="l" defTabSz="457200" rtl="0" eaLnBrk="0" fontAlgn="base" hangingPunct="0">
              <a:spcBef>
                <a:spcPct val="0"/>
              </a:spcBef>
              <a:spcAft>
                <a:spcPct val="0"/>
              </a:spcAft>
              <a:defRPr kern="1200">
                <a:solidFill>
                  <a:schemeClr val="tx1"/>
                </a:solidFill>
                <a:latin typeface="Arial" panose="020B0604020202020204" pitchFamily="34" charset="0"/>
                <a:ea typeface="Arial Unicode MS" charset="-128"/>
                <a:cs typeface="+mn-cs"/>
              </a:defRPr>
            </a:lvl2pPr>
            <a:lvl3pPr marL="1143000" indent="-228600" algn="l" defTabSz="457200" rtl="0" eaLnBrk="0" fontAlgn="base" hangingPunct="0">
              <a:spcBef>
                <a:spcPct val="0"/>
              </a:spcBef>
              <a:spcAft>
                <a:spcPct val="0"/>
              </a:spcAft>
              <a:defRPr kern="1200">
                <a:solidFill>
                  <a:schemeClr val="tx1"/>
                </a:solidFill>
                <a:latin typeface="Arial" panose="020B0604020202020204" pitchFamily="34" charset="0"/>
                <a:ea typeface="Arial Unicode MS" charset="-128"/>
                <a:cs typeface="+mn-cs"/>
              </a:defRPr>
            </a:lvl3pPr>
            <a:lvl4pPr marL="1600200" indent="-228600" algn="l" defTabSz="457200" rtl="0" eaLnBrk="0" fontAlgn="base" hangingPunct="0">
              <a:spcBef>
                <a:spcPct val="0"/>
              </a:spcBef>
              <a:spcAft>
                <a:spcPct val="0"/>
              </a:spcAft>
              <a:defRPr kern="1200">
                <a:solidFill>
                  <a:schemeClr val="tx1"/>
                </a:solidFill>
                <a:latin typeface="Arial" panose="020B0604020202020204" pitchFamily="34" charset="0"/>
                <a:ea typeface="Arial Unicode MS" charset="-128"/>
                <a:cs typeface="+mn-cs"/>
              </a:defRPr>
            </a:lvl4pPr>
            <a:lvl5pPr marL="2057400" indent="-228600" algn="l" defTabSz="457200" rtl="0" eaLnBrk="0" fontAlgn="base" hangingPunct="0">
              <a:spcBef>
                <a:spcPct val="0"/>
              </a:spcBef>
              <a:spcAft>
                <a:spcPct val="0"/>
              </a:spcAft>
              <a:defRPr kern="1200">
                <a:solidFill>
                  <a:schemeClr val="tx1"/>
                </a:solidFill>
                <a:latin typeface="Arial" panose="020B0604020202020204" pitchFamily="34" charset="0"/>
                <a:ea typeface="Arial Unicode MS" charset="-128"/>
                <a:cs typeface="+mn-cs"/>
              </a:defRPr>
            </a:lvl5pPr>
            <a:lvl6pPr marL="2286000" algn="l" defTabSz="914400" rtl="0" eaLnBrk="1" latinLnBrk="0" hangingPunct="1">
              <a:defRPr kern="1200">
                <a:solidFill>
                  <a:schemeClr val="tx1"/>
                </a:solidFill>
                <a:latin typeface="Arial" panose="020B0604020202020204" pitchFamily="34" charset="0"/>
                <a:ea typeface="Arial Unicode MS" charset="-128"/>
                <a:cs typeface="+mn-cs"/>
              </a:defRPr>
            </a:lvl6pPr>
            <a:lvl7pPr marL="2743200" algn="l" defTabSz="914400" rtl="0" eaLnBrk="1" latinLnBrk="0" hangingPunct="1">
              <a:defRPr kern="1200">
                <a:solidFill>
                  <a:schemeClr val="tx1"/>
                </a:solidFill>
                <a:latin typeface="Arial" panose="020B0604020202020204" pitchFamily="34" charset="0"/>
                <a:ea typeface="Arial Unicode MS" charset="-128"/>
                <a:cs typeface="+mn-cs"/>
              </a:defRPr>
            </a:lvl7pPr>
            <a:lvl8pPr marL="3200400" algn="l" defTabSz="914400" rtl="0" eaLnBrk="1" latinLnBrk="0" hangingPunct="1">
              <a:defRPr kern="1200">
                <a:solidFill>
                  <a:schemeClr val="tx1"/>
                </a:solidFill>
                <a:latin typeface="Arial" panose="020B0604020202020204" pitchFamily="34" charset="0"/>
                <a:ea typeface="Arial Unicode MS" charset="-128"/>
                <a:cs typeface="+mn-cs"/>
              </a:defRPr>
            </a:lvl8pPr>
            <a:lvl9pPr marL="3657600" algn="l" defTabSz="914400" rtl="0" eaLnBrk="1" latinLnBrk="0" hangingPunct="1">
              <a:defRPr kern="1200">
                <a:solidFill>
                  <a:schemeClr val="tx1"/>
                </a:solidFill>
                <a:latin typeface="Arial" panose="020B0604020202020204" pitchFamily="34" charset="0"/>
                <a:ea typeface="Arial Unicode MS" charset="-128"/>
                <a:cs typeface="+mn-cs"/>
              </a:defRPr>
            </a:lvl9pPr>
          </a:lstStyle>
          <a:p>
            <a:pPr algn="ctr" eaLnBrk="1">
              <a:lnSpc>
                <a:spcPct val="93000"/>
              </a:lnSpc>
              <a:buClr>
                <a:srgbClr val="000000"/>
              </a:buClr>
              <a:buSzPct val="100000"/>
              <a:buFont typeface="Times New Roman" panose="02020603050405020304" pitchFamily="18" charset="0"/>
              <a:buNone/>
            </a:pPr>
            <a:r>
              <a:rPr lang="en-US" altLang="en-US" sz="2800" dirty="0">
                <a:solidFill>
                  <a:srgbClr val="D56E4A"/>
                </a:solidFill>
                <a:latin typeface="Century Gothic" panose="020B0502020202020204" pitchFamily="34" charset="0"/>
              </a:rPr>
              <a:t>Some problems</a:t>
            </a:r>
          </a:p>
          <a:p>
            <a:pPr algn="ctr" eaLnBrk="1">
              <a:lnSpc>
                <a:spcPct val="93000"/>
              </a:lnSpc>
              <a:buClr>
                <a:srgbClr val="000000"/>
              </a:buClr>
              <a:buSzPct val="100000"/>
              <a:buFont typeface="Times New Roman" panose="02020603050405020304" pitchFamily="18" charset="0"/>
              <a:buNone/>
            </a:pPr>
            <a:r>
              <a:rPr lang="en-US" altLang="en-US" sz="2800" dirty="0">
                <a:solidFill>
                  <a:srgbClr val="D56E4A"/>
                </a:solidFill>
                <a:latin typeface="Century Gothic" panose="020B0502020202020204" pitchFamily="34" charset="0"/>
              </a:rPr>
              <a:t>32%</a:t>
            </a:r>
          </a:p>
        </p:txBody>
      </p:sp>
      <p:sp>
        <p:nvSpPr>
          <p:cNvPr id="12" name="TextBox 12">
            <a:extLst>
              <a:ext uri="{FF2B5EF4-FFF2-40B4-BE49-F238E27FC236}">
                <a16:creationId xmlns:a16="http://schemas.microsoft.com/office/drawing/2014/main" id="{AC45E6C0-DC9A-4EFF-BC1A-42521C37588E}"/>
              </a:ext>
            </a:extLst>
          </p:cNvPr>
          <p:cNvSpPr txBox="1">
            <a:spLocks noChangeArrowheads="1"/>
          </p:cNvSpPr>
          <p:nvPr/>
        </p:nvSpPr>
        <p:spPr bwMode="auto">
          <a:xfrm>
            <a:off x="8164543" y="2535237"/>
            <a:ext cx="2752725"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GB"/>
            </a:defPPr>
            <a:lvl1pPr algn="l" defTabSz="457200" rtl="0" eaLnBrk="0" fontAlgn="base" hangingPunct="0">
              <a:spcBef>
                <a:spcPct val="0"/>
              </a:spcBef>
              <a:spcAft>
                <a:spcPct val="0"/>
              </a:spcAft>
              <a:defRPr kern="1200">
                <a:solidFill>
                  <a:schemeClr val="tx1"/>
                </a:solidFill>
                <a:latin typeface="Arial" panose="020B0604020202020204" pitchFamily="34" charset="0"/>
                <a:ea typeface="Arial Unicode MS" charset="-128"/>
                <a:cs typeface="+mn-cs"/>
              </a:defRPr>
            </a:lvl1pPr>
            <a:lvl2pPr marL="742950" indent="-285750" algn="l" defTabSz="457200" rtl="0" eaLnBrk="0" fontAlgn="base" hangingPunct="0">
              <a:spcBef>
                <a:spcPct val="0"/>
              </a:spcBef>
              <a:spcAft>
                <a:spcPct val="0"/>
              </a:spcAft>
              <a:defRPr kern="1200">
                <a:solidFill>
                  <a:schemeClr val="tx1"/>
                </a:solidFill>
                <a:latin typeface="Arial" panose="020B0604020202020204" pitchFamily="34" charset="0"/>
                <a:ea typeface="Arial Unicode MS" charset="-128"/>
                <a:cs typeface="+mn-cs"/>
              </a:defRPr>
            </a:lvl2pPr>
            <a:lvl3pPr marL="1143000" indent="-228600" algn="l" defTabSz="457200" rtl="0" eaLnBrk="0" fontAlgn="base" hangingPunct="0">
              <a:spcBef>
                <a:spcPct val="0"/>
              </a:spcBef>
              <a:spcAft>
                <a:spcPct val="0"/>
              </a:spcAft>
              <a:defRPr kern="1200">
                <a:solidFill>
                  <a:schemeClr val="tx1"/>
                </a:solidFill>
                <a:latin typeface="Arial" panose="020B0604020202020204" pitchFamily="34" charset="0"/>
                <a:ea typeface="Arial Unicode MS" charset="-128"/>
                <a:cs typeface="+mn-cs"/>
              </a:defRPr>
            </a:lvl3pPr>
            <a:lvl4pPr marL="1600200" indent="-228600" algn="l" defTabSz="457200" rtl="0" eaLnBrk="0" fontAlgn="base" hangingPunct="0">
              <a:spcBef>
                <a:spcPct val="0"/>
              </a:spcBef>
              <a:spcAft>
                <a:spcPct val="0"/>
              </a:spcAft>
              <a:defRPr kern="1200">
                <a:solidFill>
                  <a:schemeClr val="tx1"/>
                </a:solidFill>
                <a:latin typeface="Arial" panose="020B0604020202020204" pitchFamily="34" charset="0"/>
                <a:ea typeface="Arial Unicode MS" charset="-128"/>
                <a:cs typeface="+mn-cs"/>
              </a:defRPr>
            </a:lvl4pPr>
            <a:lvl5pPr marL="2057400" indent="-228600" algn="l" defTabSz="457200" rtl="0" eaLnBrk="0" fontAlgn="base" hangingPunct="0">
              <a:spcBef>
                <a:spcPct val="0"/>
              </a:spcBef>
              <a:spcAft>
                <a:spcPct val="0"/>
              </a:spcAft>
              <a:defRPr kern="1200">
                <a:solidFill>
                  <a:schemeClr val="tx1"/>
                </a:solidFill>
                <a:latin typeface="Arial" panose="020B0604020202020204" pitchFamily="34" charset="0"/>
                <a:ea typeface="Arial Unicode MS" charset="-128"/>
                <a:cs typeface="+mn-cs"/>
              </a:defRPr>
            </a:lvl5pPr>
            <a:lvl6pPr marL="2286000" algn="l" defTabSz="914400" rtl="0" eaLnBrk="1" latinLnBrk="0" hangingPunct="1">
              <a:defRPr kern="1200">
                <a:solidFill>
                  <a:schemeClr val="tx1"/>
                </a:solidFill>
                <a:latin typeface="Arial" panose="020B0604020202020204" pitchFamily="34" charset="0"/>
                <a:ea typeface="Arial Unicode MS" charset="-128"/>
                <a:cs typeface="+mn-cs"/>
              </a:defRPr>
            </a:lvl6pPr>
            <a:lvl7pPr marL="2743200" algn="l" defTabSz="914400" rtl="0" eaLnBrk="1" latinLnBrk="0" hangingPunct="1">
              <a:defRPr kern="1200">
                <a:solidFill>
                  <a:schemeClr val="tx1"/>
                </a:solidFill>
                <a:latin typeface="Arial" panose="020B0604020202020204" pitchFamily="34" charset="0"/>
                <a:ea typeface="Arial Unicode MS" charset="-128"/>
                <a:cs typeface="+mn-cs"/>
              </a:defRPr>
            </a:lvl7pPr>
            <a:lvl8pPr marL="3200400" algn="l" defTabSz="914400" rtl="0" eaLnBrk="1" latinLnBrk="0" hangingPunct="1">
              <a:defRPr kern="1200">
                <a:solidFill>
                  <a:schemeClr val="tx1"/>
                </a:solidFill>
                <a:latin typeface="Arial" panose="020B0604020202020204" pitchFamily="34" charset="0"/>
                <a:ea typeface="Arial Unicode MS" charset="-128"/>
                <a:cs typeface="+mn-cs"/>
              </a:defRPr>
            </a:lvl8pPr>
            <a:lvl9pPr marL="3657600" algn="l" defTabSz="914400" rtl="0" eaLnBrk="1" latinLnBrk="0" hangingPunct="1">
              <a:defRPr kern="1200">
                <a:solidFill>
                  <a:schemeClr val="tx1"/>
                </a:solidFill>
                <a:latin typeface="Arial" panose="020B0604020202020204" pitchFamily="34" charset="0"/>
                <a:ea typeface="Arial Unicode MS" charset="-128"/>
                <a:cs typeface="+mn-cs"/>
              </a:defRPr>
            </a:lvl9pPr>
          </a:lstStyle>
          <a:p>
            <a:pPr algn="ctr" eaLnBrk="1">
              <a:lnSpc>
                <a:spcPct val="93000"/>
              </a:lnSpc>
              <a:buClr>
                <a:srgbClr val="000000"/>
              </a:buClr>
              <a:buSzPct val="100000"/>
              <a:buFont typeface="Times New Roman" panose="02020603050405020304" pitchFamily="18" charset="0"/>
              <a:buNone/>
            </a:pPr>
            <a:r>
              <a:rPr lang="en-US" altLang="en-US" sz="2800" dirty="0">
                <a:solidFill>
                  <a:srgbClr val="008A4F"/>
                </a:solidFill>
                <a:latin typeface="Century Gothic" panose="020B0502020202020204" pitchFamily="34" charset="0"/>
              </a:rPr>
              <a:t>Successful</a:t>
            </a:r>
          </a:p>
          <a:p>
            <a:pPr algn="ctr" eaLnBrk="1">
              <a:lnSpc>
                <a:spcPct val="93000"/>
              </a:lnSpc>
              <a:buClr>
                <a:srgbClr val="000000"/>
              </a:buClr>
              <a:buSzPct val="100000"/>
              <a:buFont typeface="Times New Roman" panose="02020603050405020304" pitchFamily="18" charset="0"/>
              <a:buNone/>
            </a:pPr>
            <a:r>
              <a:rPr lang="en-US" altLang="en-US" sz="2800" dirty="0">
                <a:solidFill>
                  <a:srgbClr val="008A4F"/>
                </a:solidFill>
                <a:latin typeface="Century Gothic" panose="020B0502020202020204" pitchFamily="34" charset="0"/>
              </a:rPr>
              <a:t>52%</a:t>
            </a:r>
          </a:p>
        </p:txBody>
      </p:sp>
    </p:spTree>
    <p:extLst>
      <p:ext uri="{BB962C8B-B14F-4D97-AF65-F5344CB8AC3E}">
        <p14:creationId xmlns:p14="http://schemas.microsoft.com/office/powerpoint/2010/main" val="27214572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F09B6FF-D631-4D0E-BC68-452B25C70637}"/>
              </a:ext>
            </a:extLst>
          </p:cNvPr>
          <p:cNvSpPr>
            <a:spLocks noGrp="1"/>
          </p:cNvSpPr>
          <p:nvPr>
            <p:ph type="body" sz="quarter" idx="14"/>
          </p:nvPr>
        </p:nvSpPr>
        <p:spPr>
          <a:xfrm>
            <a:off x="1338146" y="117894"/>
            <a:ext cx="10627882" cy="576820"/>
          </a:xfrm>
        </p:spPr>
        <p:txBody>
          <a:bodyPr/>
          <a:lstStyle/>
          <a:p>
            <a:r>
              <a:rPr lang="en-US" sz="2400" dirty="0"/>
              <a:t>Teachers say </a:t>
            </a:r>
            <a:r>
              <a:rPr lang="ja-JP" altLang="en-US" sz="2400" dirty="0"/>
              <a:t>“</a:t>
            </a:r>
            <a:r>
              <a:rPr lang="en-US" altLang="ja-JP" sz="2400" dirty="0"/>
              <a:t>half my class or more</a:t>
            </a:r>
            <a:r>
              <a:rPr lang="ja-JP" altLang="en-US" sz="2400" dirty="0"/>
              <a:t>”</a:t>
            </a:r>
            <a:r>
              <a:rPr lang="en-US" altLang="ja-JP" sz="2400" dirty="0"/>
              <a:t> exhibit </a:t>
            </a:r>
            <a:br>
              <a:rPr lang="en-US" altLang="ja-JP" sz="2400" dirty="0"/>
            </a:br>
            <a:r>
              <a:rPr lang="en-US" altLang="ja-JP" sz="2400" dirty="0"/>
              <a:t>these problems entering kindergarten:</a:t>
            </a:r>
            <a:endParaRPr lang="en-US" sz="2400" dirty="0"/>
          </a:p>
        </p:txBody>
      </p:sp>
      <p:sp>
        <p:nvSpPr>
          <p:cNvPr id="57346" name="Rectangle 7"/>
          <p:cNvSpPr>
            <a:spLocks noChangeArrowheads="1"/>
          </p:cNvSpPr>
          <p:nvPr/>
        </p:nvSpPr>
        <p:spPr bwMode="auto">
          <a:xfrm>
            <a:off x="4871015" y="1550166"/>
            <a:ext cx="4054475"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57347" name="Line 8"/>
          <p:cNvSpPr>
            <a:spLocks noChangeShapeType="1"/>
          </p:cNvSpPr>
          <p:nvPr/>
        </p:nvSpPr>
        <p:spPr bwMode="auto">
          <a:xfrm>
            <a:off x="5685403" y="1550166"/>
            <a:ext cx="1587" cy="3749675"/>
          </a:xfrm>
          <a:prstGeom prst="line">
            <a:avLst/>
          </a:prstGeom>
          <a:noFill/>
          <a:ln w="6350" cmpd="sng">
            <a:solidFill>
              <a:schemeClr val="bg1">
                <a:lumMod val="85000"/>
              </a:schemeClr>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7348" name="Line 9"/>
          <p:cNvSpPr>
            <a:spLocks noChangeShapeType="1"/>
          </p:cNvSpPr>
          <p:nvPr/>
        </p:nvSpPr>
        <p:spPr bwMode="auto">
          <a:xfrm>
            <a:off x="6491853" y="1550166"/>
            <a:ext cx="1587" cy="3749675"/>
          </a:xfrm>
          <a:prstGeom prst="line">
            <a:avLst/>
          </a:prstGeom>
          <a:noFill/>
          <a:ln w="6350" cmpd="sng">
            <a:solidFill>
              <a:schemeClr val="bg1">
                <a:lumMod val="85000"/>
              </a:schemeClr>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7349" name="Line 10"/>
          <p:cNvSpPr>
            <a:spLocks noChangeShapeType="1"/>
          </p:cNvSpPr>
          <p:nvPr/>
        </p:nvSpPr>
        <p:spPr bwMode="auto">
          <a:xfrm>
            <a:off x="7304653" y="1550166"/>
            <a:ext cx="1587" cy="3749675"/>
          </a:xfrm>
          <a:prstGeom prst="line">
            <a:avLst/>
          </a:prstGeom>
          <a:noFill/>
          <a:ln w="6350" cmpd="sng">
            <a:solidFill>
              <a:schemeClr val="bg1">
                <a:lumMod val="85000"/>
              </a:schemeClr>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7350" name="Line 11"/>
          <p:cNvSpPr>
            <a:spLocks noChangeShapeType="1"/>
          </p:cNvSpPr>
          <p:nvPr/>
        </p:nvSpPr>
        <p:spPr bwMode="auto">
          <a:xfrm>
            <a:off x="8111103" y="1550166"/>
            <a:ext cx="1587" cy="3749675"/>
          </a:xfrm>
          <a:prstGeom prst="line">
            <a:avLst/>
          </a:prstGeom>
          <a:noFill/>
          <a:ln w="6350" cmpd="sng">
            <a:solidFill>
              <a:schemeClr val="bg1">
                <a:lumMod val="85000"/>
              </a:schemeClr>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7351" name="Line 12"/>
          <p:cNvSpPr>
            <a:spLocks noChangeShapeType="1"/>
          </p:cNvSpPr>
          <p:nvPr/>
        </p:nvSpPr>
        <p:spPr bwMode="auto">
          <a:xfrm>
            <a:off x="8925489" y="1550166"/>
            <a:ext cx="1588" cy="3749675"/>
          </a:xfrm>
          <a:prstGeom prst="line">
            <a:avLst/>
          </a:prstGeom>
          <a:noFill/>
          <a:ln w="6350" cmpd="sng">
            <a:no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7352" name="Rectangle 13"/>
          <p:cNvSpPr>
            <a:spLocks noChangeArrowheads="1"/>
          </p:cNvSpPr>
          <p:nvPr/>
        </p:nvSpPr>
        <p:spPr bwMode="auto">
          <a:xfrm>
            <a:off x="4871015" y="1550166"/>
            <a:ext cx="4188239" cy="3749675"/>
          </a:xfrm>
          <a:prstGeom prst="rect">
            <a:avLst/>
          </a:prstGeom>
          <a:noFill/>
          <a:ln w="6350">
            <a:solidFill>
              <a:schemeClr val="bg1">
                <a:lumMod val="50000"/>
              </a:schemeClr>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210958" name="Rectangle 14"/>
          <p:cNvSpPr>
            <a:spLocks noChangeArrowheads="1"/>
          </p:cNvSpPr>
          <p:nvPr/>
        </p:nvSpPr>
        <p:spPr bwMode="auto">
          <a:xfrm>
            <a:off x="4871015" y="4872804"/>
            <a:ext cx="1135063" cy="236537"/>
          </a:xfrm>
          <a:prstGeom prst="rect">
            <a:avLst/>
          </a:prstGeom>
          <a:solidFill>
            <a:srgbClr val="FF6600"/>
          </a:solidFill>
          <a:ln w="6350">
            <a:noFill/>
            <a:miter lim="800000"/>
            <a:headEnd/>
            <a:tailEnd/>
          </a:ln>
        </p:spPr>
        <p:txBody>
          <a:bodyPr/>
          <a:lstStyle/>
          <a:p>
            <a:endParaRPr lang="en-US" dirty="0"/>
          </a:p>
        </p:txBody>
      </p:sp>
      <p:sp>
        <p:nvSpPr>
          <p:cNvPr id="210959" name="Rectangle 15"/>
          <p:cNvSpPr>
            <a:spLocks noChangeArrowheads="1"/>
          </p:cNvSpPr>
          <p:nvPr/>
        </p:nvSpPr>
        <p:spPr bwMode="auto">
          <a:xfrm>
            <a:off x="4871015" y="4253679"/>
            <a:ext cx="1706563" cy="223837"/>
          </a:xfrm>
          <a:prstGeom prst="rect">
            <a:avLst/>
          </a:prstGeom>
          <a:solidFill>
            <a:srgbClr val="FF6600"/>
          </a:solidFill>
          <a:ln w="6350">
            <a:noFill/>
            <a:miter lim="800000"/>
            <a:headEnd/>
            <a:tailEnd/>
          </a:ln>
        </p:spPr>
        <p:txBody>
          <a:bodyPr/>
          <a:lstStyle/>
          <a:p>
            <a:endParaRPr lang="en-US" dirty="0"/>
          </a:p>
        </p:txBody>
      </p:sp>
      <p:sp>
        <p:nvSpPr>
          <p:cNvPr id="210960" name="Rectangle 16"/>
          <p:cNvSpPr>
            <a:spLocks noChangeArrowheads="1"/>
          </p:cNvSpPr>
          <p:nvPr/>
        </p:nvSpPr>
        <p:spPr bwMode="auto">
          <a:xfrm>
            <a:off x="4871015" y="3621854"/>
            <a:ext cx="2513013" cy="236537"/>
          </a:xfrm>
          <a:prstGeom prst="rect">
            <a:avLst/>
          </a:prstGeom>
          <a:solidFill>
            <a:srgbClr val="FF6600"/>
          </a:solidFill>
          <a:ln w="6350">
            <a:noFill/>
            <a:miter lim="800000"/>
            <a:headEnd/>
            <a:tailEnd/>
          </a:ln>
        </p:spPr>
        <p:txBody>
          <a:bodyPr/>
          <a:lstStyle/>
          <a:p>
            <a:endParaRPr lang="en-US" dirty="0"/>
          </a:p>
        </p:txBody>
      </p:sp>
      <p:sp>
        <p:nvSpPr>
          <p:cNvPr id="210961" name="Rectangle 17"/>
          <p:cNvSpPr>
            <a:spLocks noChangeArrowheads="1"/>
          </p:cNvSpPr>
          <p:nvPr/>
        </p:nvSpPr>
        <p:spPr bwMode="auto">
          <a:xfrm>
            <a:off x="4871014" y="3002729"/>
            <a:ext cx="2840038" cy="225425"/>
          </a:xfrm>
          <a:prstGeom prst="rect">
            <a:avLst/>
          </a:prstGeom>
          <a:solidFill>
            <a:srgbClr val="FF6600"/>
          </a:solidFill>
          <a:ln w="6350">
            <a:noFill/>
            <a:miter lim="800000"/>
            <a:headEnd/>
            <a:tailEnd/>
          </a:ln>
        </p:spPr>
        <p:txBody>
          <a:bodyPr/>
          <a:lstStyle/>
          <a:p>
            <a:endParaRPr lang="en-US" dirty="0"/>
          </a:p>
        </p:txBody>
      </p:sp>
      <p:sp>
        <p:nvSpPr>
          <p:cNvPr id="210962" name="Rectangle 18"/>
          <p:cNvSpPr>
            <a:spLocks noChangeArrowheads="1"/>
          </p:cNvSpPr>
          <p:nvPr/>
        </p:nvSpPr>
        <p:spPr bwMode="auto">
          <a:xfrm>
            <a:off x="4871015" y="2372490"/>
            <a:ext cx="2919413" cy="236538"/>
          </a:xfrm>
          <a:prstGeom prst="rect">
            <a:avLst/>
          </a:prstGeom>
          <a:solidFill>
            <a:srgbClr val="FF6600"/>
          </a:solidFill>
          <a:ln w="6350">
            <a:noFill/>
            <a:miter lim="800000"/>
            <a:headEnd/>
            <a:tailEnd/>
          </a:ln>
        </p:spPr>
        <p:txBody>
          <a:bodyPr/>
          <a:lstStyle/>
          <a:p>
            <a:endParaRPr lang="en-US" dirty="0"/>
          </a:p>
        </p:txBody>
      </p:sp>
      <p:sp>
        <p:nvSpPr>
          <p:cNvPr id="210963" name="Rectangle 19"/>
          <p:cNvSpPr>
            <a:spLocks noChangeArrowheads="1"/>
          </p:cNvSpPr>
          <p:nvPr/>
        </p:nvSpPr>
        <p:spPr bwMode="auto">
          <a:xfrm>
            <a:off x="4871015" y="1753366"/>
            <a:ext cx="3732213" cy="225425"/>
          </a:xfrm>
          <a:prstGeom prst="rect">
            <a:avLst/>
          </a:prstGeom>
          <a:solidFill>
            <a:srgbClr val="FF6600"/>
          </a:solidFill>
          <a:ln w="6350">
            <a:noFill/>
            <a:miter lim="800000"/>
            <a:headEnd/>
            <a:tailEnd/>
          </a:ln>
        </p:spPr>
        <p:txBody>
          <a:bodyPr/>
          <a:lstStyle/>
          <a:p>
            <a:endParaRPr lang="en-US" dirty="0"/>
          </a:p>
        </p:txBody>
      </p:sp>
      <p:sp>
        <p:nvSpPr>
          <p:cNvPr id="57359" name="Line 20"/>
          <p:cNvSpPr>
            <a:spLocks noChangeShapeType="1"/>
          </p:cNvSpPr>
          <p:nvPr/>
        </p:nvSpPr>
        <p:spPr bwMode="auto">
          <a:xfrm>
            <a:off x="4871015" y="5299840"/>
            <a:ext cx="4054475" cy="1588"/>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7360" name="Line 21"/>
          <p:cNvSpPr>
            <a:spLocks noChangeShapeType="1"/>
          </p:cNvSpPr>
          <p:nvPr/>
        </p:nvSpPr>
        <p:spPr bwMode="auto">
          <a:xfrm flipV="1">
            <a:off x="4871014" y="5299840"/>
            <a:ext cx="1588" cy="90488"/>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7361" name="Line 22"/>
          <p:cNvSpPr>
            <a:spLocks noChangeShapeType="1"/>
          </p:cNvSpPr>
          <p:nvPr/>
        </p:nvSpPr>
        <p:spPr bwMode="auto">
          <a:xfrm flipV="1">
            <a:off x="5685403" y="5299840"/>
            <a:ext cx="1587" cy="90488"/>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7362" name="Line 23"/>
          <p:cNvSpPr>
            <a:spLocks noChangeShapeType="1"/>
          </p:cNvSpPr>
          <p:nvPr/>
        </p:nvSpPr>
        <p:spPr bwMode="auto">
          <a:xfrm flipV="1">
            <a:off x="6491853" y="5299840"/>
            <a:ext cx="1587" cy="90488"/>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7363" name="Line 24"/>
          <p:cNvSpPr>
            <a:spLocks noChangeShapeType="1"/>
          </p:cNvSpPr>
          <p:nvPr/>
        </p:nvSpPr>
        <p:spPr bwMode="auto">
          <a:xfrm flipV="1">
            <a:off x="7304653" y="5299840"/>
            <a:ext cx="1587" cy="90488"/>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7364" name="Line 25"/>
          <p:cNvSpPr>
            <a:spLocks noChangeShapeType="1"/>
          </p:cNvSpPr>
          <p:nvPr/>
        </p:nvSpPr>
        <p:spPr bwMode="auto">
          <a:xfrm flipV="1">
            <a:off x="8111103" y="5299840"/>
            <a:ext cx="1587" cy="90488"/>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7365" name="Line 26"/>
          <p:cNvSpPr>
            <a:spLocks noChangeShapeType="1"/>
          </p:cNvSpPr>
          <p:nvPr/>
        </p:nvSpPr>
        <p:spPr bwMode="auto">
          <a:xfrm flipV="1">
            <a:off x="8925489" y="5299840"/>
            <a:ext cx="1588" cy="90488"/>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7366" name="Line 27"/>
          <p:cNvSpPr>
            <a:spLocks noChangeShapeType="1"/>
          </p:cNvSpPr>
          <p:nvPr/>
        </p:nvSpPr>
        <p:spPr bwMode="auto">
          <a:xfrm>
            <a:off x="4871014" y="1550166"/>
            <a:ext cx="1588" cy="3749675"/>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7367" name="Rectangle 28"/>
          <p:cNvSpPr>
            <a:spLocks noChangeArrowheads="1"/>
          </p:cNvSpPr>
          <p:nvPr/>
        </p:nvSpPr>
        <p:spPr bwMode="auto">
          <a:xfrm>
            <a:off x="4828152" y="5558604"/>
            <a:ext cx="128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dirty="0">
                <a:solidFill>
                  <a:srgbClr val="000000"/>
                </a:solidFill>
                <a:latin typeface="Century Gothic"/>
                <a:cs typeface="Century Gothic"/>
              </a:rPr>
              <a:t>0</a:t>
            </a:r>
            <a:endParaRPr lang="en-US" u="sng" dirty="0">
              <a:latin typeface="Century Gothic"/>
              <a:cs typeface="Century Gothic"/>
            </a:endParaRPr>
          </a:p>
        </p:txBody>
      </p:sp>
      <p:sp>
        <p:nvSpPr>
          <p:cNvPr id="57368" name="Rectangle 29"/>
          <p:cNvSpPr>
            <a:spLocks noChangeArrowheads="1"/>
          </p:cNvSpPr>
          <p:nvPr/>
        </p:nvSpPr>
        <p:spPr bwMode="auto">
          <a:xfrm>
            <a:off x="5591739" y="5558604"/>
            <a:ext cx="25648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dirty="0">
                <a:solidFill>
                  <a:srgbClr val="000000"/>
                </a:solidFill>
                <a:latin typeface="Century Gothic"/>
                <a:cs typeface="Century Gothic"/>
              </a:rPr>
              <a:t>10</a:t>
            </a:r>
            <a:endParaRPr lang="en-US" u="sng" dirty="0">
              <a:latin typeface="Century Gothic"/>
              <a:cs typeface="Century Gothic"/>
            </a:endParaRPr>
          </a:p>
        </p:txBody>
      </p:sp>
      <p:sp>
        <p:nvSpPr>
          <p:cNvPr id="57369" name="Rectangle 30"/>
          <p:cNvSpPr>
            <a:spLocks noChangeArrowheads="1"/>
          </p:cNvSpPr>
          <p:nvPr/>
        </p:nvSpPr>
        <p:spPr bwMode="auto">
          <a:xfrm>
            <a:off x="6398189" y="5558604"/>
            <a:ext cx="25648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dirty="0">
                <a:solidFill>
                  <a:srgbClr val="000000"/>
                </a:solidFill>
                <a:latin typeface="Century Gothic"/>
                <a:cs typeface="Century Gothic"/>
              </a:rPr>
              <a:t>20</a:t>
            </a:r>
            <a:endParaRPr lang="en-US" u="sng" dirty="0">
              <a:latin typeface="Century Gothic"/>
              <a:cs typeface="Century Gothic"/>
            </a:endParaRPr>
          </a:p>
        </p:txBody>
      </p:sp>
      <p:sp>
        <p:nvSpPr>
          <p:cNvPr id="57370" name="Rectangle 31"/>
          <p:cNvSpPr>
            <a:spLocks noChangeArrowheads="1"/>
          </p:cNvSpPr>
          <p:nvPr/>
        </p:nvSpPr>
        <p:spPr bwMode="auto">
          <a:xfrm>
            <a:off x="7212577" y="5558604"/>
            <a:ext cx="25648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dirty="0">
                <a:solidFill>
                  <a:srgbClr val="000000"/>
                </a:solidFill>
                <a:latin typeface="Century Gothic"/>
                <a:cs typeface="Century Gothic"/>
              </a:rPr>
              <a:t>30</a:t>
            </a:r>
            <a:endParaRPr lang="en-US" u="sng" dirty="0">
              <a:latin typeface="Century Gothic"/>
              <a:cs typeface="Century Gothic"/>
            </a:endParaRPr>
          </a:p>
        </p:txBody>
      </p:sp>
      <p:sp>
        <p:nvSpPr>
          <p:cNvPr id="57371" name="Rectangle 32"/>
          <p:cNvSpPr>
            <a:spLocks noChangeArrowheads="1"/>
          </p:cNvSpPr>
          <p:nvPr/>
        </p:nvSpPr>
        <p:spPr bwMode="auto">
          <a:xfrm>
            <a:off x="8019027" y="5558604"/>
            <a:ext cx="25648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dirty="0">
                <a:solidFill>
                  <a:srgbClr val="000000"/>
                </a:solidFill>
                <a:latin typeface="Century Gothic"/>
                <a:cs typeface="Century Gothic"/>
              </a:rPr>
              <a:t>40</a:t>
            </a:r>
            <a:endParaRPr lang="en-US" u="sng" dirty="0">
              <a:latin typeface="Century Gothic"/>
              <a:cs typeface="Century Gothic"/>
            </a:endParaRPr>
          </a:p>
        </p:txBody>
      </p:sp>
      <p:sp>
        <p:nvSpPr>
          <p:cNvPr id="57372" name="Rectangle 33"/>
          <p:cNvSpPr>
            <a:spLocks noChangeArrowheads="1"/>
          </p:cNvSpPr>
          <p:nvPr/>
        </p:nvSpPr>
        <p:spPr bwMode="auto">
          <a:xfrm>
            <a:off x="8831827" y="5558604"/>
            <a:ext cx="25648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dirty="0">
                <a:solidFill>
                  <a:srgbClr val="000000"/>
                </a:solidFill>
                <a:latin typeface="Century Gothic"/>
                <a:cs typeface="Century Gothic"/>
              </a:rPr>
              <a:t>50</a:t>
            </a:r>
            <a:endParaRPr lang="en-US" u="sng" dirty="0">
              <a:latin typeface="Century Gothic"/>
              <a:cs typeface="Century Gothic"/>
            </a:endParaRPr>
          </a:p>
        </p:txBody>
      </p:sp>
      <p:sp>
        <p:nvSpPr>
          <p:cNvPr id="210978" name="Text Box 34"/>
          <p:cNvSpPr txBox="1">
            <a:spLocks noChangeArrowheads="1"/>
          </p:cNvSpPr>
          <p:nvPr/>
        </p:nvSpPr>
        <p:spPr bwMode="auto">
          <a:xfrm>
            <a:off x="780027" y="4726753"/>
            <a:ext cx="409575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algn="r"/>
            <a:r>
              <a:rPr lang="en-US" dirty="0">
                <a:latin typeface="Century Gothic"/>
                <a:cs typeface="Century Gothic"/>
              </a:rPr>
              <a:t>Difficulty communicating/</a:t>
            </a:r>
          </a:p>
          <a:p>
            <a:pPr algn="r"/>
            <a:r>
              <a:rPr lang="en-US" dirty="0">
                <a:latin typeface="Century Gothic"/>
                <a:cs typeface="Century Gothic"/>
              </a:rPr>
              <a:t>language problems</a:t>
            </a:r>
          </a:p>
        </p:txBody>
      </p:sp>
      <p:sp>
        <p:nvSpPr>
          <p:cNvPr id="210979" name="Text Box 35"/>
          <p:cNvSpPr txBox="1">
            <a:spLocks noChangeArrowheads="1"/>
          </p:cNvSpPr>
          <p:nvPr/>
        </p:nvSpPr>
        <p:spPr bwMode="auto">
          <a:xfrm>
            <a:off x="2256651" y="4185415"/>
            <a:ext cx="261912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algn="r"/>
            <a:r>
              <a:rPr lang="en-US" dirty="0">
                <a:latin typeface="Century Gothic"/>
                <a:cs typeface="Century Gothic"/>
              </a:rPr>
              <a:t>Problems with social skills</a:t>
            </a:r>
          </a:p>
        </p:txBody>
      </p:sp>
      <p:sp>
        <p:nvSpPr>
          <p:cNvPr id="210980" name="Text Box 36"/>
          <p:cNvSpPr txBox="1">
            <a:spLocks noChangeArrowheads="1"/>
          </p:cNvSpPr>
          <p:nvPr/>
        </p:nvSpPr>
        <p:spPr bwMode="auto">
          <a:xfrm>
            <a:off x="1165907" y="3567878"/>
            <a:ext cx="370987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algn="r"/>
            <a:r>
              <a:rPr lang="en-US" dirty="0">
                <a:latin typeface="Century Gothic"/>
                <a:cs typeface="Century Gothic"/>
              </a:rPr>
              <a:t>Difficulty working as part of a group</a:t>
            </a:r>
          </a:p>
        </p:txBody>
      </p:sp>
      <p:sp>
        <p:nvSpPr>
          <p:cNvPr id="210981" name="Text Box 37"/>
          <p:cNvSpPr txBox="1">
            <a:spLocks noChangeArrowheads="1"/>
          </p:cNvSpPr>
          <p:nvPr/>
        </p:nvSpPr>
        <p:spPr bwMode="auto">
          <a:xfrm>
            <a:off x="1503039" y="2948753"/>
            <a:ext cx="337273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algn="r"/>
            <a:r>
              <a:rPr lang="en-US" dirty="0">
                <a:latin typeface="Century Gothic"/>
                <a:cs typeface="Century Gothic"/>
              </a:rPr>
              <a:t>Difficulty working independently</a:t>
            </a:r>
          </a:p>
        </p:txBody>
      </p:sp>
      <p:sp>
        <p:nvSpPr>
          <p:cNvPr id="210982" name="Text Box 38"/>
          <p:cNvSpPr txBox="1">
            <a:spLocks noChangeArrowheads="1"/>
          </p:cNvSpPr>
          <p:nvPr/>
        </p:nvSpPr>
        <p:spPr bwMode="auto">
          <a:xfrm>
            <a:off x="2412443" y="2331215"/>
            <a:ext cx="246333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algn="r"/>
            <a:r>
              <a:rPr lang="en-US" dirty="0">
                <a:latin typeface="Century Gothic"/>
                <a:cs typeface="Century Gothic"/>
              </a:rPr>
              <a:t>Lack of academic skills</a:t>
            </a:r>
          </a:p>
        </p:txBody>
      </p:sp>
      <p:sp>
        <p:nvSpPr>
          <p:cNvPr id="210983" name="Text Box 39"/>
          <p:cNvSpPr txBox="1">
            <a:spLocks noChangeArrowheads="1"/>
          </p:cNvSpPr>
          <p:nvPr/>
        </p:nvSpPr>
        <p:spPr bwMode="auto">
          <a:xfrm>
            <a:off x="1886657" y="1700978"/>
            <a:ext cx="298912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algn="r"/>
            <a:r>
              <a:rPr lang="en-US" dirty="0">
                <a:latin typeface="Century Gothic"/>
                <a:cs typeface="Century Gothic"/>
              </a:rPr>
              <a:t>Difficulty following directions</a:t>
            </a:r>
          </a:p>
        </p:txBody>
      </p:sp>
      <p:sp>
        <p:nvSpPr>
          <p:cNvPr id="210984" name="Text Box 40"/>
          <p:cNvSpPr txBox="1">
            <a:spLocks noChangeArrowheads="1"/>
          </p:cNvSpPr>
          <p:nvPr/>
        </p:nvSpPr>
        <p:spPr bwMode="auto">
          <a:xfrm>
            <a:off x="5980677" y="4820415"/>
            <a:ext cx="5905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r>
              <a:rPr lang="en-US" dirty="0">
                <a:latin typeface="Century Gothic"/>
                <a:cs typeface="Century Gothic"/>
              </a:rPr>
              <a:t>14%</a:t>
            </a:r>
          </a:p>
        </p:txBody>
      </p:sp>
      <p:sp>
        <p:nvSpPr>
          <p:cNvPr id="210985" name="Text Box 41"/>
          <p:cNvSpPr txBox="1">
            <a:spLocks noChangeArrowheads="1"/>
          </p:cNvSpPr>
          <p:nvPr/>
        </p:nvSpPr>
        <p:spPr bwMode="auto">
          <a:xfrm>
            <a:off x="6560114" y="4202878"/>
            <a:ext cx="5905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r>
              <a:rPr lang="en-US" dirty="0">
                <a:latin typeface="Century Gothic"/>
                <a:cs typeface="Century Gothic"/>
              </a:rPr>
              <a:t>21%</a:t>
            </a:r>
          </a:p>
        </p:txBody>
      </p:sp>
      <p:sp>
        <p:nvSpPr>
          <p:cNvPr id="210986" name="Text Box 42"/>
          <p:cNvSpPr txBox="1">
            <a:spLocks noChangeArrowheads="1"/>
          </p:cNvSpPr>
          <p:nvPr/>
        </p:nvSpPr>
        <p:spPr bwMode="auto">
          <a:xfrm>
            <a:off x="7357039" y="3571053"/>
            <a:ext cx="5905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r>
              <a:rPr lang="en-US" dirty="0">
                <a:latin typeface="Century Gothic"/>
                <a:cs typeface="Century Gothic"/>
              </a:rPr>
              <a:t>31%</a:t>
            </a:r>
          </a:p>
        </p:txBody>
      </p:sp>
      <p:sp>
        <p:nvSpPr>
          <p:cNvPr id="210987" name="Text Box 43"/>
          <p:cNvSpPr txBox="1">
            <a:spLocks noChangeArrowheads="1"/>
          </p:cNvSpPr>
          <p:nvPr/>
        </p:nvSpPr>
        <p:spPr bwMode="auto">
          <a:xfrm>
            <a:off x="7661839" y="2947165"/>
            <a:ext cx="5905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r>
              <a:rPr lang="en-US" dirty="0">
                <a:latin typeface="Century Gothic"/>
                <a:cs typeface="Century Gothic"/>
              </a:rPr>
              <a:t>35%</a:t>
            </a:r>
          </a:p>
        </p:txBody>
      </p:sp>
      <p:sp>
        <p:nvSpPr>
          <p:cNvPr id="210988" name="Text Box 44"/>
          <p:cNvSpPr txBox="1">
            <a:spLocks noChangeArrowheads="1"/>
          </p:cNvSpPr>
          <p:nvPr/>
        </p:nvSpPr>
        <p:spPr bwMode="auto">
          <a:xfrm>
            <a:off x="7763439" y="2329628"/>
            <a:ext cx="5905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r>
              <a:rPr lang="en-US" dirty="0">
                <a:latin typeface="Century Gothic"/>
                <a:cs typeface="Century Gothic"/>
              </a:rPr>
              <a:t>36%</a:t>
            </a:r>
          </a:p>
        </p:txBody>
      </p:sp>
      <p:sp>
        <p:nvSpPr>
          <p:cNvPr id="210989" name="Text Box 45"/>
          <p:cNvSpPr txBox="1">
            <a:spLocks noChangeArrowheads="1"/>
          </p:cNvSpPr>
          <p:nvPr/>
        </p:nvSpPr>
        <p:spPr bwMode="auto">
          <a:xfrm>
            <a:off x="8534964" y="1680340"/>
            <a:ext cx="5905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r>
              <a:rPr lang="en-US" dirty="0">
                <a:latin typeface="Century Gothic"/>
                <a:cs typeface="Century Gothic"/>
              </a:rPr>
              <a:t>46%</a:t>
            </a:r>
          </a:p>
        </p:txBody>
      </p:sp>
      <p:sp>
        <p:nvSpPr>
          <p:cNvPr id="57385" name="TextBox 41"/>
          <p:cNvSpPr txBox="1">
            <a:spLocks noChangeArrowheads="1"/>
          </p:cNvSpPr>
          <p:nvPr/>
        </p:nvSpPr>
        <p:spPr bwMode="auto">
          <a:xfrm>
            <a:off x="9701152" y="6267736"/>
            <a:ext cx="249084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eaLnBrk="1" hangingPunct="1"/>
            <a:r>
              <a:rPr lang="en-US" sz="1100" dirty="0">
                <a:latin typeface="Arial" panose="020B0604020202020204" pitchFamily="34" charset="0"/>
                <a:cs typeface="Arial" panose="020B0604020202020204" pitchFamily="34" charset="0"/>
              </a:rPr>
              <a:t>Rimm-Kaufman, Pianta, &amp; Cox, 2000</a:t>
            </a: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E02D16A-9B59-8745-A6A2-2F1296DFB5B9}"/>
              </a:ext>
            </a:extLst>
          </p:cNvPr>
          <p:cNvPicPr>
            <a:picLocks noChangeAspect="1"/>
          </p:cNvPicPr>
          <p:nvPr/>
        </p:nvPicPr>
        <p:blipFill rotWithShape="1">
          <a:blip r:embed="rId3">
            <a:extLst>
              <a:ext uri="{28A0092B-C50C-407E-A947-70E740481C1C}">
                <a14:useLocalDpi xmlns:a14="http://schemas.microsoft.com/office/drawing/2010/main" val="0"/>
              </a:ext>
            </a:extLst>
          </a:blip>
          <a:srcRect b="8534"/>
          <a:stretch/>
        </p:blipFill>
        <p:spPr>
          <a:xfrm flipH="1">
            <a:off x="0" y="1"/>
            <a:ext cx="12199618" cy="6857999"/>
          </a:xfrm>
          <a:prstGeom prst="rect">
            <a:avLst/>
          </a:prstGeom>
        </p:spPr>
      </p:pic>
      <p:sp>
        <p:nvSpPr>
          <p:cNvPr id="4" name="Oval 3"/>
          <p:cNvSpPr/>
          <p:nvPr/>
        </p:nvSpPr>
        <p:spPr>
          <a:xfrm>
            <a:off x="7905023" y="3234171"/>
            <a:ext cx="3797299" cy="3468986"/>
          </a:xfrm>
          <a:prstGeom prst="ellipse">
            <a:avLst/>
          </a:prstGeom>
          <a:solidFill>
            <a:schemeClr val="bg1"/>
          </a:solidFill>
          <a:ln w="381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2800" dirty="0">
                <a:solidFill>
                  <a:srgbClr val="FF6600"/>
                </a:solidFill>
                <a:latin typeface="Century Gothic"/>
                <a:cs typeface="Century Gothic"/>
              </a:rPr>
              <a:t>Why We Are</a:t>
            </a:r>
          </a:p>
          <a:p>
            <a:pPr algn="ctr">
              <a:spcAft>
                <a:spcPts val="600"/>
              </a:spcAft>
            </a:pPr>
            <a:r>
              <a:rPr lang="en-US" sz="2800" dirty="0">
                <a:solidFill>
                  <a:srgbClr val="FF6600"/>
                </a:solidFill>
                <a:latin typeface="Century Gothic"/>
                <a:cs typeface="Century Gothic"/>
              </a:rPr>
              <a:t>Concerned </a:t>
            </a:r>
          </a:p>
          <a:p>
            <a:pPr algn="ctr">
              <a:spcAft>
                <a:spcPts val="600"/>
              </a:spcAft>
            </a:pPr>
            <a:r>
              <a:rPr lang="en-US" sz="2800" dirty="0">
                <a:solidFill>
                  <a:srgbClr val="FF6600"/>
                </a:solidFill>
                <a:latin typeface="Century Gothic"/>
                <a:cs typeface="Century Gothic"/>
              </a:rPr>
              <a:t>About Early</a:t>
            </a:r>
          </a:p>
          <a:p>
            <a:pPr algn="ctr">
              <a:spcAft>
                <a:spcPts val="600"/>
              </a:spcAft>
            </a:pPr>
            <a:r>
              <a:rPr lang="en-US" sz="2800" dirty="0">
                <a:solidFill>
                  <a:srgbClr val="FF6600"/>
                </a:solidFill>
                <a:latin typeface="Century Gothic"/>
                <a:cs typeface="Century Gothic"/>
              </a:rPr>
              <a:t>Transition</a:t>
            </a:r>
          </a:p>
          <a:p>
            <a:pPr algn="ctr">
              <a:spcAft>
                <a:spcPts val="600"/>
              </a:spcAft>
            </a:pPr>
            <a:r>
              <a:rPr lang="en-US" sz="2800" dirty="0">
                <a:solidFill>
                  <a:srgbClr val="FF6600"/>
                </a:solidFill>
                <a:latin typeface="Century Gothic"/>
                <a:cs typeface="Century Gothic"/>
              </a:rPr>
              <a:t>Experiences</a:t>
            </a:r>
          </a:p>
        </p:txBody>
      </p:sp>
    </p:spTree>
    <p:extLst>
      <p:ext uri="{BB962C8B-B14F-4D97-AF65-F5344CB8AC3E}">
        <p14:creationId xmlns:p14="http://schemas.microsoft.com/office/powerpoint/2010/main" val="3902060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5A03DE4-BCF7-41A7-A34F-49DAA56EA6B9}"/>
              </a:ext>
            </a:extLst>
          </p:cNvPr>
          <p:cNvSpPr>
            <a:spLocks noGrp="1"/>
          </p:cNvSpPr>
          <p:nvPr>
            <p:ph type="body" sz="quarter" idx="14"/>
          </p:nvPr>
        </p:nvSpPr>
        <p:spPr/>
        <p:txBody>
          <a:bodyPr/>
          <a:lstStyle/>
          <a:p>
            <a:r>
              <a:rPr lang="en-US" dirty="0"/>
              <a:t>Early School Experiences Matter</a:t>
            </a:r>
          </a:p>
        </p:txBody>
      </p:sp>
      <p:sp>
        <p:nvSpPr>
          <p:cNvPr id="2" name="Content Placeholder 1"/>
          <p:cNvSpPr>
            <a:spLocks noGrp="1"/>
          </p:cNvSpPr>
          <p:nvPr>
            <p:ph type="body" sz="quarter" idx="10"/>
          </p:nvPr>
        </p:nvSpPr>
        <p:spPr/>
        <p:txBody>
          <a:bodyPr>
            <a:noAutofit/>
          </a:bodyPr>
          <a:lstStyle/>
          <a:p>
            <a:endParaRPr lang="en-US" altLang="ja-JP" sz="1000" b="1" i="1" dirty="0">
              <a:latin typeface="Arial" charset="0"/>
            </a:endParaRPr>
          </a:p>
          <a:p>
            <a:pPr marL="0" indent="0">
              <a:spcAft>
                <a:spcPts val="600"/>
              </a:spcAft>
              <a:buNone/>
            </a:pPr>
            <a:r>
              <a:rPr lang="en-US" sz="2800" dirty="0">
                <a:latin typeface="Century Gothic" panose="020B0502020202020204" pitchFamily="34" charset="0"/>
              </a:rPr>
              <a:t>We know that:</a:t>
            </a:r>
          </a:p>
          <a:p>
            <a:pPr>
              <a:spcAft>
                <a:spcPts val="600"/>
              </a:spcAft>
            </a:pPr>
            <a:r>
              <a:rPr lang="en-US" sz="2800" dirty="0">
                <a:latin typeface="Century Gothic" panose="020B0502020202020204" pitchFamily="34" charset="0"/>
              </a:rPr>
              <a:t>Effective early school experiences can close achievement gaps.</a:t>
            </a:r>
          </a:p>
          <a:p>
            <a:pPr>
              <a:spcAft>
                <a:spcPts val="600"/>
              </a:spcAft>
            </a:pPr>
            <a:r>
              <a:rPr lang="en-US" sz="2800" dirty="0">
                <a:latin typeface="Century Gothic" panose="020B0502020202020204" pitchFamily="34" charset="0"/>
              </a:rPr>
              <a:t>Stability and consistency between settings is crucial to children’s success.</a:t>
            </a:r>
          </a:p>
          <a:p>
            <a:pPr lvl="1"/>
            <a:endParaRPr lang="en-US" sz="1800" dirty="0"/>
          </a:p>
        </p:txBody>
      </p:sp>
    </p:spTree>
    <p:extLst>
      <p:ext uri="{BB962C8B-B14F-4D97-AF65-F5344CB8AC3E}">
        <p14:creationId xmlns:p14="http://schemas.microsoft.com/office/powerpoint/2010/main" val="2640057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9C26E7D-142B-4E07-A460-769611CF78C9}"/>
              </a:ext>
            </a:extLst>
          </p:cNvPr>
          <p:cNvSpPr>
            <a:spLocks noGrp="1"/>
          </p:cNvSpPr>
          <p:nvPr>
            <p:ph type="body" sz="quarter" idx="14"/>
          </p:nvPr>
        </p:nvSpPr>
        <p:spPr/>
        <p:txBody>
          <a:bodyPr/>
          <a:lstStyle/>
          <a:p>
            <a:r>
              <a:rPr lang="en-US" dirty="0"/>
              <a:t>Early School Experiences Matter</a:t>
            </a:r>
          </a:p>
        </p:txBody>
      </p:sp>
      <p:sp>
        <p:nvSpPr>
          <p:cNvPr id="2" name="Content Placeholder 1"/>
          <p:cNvSpPr>
            <a:spLocks noGrp="1"/>
          </p:cNvSpPr>
          <p:nvPr>
            <p:ph type="body" sz="quarter" idx="10"/>
          </p:nvPr>
        </p:nvSpPr>
        <p:spPr>
          <a:xfrm>
            <a:off x="480862" y="1251786"/>
            <a:ext cx="9701106" cy="5211522"/>
          </a:xfrm>
        </p:spPr>
        <p:txBody>
          <a:bodyPr>
            <a:noAutofit/>
          </a:bodyPr>
          <a:lstStyle/>
          <a:p>
            <a:endParaRPr lang="en-US" altLang="ja-JP" sz="2800" dirty="0">
              <a:latin typeface="Century Gothic" panose="020B0502020202020204" pitchFamily="34" charset="0"/>
            </a:endParaRPr>
          </a:p>
          <a:p>
            <a:pPr marL="0" indent="0">
              <a:spcBef>
                <a:spcPts val="0"/>
              </a:spcBef>
              <a:spcAft>
                <a:spcPts val="600"/>
              </a:spcAft>
              <a:buNone/>
            </a:pPr>
            <a:r>
              <a:rPr lang="en-US" sz="2800" dirty="0">
                <a:latin typeface="Century Gothic" panose="020B0502020202020204" pitchFamily="34" charset="0"/>
              </a:rPr>
              <a:t>Educator–child relationships predict:</a:t>
            </a:r>
          </a:p>
          <a:p>
            <a:pPr marL="914400" lvl="1" indent="-457200">
              <a:spcBef>
                <a:spcPts val="1200"/>
              </a:spcBef>
              <a:spcAft>
                <a:spcPts val="600"/>
              </a:spcAft>
              <a:buClr>
                <a:srgbClr val="00B050"/>
              </a:buClr>
              <a:buFont typeface="Arial" panose="020B0604020202020204" pitchFamily="34" charset="0"/>
              <a:buChar char="•"/>
            </a:pPr>
            <a:r>
              <a:rPr lang="en-US" sz="2800" dirty="0">
                <a:latin typeface="Century Gothic" panose="020B0502020202020204" pitchFamily="34" charset="0"/>
              </a:rPr>
              <a:t>Academic and behavior outcomes through eighth grade, particularly for children with behavior problems in kindergarten.</a:t>
            </a:r>
          </a:p>
          <a:p>
            <a:pPr marL="914400" lvl="1" indent="-457200">
              <a:spcBef>
                <a:spcPts val="1200"/>
              </a:spcBef>
              <a:spcAft>
                <a:spcPts val="3000"/>
              </a:spcAft>
              <a:buClr>
                <a:srgbClr val="00B050"/>
              </a:buClr>
              <a:buFont typeface="Arial" panose="020B0604020202020204" pitchFamily="34" charset="0"/>
              <a:buChar char="•"/>
            </a:pPr>
            <a:r>
              <a:rPr lang="en-US" sz="2800" dirty="0">
                <a:latin typeface="Century Gothic" panose="020B0502020202020204" pitchFamily="34" charset="0"/>
              </a:rPr>
              <a:t>Stability of relationships with educators over time. </a:t>
            </a:r>
          </a:p>
          <a:p>
            <a:pPr lvl="1"/>
            <a:endParaRPr lang="en-US" sz="1800" dirty="0">
              <a:latin typeface="Arial"/>
              <a:cs typeface="Arial"/>
            </a:endParaRPr>
          </a:p>
          <a:p>
            <a:pPr lvl="1"/>
            <a:endParaRPr lang="en-US" sz="1800" dirty="0"/>
          </a:p>
        </p:txBody>
      </p:sp>
    </p:spTree>
    <p:extLst>
      <p:ext uri="{BB962C8B-B14F-4D97-AF65-F5344CB8AC3E}">
        <p14:creationId xmlns:p14="http://schemas.microsoft.com/office/powerpoint/2010/main" val="1463034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39341EC-0524-4700-80D3-77550AFA6B98}"/>
              </a:ext>
            </a:extLst>
          </p:cNvPr>
          <p:cNvSpPr>
            <a:spLocks noGrp="1"/>
          </p:cNvSpPr>
          <p:nvPr>
            <p:ph type="body" sz="quarter" idx="14"/>
          </p:nvPr>
        </p:nvSpPr>
        <p:spPr/>
        <p:txBody>
          <a:bodyPr/>
          <a:lstStyle/>
          <a:p>
            <a:r>
              <a:rPr lang="en-US" dirty="0"/>
              <a:t>Early School Experiences Matter</a:t>
            </a:r>
          </a:p>
        </p:txBody>
      </p:sp>
      <p:sp>
        <p:nvSpPr>
          <p:cNvPr id="3" name="Content Placeholder 2"/>
          <p:cNvSpPr>
            <a:spLocks noGrp="1"/>
          </p:cNvSpPr>
          <p:nvPr>
            <p:ph type="body" sz="quarter" idx="10"/>
          </p:nvPr>
        </p:nvSpPr>
        <p:spPr/>
        <p:txBody>
          <a:bodyPr>
            <a:noAutofit/>
          </a:bodyPr>
          <a:lstStyle/>
          <a:p>
            <a:pPr marL="0" indent="0">
              <a:spcBef>
                <a:spcPts val="0"/>
              </a:spcBef>
              <a:spcAft>
                <a:spcPts val="600"/>
              </a:spcAft>
              <a:buNone/>
            </a:pPr>
            <a:r>
              <a:rPr lang="en-US" sz="2600" dirty="0">
                <a:latin typeface="Century Gothic" panose="020B0502020202020204" pitchFamily="34" charset="0"/>
              </a:rPr>
              <a:t>Kindergarten family involvement is associated with:</a:t>
            </a:r>
          </a:p>
          <a:p>
            <a:pPr marL="914400" lvl="1" indent="-457200">
              <a:spcBef>
                <a:spcPts val="1200"/>
              </a:spcBef>
              <a:spcAft>
                <a:spcPts val="600"/>
              </a:spcAft>
              <a:buClr>
                <a:srgbClr val="00B050"/>
              </a:buClr>
              <a:buFont typeface="Arial" panose="020B0604020202020204" pitchFamily="34" charset="0"/>
              <a:buChar char="•"/>
            </a:pPr>
            <a:r>
              <a:rPr lang="en-US" sz="2600" dirty="0">
                <a:latin typeface="Century Gothic" panose="020B0502020202020204" pitchFamily="34" charset="0"/>
              </a:rPr>
              <a:t>More cooperative, self-controlled, and socially engaged children. </a:t>
            </a:r>
          </a:p>
          <a:p>
            <a:pPr marL="914400" lvl="1" indent="-457200">
              <a:spcBef>
                <a:spcPts val="1200"/>
              </a:spcBef>
              <a:spcAft>
                <a:spcPts val="600"/>
              </a:spcAft>
              <a:buClr>
                <a:srgbClr val="00B050"/>
              </a:buClr>
              <a:buFont typeface="Arial" panose="020B0604020202020204" pitchFamily="34" charset="0"/>
              <a:buChar char="•"/>
            </a:pPr>
            <a:r>
              <a:rPr lang="en-US" sz="2600" dirty="0">
                <a:latin typeface="Century Gothic" panose="020B0502020202020204" pitchFamily="34" charset="0"/>
              </a:rPr>
              <a:t>Lower rates of high school dropout, increased on-time high school completion, and higher grade completed. </a:t>
            </a:r>
          </a:p>
          <a:p>
            <a:pPr marL="914400" lvl="1" indent="-457200">
              <a:spcBef>
                <a:spcPts val="1200"/>
              </a:spcBef>
              <a:spcAft>
                <a:spcPts val="600"/>
              </a:spcAft>
              <a:buClr>
                <a:srgbClr val="00B050"/>
              </a:buClr>
              <a:buFont typeface="Arial" panose="020B0604020202020204" pitchFamily="34" charset="0"/>
              <a:buChar char="•"/>
            </a:pPr>
            <a:r>
              <a:rPr lang="en-US" sz="2600" dirty="0">
                <a:latin typeface="Century Gothic" panose="020B0502020202020204" pitchFamily="34" charset="0"/>
              </a:rPr>
              <a:t>Higher achievement in language and math, and higher ratings on peer interactions.  </a:t>
            </a:r>
          </a:p>
        </p:txBody>
      </p:sp>
      <p:sp>
        <p:nvSpPr>
          <p:cNvPr id="4" name="Rectangle 3"/>
          <p:cNvSpPr/>
          <p:nvPr/>
        </p:nvSpPr>
        <p:spPr>
          <a:xfrm>
            <a:off x="7187686" y="6102844"/>
            <a:ext cx="4778342" cy="261610"/>
          </a:xfrm>
          <a:prstGeom prst="rect">
            <a:avLst/>
          </a:prstGeom>
        </p:spPr>
        <p:txBody>
          <a:bodyPr wrap="square">
            <a:spAutoFit/>
          </a:bodyPr>
          <a:lstStyle/>
          <a:p>
            <a:r>
              <a:rPr lang="en-US" sz="1100" dirty="0">
                <a:latin typeface="Arial" panose="020B0604020202020204" pitchFamily="34" charset="0"/>
                <a:cs typeface="Arial" panose="020B0604020202020204" pitchFamily="34" charset="0"/>
              </a:rPr>
              <a:t>McWayne, et al., 2004;  Barnard, 2004; and Rimm-Kaufman, et al., 2003</a:t>
            </a:r>
          </a:p>
        </p:txBody>
      </p:sp>
    </p:spTree>
    <p:extLst>
      <p:ext uri="{BB962C8B-B14F-4D97-AF65-F5344CB8AC3E}">
        <p14:creationId xmlns:p14="http://schemas.microsoft.com/office/powerpoint/2010/main" val="2565430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5374937-C1DB-4D73-8729-BB87E1709076}"/>
              </a:ext>
            </a:extLst>
          </p:cNvPr>
          <p:cNvSpPr>
            <a:spLocks noGrp="1"/>
          </p:cNvSpPr>
          <p:nvPr>
            <p:ph type="body" sz="quarter" idx="14"/>
          </p:nvPr>
        </p:nvSpPr>
        <p:spPr/>
        <p:txBody>
          <a:bodyPr/>
          <a:lstStyle/>
          <a:p>
            <a:r>
              <a:rPr lang="en-US" dirty="0"/>
              <a:t>Introductions</a:t>
            </a:r>
          </a:p>
        </p:txBody>
      </p:sp>
      <p:sp>
        <p:nvSpPr>
          <p:cNvPr id="3" name="Content Placeholder 2"/>
          <p:cNvSpPr>
            <a:spLocks noGrp="1"/>
          </p:cNvSpPr>
          <p:nvPr>
            <p:ph type="body" sz="quarter" idx="10"/>
          </p:nvPr>
        </p:nvSpPr>
        <p:spPr>
          <a:xfrm>
            <a:off x="1338146" y="1454442"/>
            <a:ext cx="9016089" cy="5211522"/>
          </a:xfrm>
        </p:spPr>
        <p:txBody>
          <a:bodyPr>
            <a:noAutofit/>
          </a:bodyPr>
          <a:lstStyle/>
          <a:p>
            <a:pPr marL="0" indent="0">
              <a:spcAft>
                <a:spcPts val="1800"/>
              </a:spcAft>
              <a:buNone/>
            </a:pPr>
            <a:r>
              <a:rPr lang="en-US" sz="2800" b="1" dirty="0">
                <a:latin typeface="Century Gothic" panose="020B0502020202020204" pitchFamily="34" charset="0"/>
              </a:rPr>
              <a:t>Take a few minutes to:</a:t>
            </a:r>
          </a:p>
          <a:p>
            <a:pPr>
              <a:spcAft>
                <a:spcPts val="1800"/>
              </a:spcAft>
            </a:pPr>
            <a:r>
              <a:rPr lang="en-US" sz="2800" dirty="0">
                <a:latin typeface="Century Gothic" panose="020B0502020202020204" pitchFamily="34" charset="0"/>
              </a:rPr>
              <a:t> Introduce yourself to others at your table. </a:t>
            </a:r>
          </a:p>
          <a:p>
            <a:pPr>
              <a:spcAft>
                <a:spcPts val="1800"/>
              </a:spcAft>
            </a:pPr>
            <a:r>
              <a:rPr lang="en-US" sz="2800" dirty="0">
                <a:latin typeface="Century Gothic" panose="020B0502020202020204" pitchFamily="34" charset="0"/>
              </a:rPr>
              <a:t>Describe the role you play in transition work.</a:t>
            </a:r>
          </a:p>
          <a:p>
            <a:pPr>
              <a:spcAft>
                <a:spcPts val="1200"/>
              </a:spcAft>
            </a:pPr>
            <a:r>
              <a:rPr lang="en-US" sz="2800" dirty="0">
                <a:latin typeface="Century Gothic" panose="020B0502020202020204" pitchFamily="34" charset="0"/>
              </a:rPr>
              <a:t>Share one recent transition you have experienced and how you dealt with that period of change. </a:t>
            </a:r>
          </a:p>
          <a:p>
            <a:pPr>
              <a:spcAft>
                <a:spcPts val="2400"/>
              </a:spcAft>
            </a:pPr>
            <a:endParaRPr lang="en-US" sz="2000" dirty="0"/>
          </a:p>
          <a:p>
            <a:pPr>
              <a:lnSpc>
                <a:spcPct val="150000"/>
              </a:lnSpc>
              <a:spcAft>
                <a:spcPts val="1200"/>
              </a:spcAft>
            </a:pPr>
            <a:endParaRPr lang="en-US" sz="2400" dirty="0"/>
          </a:p>
        </p:txBody>
      </p:sp>
    </p:spTree>
    <p:extLst>
      <p:ext uri="{BB962C8B-B14F-4D97-AF65-F5344CB8AC3E}">
        <p14:creationId xmlns:p14="http://schemas.microsoft.com/office/powerpoint/2010/main" val="7499290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p:txBody>
          <a:bodyPr/>
          <a:lstStyle/>
          <a:p>
            <a:r>
              <a:rPr lang="en-US" dirty="0">
                <a:latin typeface="Century Gothic" panose="020B0502020202020204" pitchFamily="34" charset="0"/>
              </a:rPr>
              <a:t>Transition Activities and Positive Outcomes</a:t>
            </a:r>
          </a:p>
        </p:txBody>
      </p:sp>
      <p:sp>
        <p:nvSpPr>
          <p:cNvPr id="2" name="Title 1"/>
          <p:cNvSpPr>
            <a:spLocks noGrp="1"/>
          </p:cNvSpPr>
          <p:nvPr>
            <p:ph type="title" idx="4294967295"/>
          </p:nvPr>
        </p:nvSpPr>
        <p:spPr/>
        <p:txBody>
          <a:bodyPr/>
          <a:lstStyle/>
          <a:p>
            <a:r>
              <a:rPr lang="en-US" dirty="0">
                <a:solidFill>
                  <a:schemeClr val="bg1"/>
                </a:solidFill>
              </a:rPr>
              <a:t>.</a:t>
            </a:r>
          </a:p>
        </p:txBody>
      </p:sp>
      <p:sp>
        <p:nvSpPr>
          <p:cNvPr id="12" name="TextBox 11"/>
          <p:cNvSpPr txBox="1"/>
          <p:nvPr/>
        </p:nvSpPr>
        <p:spPr>
          <a:xfrm>
            <a:off x="9235190" y="6243053"/>
            <a:ext cx="3994759" cy="244682"/>
          </a:xfrm>
          <a:prstGeom prst="rect">
            <a:avLst/>
          </a:prstGeom>
          <a:noFill/>
        </p:spPr>
        <p:txBody>
          <a:bodyPr wrap="square" rtlCol="0">
            <a:spAutoFit/>
          </a:bodyPr>
          <a:lstStyle/>
          <a:p>
            <a:pPr>
              <a:lnSpc>
                <a:spcPct val="90000"/>
              </a:lnSpc>
              <a:defRPr/>
            </a:pPr>
            <a:r>
              <a:rPr lang="en-US" sz="1100" dirty="0">
                <a:latin typeface="Century Gothic" panose="020B0502020202020204" pitchFamily="34" charset="0"/>
                <a:ea typeface="Roboto Light" pitchFamily="2" charset="0"/>
              </a:rPr>
              <a:t>NCECDTL, 1,000 children, 250 schools</a:t>
            </a:r>
          </a:p>
        </p:txBody>
      </p:sp>
      <p:sp>
        <p:nvSpPr>
          <p:cNvPr id="11" name="TextBox 10">
            <a:extLst>
              <a:ext uri="{FF2B5EF4-FFF2-40B4-BE49-F238E27FC236}">
                <a16:creationId xmlns:a16="http://schemas.microsoft.com/office/drawing/2014/main" id="{AD344D67-709F-4EF9-A6DB-D83481BE8D81}"/>
              </a:ext>
            </a:extLst>
          </p:cNvPr>
          <p:cNvSpPr txBox="1"/>
          <p:nvPr/>
        </p:nvSpPr>
        <p:spPr>
          <a:xfrm>
            <a:off x="5719964" y="1976880"/>
            <a:ext cx="5204181" cy="3914918"/>
          </a:xfrm>
          <a:prstGeom prst="rect">
            <a:avLst/>
          </a:prstGeom>
          <a:noFill/>
        </p:spPr>
        <p:txBody>
          <a:bodyPr wrap="square" rtlCol="0">
            <a:spAutoFit/>
          </a:bodyPr>
          <a:lstStyle/>
          <a:p>
            <a:pPr lvl="1" algn="l" eaLnBrk="1" hangingPunct="1">
              <a:lnSpc>
                <a:spcPct val="120000"/>
              </a:lnSpc>
              <a:defRPr/>
            </a:pPr>
            <a:r>
              <a:rPr lang="en-US" sz="2400" b="1" dirty="0">
                <a:solidFill>
                  <a:srgbClr val="00B050"/>
                </a:solidFill>
                <a:latin typeface="Century Gothic"/>
                <a:cs typeface="Century Gothic"/>
              </a:rPr>
              <a:t>At the beginning of kindergarten:</a:t>
            </a:r>
          </a:p>
          <a:p>
            <a:pPr marL="800100" lvl="1" indent="-342900" algn="l" eaLnBrk="1" hangingPunct="1">
              <a:lnSpc>
                <a:spcPct val="120000"/>
              </a:lnSpc>
              <a:buClr>
                <a:srgbClr val="00B050"/>
              </a:buClr>
              <a:buFont typeface="Arial" panose="020B0604020202020204" pitchFamily="34" charset="0"/>
              <a:buChar char="•"/>
              <a:defRPr/>
            </a:pPr>
            <a:r>
              <a:rPr lang="en-US" sz="2400" dirty="0">
                <a:latin typeface="Century Gothic"/>
                <a:cs typeface="Century Gothic"/>
              </a:rPr>
              <a:t>Greater frustration tolerance</a:t>
            </a:r>
          </a:p>
          <a:p>
            <a:pPr marL="800100" lvl="1" indent="-342900" algn="l" eaLnBrk="1" hangingPunct="1">
              <a:lnSpc>
                <a:spcPct val="120000"/>
              </a:lnSpc>
              <a:buClr>
                <a:srgbClr val="00B050"/>
              </a:buClr>
              <a:buFont typeface="Arial" panose="020B0604020202020204" pitchFamily="34" charset="0"/>
              <a:buChar char="•"/>
              <a:defRPr/>
            </a:pPr>
            <a:r>
              <a:rPr lang="en-US" sz="2400" dirty="0">
                <a:latin typeface="Century Gothic"/>
                <a:cs typeface="Century Gothic"/>
              </a:rPr>
              <a:t>Better social skills</a:t>
            </a:r>
          </a:p>
          <a:p>
            <a:pPr marL="800100" lvl="1" indent="-342900" algn="l" eaLnBrk="1" hangingPunct="1">
              <a:lnSpc>
                <a:spcPct val="120000"/>
              </a:lnSpc>
              <a:buClr>
                <a:srgbClr val="00B050"/>
              </a:buClr>
              <a:buFont typeface="Arial" panose="020B0604020202020204" pitchFamily="34" charset="0"/>
              <a:buChar char="•"/>
              <a:defRPr/>
            </a:pPr>
            <a:r>
              <a:rPr lang="en-US" sz="2400" dirty="0">
                <a:latin typeface="Century Gothic"/>
                <a:cs typeface="Century Gothic"/>
              </a:rPr>
              <a:t>Fewer conduct problems</a:t>
            </a:r>
          </a:p>
          <a:p>
            <a:pPr marL="800100" lvl="1" indent="-342900" algn="l" eaLnBrk="1" hangingPunct="1">
              <a:lnSpc>
                <a:spcPct val="120000"/>
              </a:lnSpc>
              <a:buClr>
                <a:srgbClr val="00B050"/>
              </a:buClr>
              <a:buFont typeface="Arial" panose="020B0604020202020204" pitchFamily="34" charset="0"/>
              <a:buChar char="•"/>
              <a:defRPr/>
            </a:pPr>
            <a:r>
              <a:rPr lang="en-US" sz="2400" dirty="0">
                <a:latin typeface="Century Gothic"/>
                <a:cs typeface="Century Gothic"/>
              </a:rPr>
              <a:t>Fewer learning problems</a:t>
            </a:r>
          </a:p>
          <a:p>
            <a:pPr marL="800100" lvl="1" indent="-342900" algn="l" eaLnBrk="1" hangingPunct="1">
              <a:lnSpc>
                <a:spcPct val="120000"/>
              </a:lnSpc>
              <a:buClr>
                <a:srgbClr val="00B050"/>
              </a:buClr>
              <a:buFont typeface="Arial" panose="020B0604020202020204" pitchFamily="34" charset="0"/>
              <a:buChar char="•"/>
              <a:defRPr/>
            </a:pPr>
            <a:r>
              <a:rPr lang="en-US" sz="2400" dirty="0">
                <a:latin typeface="Century Gothic"/>
                <a:cs typeface="Century Gothic"/>
              </a:rPr>
              <a:t>More positive approaches to learning</a:t>
            </a:r>
          </a:p>
          <a:p>
            <a:endParaRPr lang="en-US" dirty="0"/>
          </a:p>
        </p:txBody>
      </p:sp>
      <p:pic>
        <p:nvPicPr>
          <p:cNvPr id="13" name="Picture 12">
            <a:extLst>
              <a:ext uri="{FF2B5EF4-FFF2-40B4-BE49-F238E27FC236}">
                <a16:creationId xmlns:a16="http://schemas.microsoft.com/office/drawing/2014/main" id="{4D4A03F6-103E-492F-BB35-035C8769CE7D}"/>
              </a:ext>
            </a:extLst>
          </p:cNvPr>
          <p:cNvPicPr>
            <a:picLocks noChangeAspect="1"/>
          </p:cNvPicPr>
          <p:nvPr/>
        </p:nvPicPr>
        <p:blipFill>
          <a:blip r:embed="rId3"/>
          <a:stretch>
            <a:fillRect/>
          </a:stretch>
        </p:blipFill>
        <p:spPr>
          <a:xfrm>
            <a:off x="1187116" y="1205159"/>
            <a:ext cx="4352798" cy="4352798"/>
          </a:xfrm>
          <a:prstGeom prst="rect">
            <a:avLst/>
          </a:prstGeom>
        </p:spPr>
      </p:pic>
      <p:sp>
        <p:nvSpPr>
          <p:cNvPr id="14" name="TextBox 13">
            <a:extLst>
              <a:ext uri="{FF2B5EF4-FFF2-40B4-BE49-F238E27FC236}">
                <a16:creationId xmlns:a16="http://schemas.microsoft.com/office/drawing/2014/main" id="{4E9A3C0C-B3A9-474B-B24F-B6132568EDED}"/>
              </a:ext>
            </a:extLst>
          </p:cNvPr>
          <p:cNvSpPr txBox="1"/>
          <p:nvPr/>
        </p:nvSpPr>
        <p:spPr>
          <a:xfrm>
            <a:off x="2221732" y="2388752"/>
            <a:ext cx="2220925" cy="1015663"/>
          </a:xfrm>
          <a:prstGeom prst="rect">
            <a:avLst/>
          </a:prstGeom>
          <a:noFill/>
        </p:spPr>
        <p:txBody>
          <a:bodyPr wrap="square" rtlCol="0">
            <a:spAutoFit/>
          </a:bodyPr>
          <a:lstStyle/>
          <a:p>
            <a:pPr algn="ctr"/>
            <a:r>
              <a:rPr lang="en-US" sz="2000" b="1" dirty="0">
                <a:solidFill>
                  <a:schemeClr val="bg1"/>
                </a:solidFill>
                <a:latin typeface="Century Gothic"/>
                <a:cs typeface="Century Gothic"/>
              </a:rPr>
              <a:t>More preschool to K transition practices</a:t>
            </a:r>
          </a:p>
        </p:txBody>
      </p:sp>
      <p:pic>
        <p:nvPicPr>
          <p:cNvPr id="15" name="Picture 14">
            <a:extLst>
              <a:ext uri="{FF2B5EF4-FFF2-40B4-BE49-F238E27FC236}">
                <a16:creationId xmlns:a16="http://schemas.microsoft.com/office/drawing/2014/main" id="{CAB11D31-033A-40F0-86D2-4F4E21D7EA7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21416803" flipH="1">
            <a:off x="1197698" y="2801762"/>
            <a:ext cx="1853086" cy="3358850"/>
          </a:xfrm>
          <a:prstGeom prst="rect">
            <a:avLst/>
          </a:prstGeom>
        </p:spPr>
      </p:pic>
      <p:sp>
        <p:nvSpPr>
          <p:cNvPr id="16" name="TextBox 15">
            <a:extLst>
              <a:ext uri="{FF2B5EF4-FFF2-40B4-BE49-F238E27FC236}">
                <a16:creationId xmlns:a16="http://schemas.microsoft.com/office/drawing/2014/main" id="{DC4EACBF-C0CD-4EE8-A25A-FDE9A86507EF}"/>
              </a:ext>
            </a:extLst>
          </p:cNvPr>
          <p:cNvSpPr txBox="1">
            <a:spLocks noChangeArrowheads="1"/>
          </p:cNvSpPr>
          <p:nvPr/>
        </p:nvSpPr>
        <p:spPr bwMode="auto">
          <a:xfrm>
            <a:off x="5060258" y="3472377"/>
            <a:ext cx="1114425" cy="923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algn="ctr" eaLnBrk="1" hangingPunct="1"/>
            <a:r>
              <a:rPr lang="en-US" sz="5400" dirty="0">
                <a:solidFill>
                  <a:srgbClr val="009244"/>
                </a:solidFill>
              </a:rPr>
              <a:t>=</a:t>
            </a:r>
          </a:p>
        </p:txBody>
      </p:sp>
    </p:spTree>
    <p:extLst>
      <p:ext uri="{BB962C8B-B14F-4D97-AF65-F5344CB8AC3E}">
        <p14:creationId xmlns:p14="http://schemas.microsoft.com/office/powerpoint/2010/main" val="2908390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73A3B81E-10A5-46A5-B408-6194FD4CB4D3}"/>
              </a:ext>
            </a:extLst>
          </p:cNvPr>
          <p:cNvPicPr>
            <a:picLocks noChangeAspect="1"/>
          </p:cNvPicPr>
          <p:nvPr/>
        </p:nvPicPr>
        <p:blipFill>
          <a:blip r:embed="rId3"/>
          <a:stretch>
            <a:fillRect/>
          </a:stretch>
        </p:blipFill>
        <p:spPr>
          <a:xfrm>
            <a:off x="6682222" y="1825270"/>
            <a:ext cx="4395150" cy="4395150"/>
          </a:xfrm>
          <a:prstGeom prst="rect">
            <a:avLst/>
          </a:prstGeom>
        </p:spPr>
      </p:pic>
      <p:pic>
        <p:nvPicPr>
          <p:cNvPr id="18" name="Picture 17">
            <a:extLst>
              <a:ext uri="{FF2B5EF4-FFF2-40B4-BE49-F238E27FC236}">
                <a16:creationId xmlns:a16="http://schemas.microsoft.com/office/drawing/2014/main" id="{48F5217A-9A8F-4C8F-A972-1FFDD5734859}"/>
              </a:ext>
            </a:extLst>
          </p:cNvPr>
          <p:cNvPicPr>
            <a:picLocks noChangeAspect="1"/>
          </p:cNvPicPr>
          <p:nvPr/>
        </p:nvPicPr>
        <p:blipFill>
          <a:blip r:embed="rId3"/>
          <a:stretch>
            <a:fillRect/>
          </a:stretch>
        </p:blipFill>
        <p:spPr>
          <a:xfrm>
            <a:off x="1338146" y="1699660"/>
            <a:ext cx="4567354" cy="4567354"/>
          </a:xfrm>
          <a:prstGeom prst="rect">
            <a:avLst/>
          </a:prstGeom>
        </p:spPr>
      </p:pic>
      <p:sp>
        <p:nvSpPr>
          <p:cNvPr id="3" name="Text Placeholder 2"/>
          <p:cNvSpPr>
            <a:spLocks noGrp="1"/>
          </p:cNvSpPr>
          <p:nvPr>
            <p:ph type="body" sz="quarter" idx="14"/>
          </p:nvPr>
        </p:nvSpPr>
        <p:spPr>
          <a:xfrm>
            <a:off x="1338146" y="192036"/>
            <a:ext cx="11006254" cy="576820"/>
          </a:xfrm>
        </p:spPr>
        <p:txBody>
          <a:bodyPr/>
          <a:lstStyle/>
          <a:p>
            <a:r>
              <a:rPr lang="en-US" dirty="0">
                <a:latin typeface="Century Gothic" panose="020B0502020202020204" pitchFamily="34" charset="0"/>
              </a:rPr>
              <a:t>Transition Practices and School Success</a:t>
            </a:r>
          </a:p>
        </p:txBody>
      </p:sp>
      <p:sp>
        <p:nvSpPr>
          <p:cNvPr id="2" name="Title 1"/>
          <p:cNvSpPr>
            <a:spLocks noGrp="1"/>
          </p:cNvSpPr>
          <p:nvPr>
            <p:ph type="title" idx="4294967295"/>
          </p:nvPr>
        </p:nvSpPr>
        <p:spPr/>
        <p:txBody>
          <a:bodyPr/>
          <a:lstStyle/>
          <a:p>
            <a:r>
              <a:rPr lang="en-US" sz="100" dirty="0"/>
              <a:t>.</a:t>
            </a:r>
          </a:p>
        </p:txBody>
      </p:sp>
      <p:sp>
        <p:nvSpPr>
          <p:cNvPr id="13" name="Rectangle 12"/>
          <p:cNvSpPr/>
          <p:nvPr/>
        </p:nvSpPr>
        <p:spPr>
          <a:xfrm>
            <a:off x="9500284" y="6303891"/>
            <a:ext cx="2501006" cy="261610"/>
          </a:xfrm>
          <a:prstGeom prst="rect">
            <a:avLst/>
          </a:prstGeom>
        </p:spPr>
        <p:txBody>
          <a:bodyPr wrap="none">
            <a:spAutoFit/>
          </a:bodyPr>
          <a:lstStyle/>
          <a:p>
            <a:pPr marL="0" lvl="1">
              <a:defRPr/>
            </a:pPr>
            <a:r>
              <a:rPr lang="en-US" sz="1100" dirty="0">
                <a:latin typeface="Century Gothic" panose="020B0502020202020204" pitchFamily="34" charset="0"/>
                <a:ea typeface="Roboto Light" pitchFamily="2" charset="0"/>
              </a:rPr>
              <a:t>Schulting, Malone, &amp; Dodge, 2005</a:t>
            </a:r>
          </a:p>
        </p:txBody>
      </p:sp>
      <p:sp>
        <p:nvSpPr>
          <p:cNvPr id="14" name="Content Placeholder 5">
            <a:extLst>
              <a:ext uri="{FF2B5EF4-FFF2-40B4-BE49-F238E27FC236}">
                <a16:creationId xmlns:a16="http://schemas.microsoft.com/office/drawing/2014/main" id="{25CB9746-327E-4150-9A0C-6A6A776488C9}"/>
              </a:ext>
            </a:extLst>
          </p:cNvPr>
          <p:cNvSpPr txBox="1">
            <a:spLocks/>
          </p:cNvSpPr>
          <p:nvPr/>
        </p:nvSpPr>
        <p:spPr>
          <a:xfrm>
            <a:off x="1949494" y="1247223"/>
            <a:ext cx="8430776" cy="904875"/>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defRPr/>
            </a:pPr>
            <a:r>
              <a:rPr lang="en-US" sz="2400" b="1" dirty="0">
                <a:latin typeface="Century Gothic" panose="020B0502020202020204" pitchFamily="34" charset="0"/>
              </a:rPr>
              <a:t>Early Childhood Longitudinal Study </a:t>
            </a:r>
          </a:p>
          <a:p>
            <a:pPr marL="0" indent="0" algn="ctr">
              <a:buFont typeface="Arial"/>
              <a:buNone/>
              <a:defRPr/>
            </a:pPr>
            <a:r>
              <a:rPr lang="en-US" sz="2000" dirty="0">
                <a:latin typeface="Century Gothic" panose="020B0502020202020204" pitchFamily="34" charset="0"/>
              </a:rPr>
              <a:t>17,212 children, 992 schools</a:t>
            </a:r>
          </a:p>
        </p:txBody>
      </p:sp>
      <p:sp>
        <p:nvSpPr>
          <p:cNvPr id="15" name="TextBox 14">
            <a:extLst>
              <a:ext uri="{FF2B5EF4-FFF2-40B4-BE49-F238E27FC236}">
                <a16:creationId xmlns:a16="http://schemas.microsoft.com/office/drawing/2014/main" id="{49F4B8A0-9915-44A7-B4FD-1158308ABE07}"/>
              </a:ext>
            </a:extLst>
          </p:cNvPr>
          <p:cNvSpPr txBox="1">
            <a:spLocks noChangeArrowheads="1"/>
          </p:cNvSpPr>
          <p:nvPr/>
        </p:nvSpPr>
        <p:spPr bwMode="auto">
          <a:xfrm>
            <a:off x="7893705" y="2867909"/>
            <a:ext cx="1834420" cy="12306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algn="ctr" eaLnBrk="1" hangingPunct="1"/>
            <a:r>
              <a:rPr lang="en-US" sz="2400" b="1" dirty="0">
                <a:solidFill>
                  <a:schemeClr val="bg1"/>
                </a:solidFill>
                <a:latin typeface="Century Gothic"/>
                <a:cs typeface="Century Gothic"/>
              </a:rPr>
              <a:t>Spring K Academic Skills</a:t>
            </a:r>
          </a:p>
        </p:txBody>
      </p:sp>
      <p:sp>
        <p:nvSpPr>
          <p:cNvPr id="16" name="TextBox 15">
            <a:extLst>
              <a:ext uri="{FF2B5EF4-FFF2-40B4-BE49-F238E27FC236}">
                <a16:creationId xmlns:a16="http://schemas.microsoft.com/office/drawing/2014/main" id="{0B1D94DB-7346-4D5B-BD92-D03B31CE0295}"/>
              </a:ext>
            </a:extLst>
          </p:cNvPr>
          <p:cNvSpPr txBox="1">
            <a:spLocks noChangeArrowheads="1"/>
          </p:cNvSpPr>
          <p:nvPr/>
        </p:nvSpPr>
        <p:spPr bwMode="auto">
          <a:xfrm>
            <a:off x="5634488" y="3724296"/>
            <a:ext cx="1114425" cy="923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algn="ctr" eaLnBrk="1" hangingPunct="1"/>
            <a:r>
              <a:rPr lang="en-US" sz="5400" dirty="0">
                <a:solidFill>
                  <a:srgbClr val="00B050"/>
                </a:solidFill>
              </a:rPr>
              <a:t>=</a:t>
            </a:r>
          </a:p>
        </p:txBody>
      </p:sp>
      <p:sp>
        <p:nvSpPr>
          <p:cNvPr id="17" name="TextBox 10">
            <a:extLst>
              <a:ext uri="{FF2B5EF4-FFF2-40B4-BE49-F238E27FC236}">
                <a16:creationId xmlns:a16="http://schemas.microsoft.com/office/drawing/2014/main" id="{CC97F6E8-6DA9-4DC2-82F1-A67ED3504A2C}"/>
              </a:ext>
            </a:extLst>
          </p:cNvPr>
          <p:cNvSpPr txBox="1">
            <a:spLocks noChangeArrowheads="1"/>
          </p:cNvSpPr>
          <p:nvPr/>
        </p:nvSpPr>
        <p:spPr bwMode="auto">
          <a:xfrm>
            <a:off x="2561066" y="2814823"/>
            <a:ext cx="1850502" cy="144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algn="ctr" eaLnBrk="1" hangingPunct="1"/>
            <a:r>
              <a:rPr lang="en-US" sz="2400" b="1" dirty="0">
                <a:solidFill>
                  <a:schemeClr val="bg1"/>
                </a:solidFill>
                <a:latin typeface="Century Gothic"/>
                <a:cs typeface="Century Gothic"/>
              </a:rPr>
              <a:t>Fall K Transition</a:t>
            </a:r>
          </a:p>
          <a:p>
            <a:pPr algn="ctr" eaLnBrk="1" hangingPunct="1"/>
            <a:r>
              <a:rPr lang="en-US" sz="2400" b="1" dirty="0">
                <a:solidFill>
                  <a:schemeClr val="bg1"/>
                </a:solidFill>
                <a:latin typeface="Century Gothic"/>
                <a:cs typeface="Century Gothic"/>
              </a:rPr>
              <a:t>Practices</a:t>
            </a:r>
          </a:p>
          <a:p>
            <a:pPr eaLnBrk="1" hangingPunct="1"/>
            <a:endParaRPr lang="en-US" b="1" dirty="0">
              <a:solidFill>
                <a:schemeClr val="bg1"/>
              </a:solidFill>
              <a:latin typeface="Century Gothic"/>
              <a:cs typeface="Century Gothic"/>
            </a:endParaRPr>
          </a:p>
        </p:txBody>
      </p:sp>
      <p:pic>
        <p:nvPicPr>
          <p:cNvPr id="20" name="Picture 19">
            <a:extLst>
              <a:ext uri="{FF2B5EF4-FFF2-40B4-BE49-F238E27FC236}">
                <a16:creationId xmlns:a16="http://schemas.microsoft.com/office/drawing/2014/main" id="{EA478386-1EE1-48E1-8E1A-4CBC92B9B08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627716" y="2867248"/>
            <a:ext cx="2639563" cy="3456433"/>
          </a:xfrm>
          <a:prstGeom prst="rect">
            <a:avLst/>
          </a:prstGeom>
        </p:spPr>
      </p:pic>
      <p:pic>
        <p:nvPicPr>
          <p:cNvPr id="21" name="Picture 20">
            <a:extLst>
              <a:ext uri="{FF2B5EF4-FFF2-40B4-BE49-F238E27FC236}">
                <a16:creationId xmlns:a16="http://schemas.microsoft.com/office/drawing/2014/main" id="{04B69AE2-73F3-4F5C-8F9F-78E5CBDAF0C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9194"/>
          <a:stretch/>
        </p:blipFill>
        <p:spPr>
          <a:xfrm rot="21367948" flipH="1">
            <a:off x="1091310" y="3468020"/>
            <a:ext cx="2370969" cy="3104717"/>
          </a:xfrm>
          <a:prstGeom prst="rect">
            <a:avLst/>
          </a:prstGeom>
        </p:spPr>
      </p:pic>
    </p:spTree>
    <p:extLst>
      <p:ext uri="{BB962C8B-B14F-4D97-AF65-F5344CB8AC3E}">
        <p14:creationId xmlns:p14="http://schemas.microsoft.com/office/powerpoint/2010/main" val="19167041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ook Inlet-Stacey-P079.jpg"/>
          <p:cNvPicPr>
            <a:picLocks noChangeAspect="1"/>
          </p:cNvPicPr>
          <p:nvPr/>
        </p:nvPicPr>
        <p:blipFill rotWithShape="1">
          <a:blip r:embed="rId3" cstate="screen">
            <a:extLst>
              <a:ext uri="{28A0092B-C50C-407E-A947-70E740481C1C}">
                <a14:useLocalDpi xmlns:a14="http://schemas.microsoft.com/office/drawing/2010/main"/>
              </a:ext>
            </a:extLst>
          </a:blip>
          <a:srcRect l="68" t="5469" b="19582"/>
          <a:stretch/>
        </p:blipFill>
        <p:spPr>
          <a:xfrm>
            <a:off x="0" y="-49428"/>
            <a:ext cx="12192000" cy="6907428"/>
          </a:xfrm>
          <a:prstGeom prst="rect">
            <a:avLst/>
          </a:prstGeom>
        </p:spPr>
      </p:pic>
      <p:sp>
        <p:nvSpPr>
          <p:cNvPr id="5" name="Oval 4"/>
          <p:cNvSpPr/>
          <p:nvPr/>
        </p:nvSpPr>
        <p:spPr>
          <a:xfrm>
            <a:off x="8279174" y="3158476"/>
            <a:ext cx="3496214" cy="3466084"/>
          </a:xfrm>
          <a:prstGeom prst="ellipse">
            <a:avLst/>
          </a:prstGeom>
          <a:solidFill>
            <a:schemeClr val="bg1"/>
          </a:solidFill>
          <a:ln w="381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spcAft>
                <a:spcPts val="600"/>
              </a:spcAft>
            </a:pPr>
            <a:r>
              <a:rPr lang="en-US" sz="2800" dirty="0">
                <a:solidFill>
                  <a:srgbClr val="FF6600"/>
                </a:solidFill>
                <a:latin typeface="Century Gothic"/>
                <a:cs typeface="Century Gothic"/>
              </a:rPr>
              <a:t>The Nature of</a:t>
            </a:r>
          </a:p>
          <a:p>
            <a:pPr algn="ctr">
              <a:spcAft>
                <a:spcPts val="600"/>
              </a:spcAft>
            </a:pPr>
            <a:r>
              <a:rPr lang="en-US" sz="2800" dirty="0">
                <a:solidFill>
                  <a:srgbClr val="FF6600"/>
                </a:solidFill>
                <a:latin typeface="Century Gothic"/>
                <a:cs typeface="Century Gothic"/>
              </a:rPr>
              <a:t>Kindergarten</a:t>
            </a:r>
          </a:p>
          <a:p>
            <a:pPr algn="ctr">
              <a:spcAft>
                <a:spcPts val="600"/>
              </a:spcAft>
            </a:pPr>
            <a:r>
              <a:rPr lang="en-US" sz="2800" dirty="0">
                <a:solidFill>
                  <a:srgbClr val="FF6600"/>
                </a:solidFill>
                <a:latin typeface="Century Gothic"/>
                <a:cs typeface="Century Gothic"/>
              </a:rPr>
              <a:t>Transition</a:t>
            </a:r>
          </a:p>
        </p:txBody>
      </p:sp>
    </p:spTree>
    <p:extLst>
      <p:ext uri="{BB962C8B-B14F-4D97-AF65-F5344CB8AC3E}">
        <p14:creationId xmlns:p14="http://schemas.microsoft.com/office/powerpoint/2010/main" val="39550545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4"/>
          </p:nvPr>
        </p:nvSpPr>
        <p:spPr/>
        <p:txBody>
          <a:bodyPr/>
          <a:lstStyle/>
          <a:p>
            <a:r>
              <a:rPr lang="en-US" dirty="0">
                <a:latin typeface="Century Gothic" panose="020B0502020202020204" pitchFamily="34" charset="0"/>
              </a:rPr>
              <a:t>Early Learning Settings vs. Kindergarten</a:t>
            </a:r>
          </a:p>
        </p:txBody>
      </p:sp>
      <p:sp>
        <p:nvSpPr>
          <p:cNvPr id="3" name="Title 2"/>
          <p:cNvSpPr>
            <a:spLocks noGrp="1"/>
          </p:cNvSpPr>
          <p:nvPr>
            <p:ph type="title" idx="4294967295"/>
          </p:nvPr>
        </p:nvSpPr>
        <p:spPr/>
        <p:txBody>
          <a:bodyPr/>
          <a:lstStyle/>
          <a:p>
            <a:r>
              <a:rPr lang="en-US" sz="200" dirty="0">
                <a:solidFill>
                  <a:schemeClr val="bg1"/>
                </a:solidFill>
              </a:rPr>
              <a:t>.</a:t>
            </a:r>
          </a:p>
        </p:txBody>
      </p:sp>
      <p:sp>
        <p:nvSpPr>
          <p:cNvPr id="5" name="TextBox 4"/>
          <p:cNvSpPr txBox="1"/>
          <p:nvPr/>
        </p:nvSpPr>
        <p:spPr>
          <a:xfrm>
            <a:off x="9968648" y="6250190"/>
            <a:ext cx="3994759" cy="244682"/>
          </a:xfrm>
          <a:prstGeom prst="rect">
            <a:avLst/>
          </a:prstGeom>
          <a:noFill/>
        </p:spPr>
        <p:txBody>
          <a:bodyPr wrap="square" rtlCol="0">
            <a:spAutoFit/>
          </a:bodyPr>
          <a:lstStyle/>
          <a:p>
            <a:pPr>
              <a:lnSpc>
                <a:spcPct val="90000"/>
              </a:lnSpc>
              <a:defRPr/>
            </a:pPr>
            <a:r>
              <a:rPr lang="en-US" sz="1100" dirty="0" err="1">
                <a:latin typeface="Century Gothic" panose="020B0502020202020204" pitchFamily="34" charset="0"/>
                <a:ea typeface="Roboto Light" pitchFamily="2" charset="0"/>
              </a:rPr>
              <a:t>LaParo</a:t>
            </a:r>
            <a:r>
              <a:rPr lang="en-US" sz="1100" dirty="0">
                <a:latin typeface="Century Gothic" panose="020B0502020202020204" pitchFamily="34" charset="0"/>
                <a:ea typeface="Roboto Light" pitchFamily="2" charset="0"/>
              </a:rPr>
              <a:t> et al., 2009</a:t>
            </a:r>
          </a:p>
        </p:txBody>
      </p:sp>
      <p:pic>
        <p:nvPicPr>
          <p:cNvPr id="8" name="Picture 7">
            <a:extLst>
              <a:ext uri="{FF2B5EF4-FFF2-40B4-BE49-F238E27FC236}">
                <a16:creationId xmlns:a16="http://schemas.microsoft.com/office/drawing/2014/main" id="{FD58B32A-E0BC-48FE-AB18-3F0D740F9156}"/>
              </a:ext>
            </a:extLst>
          </p:cNvPr>
          <p:cNvPicPr>
            <a:picLocks noChangeAspect="1"/>
          </p:cNvPicPr>
          <p:nvPr/>
        </p:nvPicPr>
        <p:blipFill>
          <a:blip r:embed="rId3"/>
          <a:stretch>
            <a:fillRect/>
          </a:stretch>
        </p:blipFill>
        <p:spPr>
          <a:xfrm>
            <a:off x="2405481" y="1724995"/>
            <a:ext cx="7251700" cy="3741877"/>
          </a:xfrm>
          <a:prstGeom prst="rect">
            <a:avLst/>
          </a:prstGeom>
        </p:spPr>
      </p:pic>
      <p:sp>
        <p:nvSpPr>
          <p:cNvPr id="9" name="TextBox 8">
            <a:extLst>
              <a:ext uri="{FF2B5EF4-FFF2-40B4-BE49-F238E27FC236}">
                <a16:creationId xmlns:a16="http://schemas.microsoft.com/office/drawing/2014/main" id="{BC8A9AFF-532D-4320-855A-C8F833630249}"/>
              </a:ext>
            </a:extLst>
          </p:cNvPr>
          <p:cNvSpPr txBox="1"/>
          <p:nvPr/>
        </p:nvSpPr>
        <p:spPr>
          <a:xfrm>
            <a:off x="4342231" y="5339818"/>
            <a:ext cx="1651000" cy="307777"/>
          </a:xfrm>
          <a:prstGeom prst="rect">
            <a:avLst/>
          </a:prstGeom>
          <a:noFill/>
        </p:spPr>
        <p:txBody>
          <a:bodyPr wrap="square" rtlCol="0">
            <a:spAutoFit/>
          </a:bodyPr>
          <a:lstStyle/>
          <a:p>
            <a:pPr algn="ctr"/>
            <a:r>
              <a:rPr lang="en-US" sz="1400" b="1" dirty="0">
                <a:latin typeface="Century Gothic" panose="020B0502020202020204" pitchFamily="34" charset="0"/>
              </a:rPr>
              <a:t>Individual</a:t>
            </a:r>
          </a:p>
        </p:txBody>
      </p:sp>
      <p:sp>
        <p:nvSpPr>
          <p:cNvPr id="10" name="TextBox 9">
            <a:extLst>
              <a:ext uri="{FF2B5EF4-FFF2-40B4-BE49-F238E27FC236}">
                <a16:creationId xmlns:a16="http://schemas.microsoft.com/office/drawing/2014/main" id="{F76549C6-2C57-4480-A444-C7D5B523DBC8}"/>
              </a:ext>
            </a:extLst>
          </p:cNvPr>
          <p:cNvSpPr txBox="1"/>
          <p:nvPr/>
        </p:nvSpPr>
        <p:spPr>
          <a:xfrm>
            <a:off x="6069431" y="5339818"/>
            <a:ext cx="1651000" cy="307777"/>
          </a:xfrm>
          <a:prstGeom prst="rect">
            <a:avLst/>
          </a:prstGeom>
          <a:noFill/>
        </p:spPr>
        <p:txBody>
          <a:bodyPr wrap="square" rtlCol="0">
            <a:spAutoFit/>
          </a:bodyPr>
          <a:lstStyle/>
          <a:p>
            <a:pPr algn="ctr"/>
            <a:r>
              <a:rPr lang="en-US" sz="1400" b="1" dirty="0">
                <a:latin typeface="Century Gothic" panose="020B0502020202020204" pitchFamily="34" charset="0"/>
              </a:rPr>
              <a:t>Small Group</a:t>
            </a:r>
          </a:p>
        </p:txBody>
      </p:sp>
      <p:sp>
        <p:nvSpPr>
          <p:cNvPr id="11" name="TextBox 10">
            <a:extLst>
              <a:ext uri="{FF2B5EF4-FFF2-40B4-BE49-F238E27FC236}">
                <a16:creationId xmlns:a16="http://schemas.microsoft.com/office/drawing/2014/main" id="{38D70C15-1E31-4CA3-ABA4-920D31FC82EB}"/>
              </a:ext>
            </a:extLst>
          </p:cNvPr>
          <p:cNvSpPr txBox="1"/>
          <p:nvPr/>
        </p:nvSpPr>
        <p:spPr>
          <a:xfrm>
            <a:off x="7796631" y="5339818"/>
            <a:ext cx="1651000" cy="307777"/>
          </a:xfrm>
          <a:prstGeom prst="rect">
            <a:avLst/>
          </a:prstGeom>
          <a:noFill/>
        </p:spPr>
        <p:txBody>
          <a:bodyPr wrap="square" rtlCol="0">
            <a:spAutoFit/>
          </a:bodyPr>
          <a:lstStyle/>
          <a:p>
            <a:pPr algn="ctr"/>
            <a:r>
              <a:rPr lang="en-US" sz="1400" b="1" dirty="0">
                <a:latin typeface="Century Gothic" panose="020B0502020202020204" pitchFamily="34" charset="0"/>
              </a:rPr>
              <a:t>Whole Group</a:t>
            </a:r>
          </a:p>
        </p:txBody>
      </p:sp>
      <p:sp>
        <p:nvSpPr>
          <p:cNvPr id="12" name="TextBox 11">
            <a:extLst>
              <a:ext uri="{FF2B5EF4-FFF2-40B4-BE49-F238E27FC236}">
                <a16:creationId xmlns:a16="http://schemas.microsoft.com/office/drawing/2014/main" id="{3FF44517-C742-49D0-A473-516C5699D619}"/>
              </a:ext>
            </a:extLst>
          </p:cNvPr>
          <p:cNvSpPr txBox="1"/>
          <p:nvPr/>
        </p:nvSpPr>
        <p:spPr>
          <a:xfrm>
            <a:off x="2837281" y="2258247"/>
            <a:ext cx="596900" cy="338554"/>
          </a:xfrm>
          <a:prstGeom prst="rect">
            <a:avLst/>
          </a:prstGeom>
          <a:noFill/>
        </p:spPr>
        <p:txBody>
          <a:bodyPr wrap="square" rtlCol="0">
            <a:spAutoFit/>
          </a:bodyPr>
          <a:lstStyle/>
          <a:p>
            <a:pPr algn="ctr"/>
            <a:r>
              <a:rPr lang="en-US" b="1" dirty="0">
                <a:solidFill>
                  <a:schemeClr val="bg1"/>
                </a:solidFill>
                <a:latin typeface="Century Gothic" panose="020B0502020202020204" pitchFamily="34" charset="0"/>
              </a:rPr>
              <a:t>33%</a:t>
            </a:r>
          </a:p>
        </p:txBody>
      </p:sp>
      <p:sp>
        <p:nvSpPr>
          <p:cNvPr id="13" name="TextBox 12">
            <a:extLst>
              <a:ext uri="{FF2B5EF4-FFF2-40B4-BE49-F238E27FC236}">
                <a16:creationId xmlns:a16="http://schemas.microsoft.com/office/drawing/2014/main" id="{16A23661-006A-444E-AE58-CA99D211F32D}"/>
              </a:ext>
            </a:extLst>
          </p:cNvPr>
          <p:cNvSpPr txBox="1"/>
          <p:nvPr/>
        </p:nvSpPr>
        <p:spPr>
          <a:xfrm>
            <a:off x="3516731" y="4712820"/>
            <a:ext cx="596900" cy="338554"/>
          </a:xfrm>
          <a:prstGeom prst="rect">
            <a:avLst/>
          </a:prstGeom>
          <a:noFill/>
        </p:spPr>
        <p:txBody>
          <a:bodyPr wrap="square" rtlCol="0">
            <a:spAutoFit/>
          </a:bodyPr>
          <a:lstStyle/>
          <a:p>
            <a:pPr algn="ctr"/>
            <a:r>
              <a:rPr lang="en-US" b="1" dirty="0">
                <a:solidFill>
                  <a:schemeClr val="bg1"/>
                </a:solidFill>
                <a:latin typeface="Century Gothic" panose="020B0502020202020204" pitchFamily="34" charset="0"/>
              </a:rPr>
              <a:t>6%</a:t>
            </a:r>
          </a:p>
        </p:txBody>
      </p:sp>
      <p:sp>
        <p:nvSpPr>
          <p:cNvPr id="14" name="TextBox 13">
            <a:extLst>
              <a:ext uri="{FF2B5EF4-FFF2-40B4-BE49-F238E27FC236}">
                <a16:creationId xmlns:a16="http://schemas.microsoft.com/office/drawing/2014/main" id="{22BF0C6B-1A84-4949-BCE8-CE8F333B30C9}"/>
              </a:ext>
            </a:extLst>
          </p:cNvPr>
          <p:cNvSpPr txBox="1"/>
          <p:nvPr/>
        </p:nvSpPr>
        <p:spPr>
          <a:xfrm>
            <a:off x="4507331" y="4882097"/>
            <a:ext cx="596900" cy="338554"/>
          </a:xfrm>
          <a:prstGeom prst="rect">
            <a:avLst/>
          </a:prstGeom>
          <a:noFill/>
        </p:spPr>
        <p:txBody>
          <a:bodyPr wrap="square" rtlCol="0">
            <a:spAutoFit/>
          </a:bodyPr>
          <a:lstStyle/>
          <a:p>
            <a:pPr algn="ctr"/>
            <a:r>
              <a:rPr lang="en-US" b="1" dirty="0">
                <a:solidFill>
                  <a:schemeClr val="bg1"/>
                </a:solidFill>
                <a:latin typeface="Century Gothic" panose="020B0502020202020204" pitchFamily="34" charset="0"/>
              </a:rPr>
              <a:t>4%</a:t>
            </a:r>
          </a:p>
        </p:txBody>
      </p:sp>
      <p:sp>
        <p:nvSpPr>
          <p:cNvPr id="15" name="TextBox 14">
            <a:extLst>
              <a:ext uri="{FF2B5EF4-FFF2-40B4-BE49-F238E27FC236}">
                <a16:creationId xmlns:a16="http://schemas.microsoft.com/office/drawing/2014/main" id="{93B9D1FC-6689-4226-B9D7-60D9BF701BD1}"/>
              </a:ext>
            </a:extLst>
          </p:cNvPr>
          <p:cNvSpPr txBox="1"/>
          <p:nvPr/>
        </p:nvSpPr>
        <p:spPr>
          <a:xfrm>
            <a:off x="5180431" y="3426656"/>
            <a:ext cx="596900" cy="338554"/>
          </a:xfrm>
          <a:prstGeom prst="rect">
            <a:avLst/>
          </a:prstGeom>
          <a:noFill/>
        </p:spPr>
        <p:txBody>
          <a:bodyPr wrap="square" rtlCol="0">
            <a:spAutoFit/>
          </a:bodyPr>
          <a:lstStyle/>
          <a:p>
            <a:pPr algn="ctr"/>
            <a:r>
              <a:rPr lang="en-US" b="1" dirty="0">
                <a:solidFill>
                  <a:schemeClr val="bg1"/>
                </a:solidFill>
                <a:latin typeface="Century Gothic" panose="020B0502020202020204" pitchFamily="34" charset="0"/>
              </a:rPr>
              <a:t>20%</a:t>
            </a:r>
          </a:p>
        </p:txBody>
      </p:sp>
      <p:sp>
        <p:nvSpPr>
          <p:cNvPr id="16" name="TextBox 15">
            <a:extLst>
              <a:ext uri="{FF2B5EF4-FFF2-40B4-BE49-F238E27FC236}">
                <a16:creationId xmlns:a16="http://schemas.microsoft.com/office/drawing/2014/main" id="{F05F8763-C431-48B5-AFA5-2D06B37E291E}"/>
              </a:ext>
            </a:extLst>
          </p:cNvPr>
          <p:cNvSpPr txBox="1"/>
          <p:nvPr/>
        </p:nvSpPr>
        <p:spPr>
          <a:xfrm>
            <a:off x="6263106" y="4712820"/>
            <a:ext cx="596900" cy="338554"/>
          </a:xfrm>
          <a:prstGeom prst="rect">
            <a:avLst/>
          </a:prstGeom>
          <a:noFill/>
        </p:spPr>
        <p:txBody>
          <a:bodyPr wrap="square" rtlCol="0">
            <a:spAutoFit/>
          </a:bodyPr>
          <a:lstStyle/>
          <a:p>
            <a:pPr algn="ctr"/>
            <a:r>
              <a:rPr lang="en-US" b="1" dirty="0">
                <a:solidFill>
                  <a:schemeClr val="bg1"/>
                </a:solidFill>
                <a:latin typeface="Century Gothic" panose="020B0502020202020204" pitchFamily="34" charset="0"/>
              </a:rPr>
              <a:t>6%</a:t>
            </a:r>
          </a:p>
        </p:txBody>
      </p:sp>
      <p:sp>
        <p:nvSpPr>
          <p:cNvPr id="17" name="TextBox 16">
            <a:extLst>
              <a:ext uri="{FF2B5EF4-FFF2-40B4-BE49-F238E27FC236}">
                <a16:creationId xmlns:a16="http://schemas.microsoft.com/office/drawing/2014/main" id="{97DF5121-C7F2-4CF2-A78B-8B242C3E2538}"/>
              </a:ext>
            </a:extLst>
          </p:cNvPr>
          <p:cNvSpPr txBox="1"/>
          <p:nvPr/>
        </p:nvSpPr>
        <p:spPr>
          <a:xfrm>
            <a:off x="6933031" y="4343863"/>
            <a:ext cx="596900" cy="338554"/>
          </a:xfrm>
          <a:prstGeom prst="rect">
            <a:avLst/>
          </a:prstGeom>
          <a:noFill/>
        </p:spPr>
        <p:txBody>
          <a:bodyPr wrap="square" rtlCol="0">
            <a:spAutoFit/>
          </a:bodyPr>
          <a:lstStyle/>
          <a:p>
            <a:pPr algn="ctr"/>
            <a:r>
              <a:rPr lang="en-US" b="1" dirty="0">
                <a:solidFill>
                  <a:schemeClr val="bg1"/>
                </a:solidFill>
                <a:latin typeface="Century Gothic" panose="020B0502020202020204" pitchFamily="34" charset="0"/>
              </a:rPr>
              <a:t>10%</a:t>
            </a:r>
          </a:p>
        </p:txBody>
      </p:sp>
      <p:sp>
        <p:nvSpPr>
          <p:cNvPr id="18" name="TextBox 17">
            <a:extLst>
              <a:ext uri="{FF2B5EF4-FFF2-40B4-BE49-F238E27FC236}">
                <a16:creationId xmlns:a16="http://schemas.microsoft.com/office/drawing/2014/main" id="{C1C7973C-874B-4E3C-BFD8-C08D5869D3E0}"/>
              </a:ext>
            </a:extLst>
          </p:cNvPr>
          <p:cNvSpPr txBox="1"/>
          <p:nvPr/>
        </p:nvSpPr>
        <p:spPr>
          <a:xfrm>
            <a:off x="7993481" y="3155753"/>
            <a:ext cx="596900" cy="338554"/>
          </a:xfrm>
          <a:prstGeom prst="rect">
            <a:avLst/>
          </a:prstGeom>
          <a:noFill/>
        </p:spPr>
        <p:txBody>
          <a:bodyPr wrap="square" rtlCol="0">
            <a:spAutoFit/>
          </a:bodyPr>
          <a:lstStyle/>
          <a:p>
            <a:pPr algn="ctr"/>
            <a:r>
              <a:rPr lang="en-US" b="1" dirty="0">
                <a:solidFill>
                  <a:schemeClr val="bg1"/>
                </a:solidFill>
                <a:latin typeface="Century Gothic" panose="020B0502020202020204" pitchFamily="34" charset="0"/>
              </a:rPr>
              <a:t>23%</a:t>
            </a:r>
          </a:p>
        </p:txBody>
      </p:sp>
      <p:sp>
        <p:nvSpPr>
          <p:cNvPr id="19" name="TextBox 18">
            <a:extLst>
              <a:ext uri="{FF2B5EF4-FFF2-40B4-BE49-F238E27FC236}">
                <a16:creationId xmlns:a16="http://schemas.microsoft.com/office/drawing/2014/main" id="{A68741B4-F1C4-48DA-90B0-3DC5DDB2C101}"/>
              </a:ext>
            </a:extLst>
          </p:cNvPr>
          <p:cNvSpPr txBox="1"/>
          <p:nvPr/>
        </p:nvSpPr>
        <p:spPr>
          <a:xfrm>
            <a:off x="8660231" y="1894293"/>
            <a:ext cx="596900" cy="338554"/>
          </a:xfrm>
          <a:prstGeom prst="rect">
            <a:avLst/>
          </a:prstGeom>
          <a:noFill/>
        </p:spPr>
        <p:txBody>
          <a:bodyPr wrap="square" rtlCol="0">
            <a:spAutoFit/>
          </a:bodyPr>
          <a:lstStyle/>
          <a:p>
            <a:pPr algn="ctr"/>
            <a:r>
              <a:rPr lang="en-US" b="1" dirty="0">
                <a:solidFill>
                  <a:schemeClr val="bg1"/>
                </a:solidFill>
                <a:latin typeface="Century Gothic" panose="020B0502020202020204" pitchFamily="34" charset="0"/>
              </a:rPr>
              <a:t>37%</a:t>
            </a:r>
          </a:p>
        </p:txBody>
      </p:sp>
      <p:sp>
        <p:nvSpPr>
          <p:cNvPr id="20" name="Rectangle 19">
            <a:extLst>
              <a:ext uri="{FF2B5EF4-FFF2-40B4-BE49-F238E27FC236}">
                <a16:creationId xmlns:a16="http://schemas.microsoft.com/office/drawing/2014/main" id="{325750A0-56E3-4ECA-8C84-CD447F11E694}"/>
              </a:ext>
            </a:extLst>
          </p:cNvPr>
          <p:cNvSpPr/>
          <p:nvPr/>
        </p:nvSpPr>
        <p:spPr>
          <a:xfrm>
            <a:off x="2837281" y="1458435"/>
            <a:ext cx="209550" cy="209550"/>
          </a:xfrm>
          <a:prstGeom prst="rect">
            <a:avLst/>
          </a:prstGeom>
          <a:solidFill>
            <a:srgbClr val="F27B3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AC8CF931-B7C8-4441-8548-846029172282}"/>
              </a:ext>
            </a:extLst>
          </p:cNvPr>
          <p:cNvSpPr txBox="1"/>
          <p:nvPr/>
        </p:nvSpPr>
        <p:spPr>
          <a:xfrm>
            <a:off x="3084931" y="1386441"/>
            <a:ext cx="1257300" cy="338554"/>
          </a:xfrm>
          <a:prstGeom prst="rect">
            <a:avLst/>
          </a:prstGeom>
          <a:noFill/>
        </p:spPr>
        <p:txBody>
          <a:bodyPr wrap="square" rtlCol="0">
            <a:spAutoFit/>
          </a:bodyPr>
          <a:lstStyle/>
          <a:p>
            <a:r>
              <a:rPr lang="en-US" dirty="0">
                <a:latin typeface="Century Gothic" panose="020B0502020202020204" pitchFamily="34" charset="0"/>
              </a:rPr>
              <a:t>Preschool</a:t>
            </a:r>
          </a:p>
        </p:txBody>
      </p:sp>
      <p:sp>
        <p:nvSpPr>
          <p:cNvPr id="22" name="Rectangle 21">
            <a:extLst>
              <a:ext uri="{FF2B5EF4-FFF2-40B4-BE49-F238E27FC236}">
                <a16:creationId xmlns:a16="http://schemas.microsoft.com/office/drawing/2014/main" id="{CD307EE4-C283-4ABF-8446-FCC1613159E0}"/>
              </a:ext>
            </a:extLst>
          </p:cNvPr>
          <p:cNvSpPr/>
          <p:nvPr/>
        </p:nvSpPr>
        <p:spPr>
          <a:xfrm>
            <a:off x="4497806" y="1469278"/>
            <a:ext cx="209550" cy="209550"/>
          </a:xfrm>
          <a:prstGeom prst="rect">
            <a:avLst/>
          </a:prstGeom>
          <a:solidFill>
            <a:srgbClr val="009244"/>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2E08EC14-A0C8-4A88-945C-0E5E4779C9B3}"/>
              </a:ext>
            </a:extLst>
          </p:cNvPr>
          <p:cNvSpPr txBox="1"/>
          <p:nvPr/>
        </p:nvSpPr>
        <p:spPr>
          <a:xfrm>
            <a:off x="4745456" y="1397284"/>
            <a:ext cx="2457450" cy="338554"/>
          </a:xfrm>
          <a:prstGeom prst="rect">
            <a:avLst/>
          </a:prstGeom>
          <a:noFill/>
        </p:spPr>
        <p:txBody>
          <a:bodyPr wrap="square" rtlCol="0">
            <a:spAutoFit/>
          </a:bodyPr>
          <a:lstStyle/>
          <a:p>
            <a:r>
              <a:rPr lang="en-US" dirty="0">
                <a:latin typeface="Century Gothic" panose="020B0502020202020204" pitchFamily="34" charset="0"/>
              </a:rPr>
              <a:t>Kindergarten</a:t>
            </a:r>
          </a:p>
        </p:txBody>
      </p:sp>
      <p:sp>
        <p:nvSpPr>
          <p:cNvPr id="24" name="TextBox 23">
            <a:extLst>
              <a:ext uri="{FF2B5EF4-FFF2-40B4-BE49-F238E27FC236}">
                <a16:creationId xmlns:a16="http://schemas.microsoft.com/office/drawing/2014/main" id="{A8D65533-96A4-460F-8248-B343977B9172}"/>
              </a:ext>
            </a:extLst>
          </p:cNvPr>
          <p:cNvSpPr txBox="1"/>
          <p:nvPr/>
        </p:nvSpPr>
        <p:spPr>
          <a:xfrm>
            <a:off x="2205456" y="5328975"/>
            <a:ext cx="2457450" cy="307777"/>
          </a:xfrm>
          <a:prstGeom prst="rect">
            <a:avLst/>
          </a:prstGeom>
          <a:noFill/>
        </p:spPr>
        <p:txBody>
          <a:bodyPr wrap="square" rtlCol="0">
            <a:spAutoFit/>
          </a:bodyPr>
          <a:lstStyle/>
          <a:p>
            <a:pPr algn="ctr"/>
            <a:r>
              <a:rPr lang="en-US" sz="1400" b="1" dirty="0">
                <a:latin typeface="Century Gothic" panose="020B0502020202020204" pitchFamily="34" charset="0"/>
              </a:rPr>
              <a:t>Free Choice/Centers</a:t>
            </a:r>
          </a:p>
        </p:txBody>
      </p:sp>
    </p:spTree>
    <p:extLst>
      <p:ext uri="{BB962C8B-B14F-4D97-AF65-F5344CB8AC3E}">
        <p14:creationId xmlns:p14="http://schemas.microsoft.com/office/powerpoint/2010/main" val="26404557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7" name="Text Box 3"/>
          <p:cNvSpPr txBox="1">
            <a:spLocks noChangeArrowheads="1"/>
          </p:cNvSpPr>
          <p:nvPr/>
        </p:nvSpPr>
        <p:spPr bwMode="auto">
          <a:xfrm>
            <a:off x="733385" y="1366953"/>
            <a:ext cx="10224425" cy="3243196"/>
          </a:xfrm>
          <a:prstGeom prst="rect">
            <a:avLst/>
          </a:prstGeom>
          <a:noFill/>
          <a:ln>
            <a:noFill/>
          </a:ln>
        </p:spPr>
        <p:txBody>
          <a:bodyPr wrap="square">
            <a:spAutoFit/>
          </a:bodyPr>
          <a:lstStyle>
            <a:lvl1pPr eaLnBrk="0" hangingPunct="0">
              <a:defRPr sz="1600">
                <a:solidFill>
                  <a:schemeClr val="tx1"/>
                </a:solidFill>
                <a:latin typeface="Arial" charset="0"/>
                <a:ea typeface="ＭＳ Ｐゴシック" charset="0"/>
                <a:cs typeface="ＭＳ Ｐゴシック" charset="0"/>
              </a:defRPr>
            </a:lvl1pPr>
            <a:lvl2pPr marL="37931725" indent="-37474525" eaLnBrk="0" hangingPunct="0">
              <a:defRPr sz="1600">
                <a:solidFill>
                  <a:schemeClr val="tx1"/>
                </a:solidFill>
                <a:latin typeface="Arial" charset="0"/>
                <a:ea typeface="ＭＳ Ｐゴシック" charset="0"/>
              </a:defRPr>
            </a:lvl2pPr>
            <a:lvl3pPr eaLnBrk="0" hangingPunct="0">
              <a:defRPr sz="1600">
                <a:solidFill>
                  <a:schemeClr val="tx1"/>
                </a:solidFill>
                <a:latin typeface="Arial" charset="0"/>
                <a:ea typeface="ＭＳ Ｐゴシック" charset="0"/>
              </a:defRPr>
            </a:lvl3pPr>
            <a:lvl4pPr eaLnBrk="0" hangingPunct="0">
              <a:defRPr sz="1600">
                <a:solidFill>
                  <a:schemeClr val="tx1"/>
                </a:solidFill>
                <a:latin typeface="Arial" charset="0"/>
                <a:ea typeface="ＭＳ Ｐゴシック" charset="0"/>
              </a:defRPr>
            </a:lvl4pPr>
            <a:lvl5pPr eaLnBrk="0" hangingPunct="0">
              <a:defRPr sz="1600">
                <a:solidFill>
                  <a:schemeClr val="tx1"/>
                </a:solidFill>
                <a:latin typeface="Arial" charset="0"/>
                <a:ea typeface="ＭＳ Ｐゴシック" charset="0"/>
              </a:defRPr>
            </a:lvl5pPr>
            <a:lvl6pPr marL="457200" eaLnBrk="0" fontAlgn="base" hangingPunct="0">
              <a:spcBef>
                <a:spcPct val="0"/>
              </a:spcBef>
              <a:spcAft>
                <a:spcPct val="0"/>
              </a:spcAft>
              <a:defRPr sz="1600">
                <a:solidFill>
                  <a:schemeClr val="tx1"/>
                </a:solidFill>
                <a:latin typeface="Arial" charset="0"/>
                <a:ea typeface="ＭＳ Ｐゴシック" charset="0"/>
              </a:defRPr>
            </a:lvl6pPr>
            <a:lvl7pPr marL="914400" eaLnBrk="0" fontAlgn="base" hangingPunct="0">
              <a:spcBef>
                <a:spcPct val="0"/>
              </a:spcBef>
              <a:spcAft>
                <a:spcPct val="0"/>
              </a:spcAft>
              <a:defRPr sz="1600">
                <a:solidFill>
                  <a:schemeClr val="tx1"/>
                </a:solidFill>
                <a:latin typeface="Arial" charset="0"/>
                <a:ea typeface="ＭＳ Ｐゴシック" charset="0"/>
              </a:defRPr>
            </a:lvl7pPr>
            <a:lvl8pPr marL="1371600" eaLnBrk="0" fontAlgn="base" hangingPunct="0">
              <a:spcBef>
                <a:spcPct val="0"/>
              </a:spcBef>
              <a:spcAft>
                <a:spcPct val="0"/>
              </a:spcAft>
              <a:defRPr sz="1600">
                <a:solidFill>
                  <a:schemeClr val="tx1"/>
                </a:solidFill>
                <a:latin typeface="Arial" charset="0"/>
                <a:ea typeface="ＭＳ Ｐゴシック" charset="0"/>
              </a:defRPr>
            </a:lvl8pPr>
            <a:lvl9pPr marL="1828800" eaLnBrk="0" fontAlgn="base" hangingPunct="0">
              <a:spcBef>
                <a:spcPct val="0"/>
              </a:spcBef>
              <a:spcAft>
                <a:spcPct val="0"/>
              </a:spcAft>
              <a:defRPr sz="1600">
                <a:solidFill>
                  <a:schemeClr val="tx1"/>
                </a:solidFill>
                <a:latin typeface="Arial" charset="0"/>
                <a:ea typeface="ＭＳ Ｐゴシック" charset="0"/>
              </a:defRPr>
            </a:lvl9pPr>
          </a:lstStyle>
          <a:p>
            <a:pPr>
              <a:spcBef>
                <a:spcPct val="50000"/>
              </a:spcBef>
              <a:buClr>
                <a:schemeClr val="tx1"/>
              </a:buClr>
            </a:pPr>
            <a:r>
              <a:rPr lang="en-US" sz="2800" dirty="0">
                <a:solidFill>
                  <a:srgbClr val="000000"/>
                </a:solidFill>
                <a:latin typeface="Century Gothic"/>
                <a:cs typeface="Century Gothic"/>
              </a:rPr>
              <a:t>Changes in academic demands and curricula </a:t>
            </a:r>
          </a:p>
          <a:p>
            <a:pPr>
              <a:spcBef>
                <a:spcPct val="50000"/>
              </a:spcBef>
              <a:buClr>
                <a:schemeClr val="tx1"/>
              </a:buClr>
            </a:pPr>
            <a:r>
              <a:rPr lang="en-US" sz="2800" dirty="0">
                <a:solidFill>
                  <a:srgbClr val="000000"/>
                </a:solidFill>
                <a:latin typeface="Century Gothic"/>
                <a:cs typeface="Century Gothic"/>
              </a:rPr>
              <a:t>Less family connection with school  </a:t>
            </a:r>
          </a:p>
          <a:p>
            <a:pPr>
              <a:spcBef>
                <a:spcPct val="50000"/>
              </a:spcBef>
              <a:buClr>
                <a:schemeClr val="tx1"/>
              </a:buClr>
            </a:pPr>
            <a:r>
              <a:rPr lang="en-US" sz="2800" dirty="0">
                <a:solidFill>
                  <a:srgbClr val="000000"/>
                </a:solidFill>
                <a:latin typeface="Century Gothic"/>
                <a:cs typeface="Century Gothic"/>
              </a:rPr>
              <a:t>Complexity of social environment (peers and adults)</a:t>
            </a:r>
          </a:p>
          <a:p>
            <a:pPr>
              <a:spcBef>
                <a:spcPct val="50000"/>
              </a:spcBef>
              <a:buClr>
                <a:schemeClr val="tx1"/>
              </a:buClr>
            </a:pPr>
            <a:r>
              <a:rPr lang="en-US" sz="2800" dirty="0">
                <a:solidFill>
                  <a:srgbClr val="000000"/>
                </a:solidFill>
                <a:latin typeface="Century Gothic"/>
                <a:cs typeface="Century Gothic"/>
              </a:rPr>
              <a:t>Less individual or small group time with educator(s) </a:t>
            </a:r>
          </a:p>
          <a:p>
            <a:pPr>
              <a:lnSpc>
                <a:spcPct val="190000"/>
              </a:lnSpc>
              <a:spcBef>
                <a:spcPct val="50000"/>
              </a:spcBef>
              <a:buClr>
                <a:schemeClr val="tx1"/>
              </a:buClr>
            </a:pPr>
            <a:endParaRPr lang="en-US" sz="2400" b="1" dirty="0">
              <a:solidFill>
                <a:srgbClr val="000000"/>
              </a:solidFill>
            </a:endParaRPr>
          </a:p>
        </p:txBody>
      </p:sp>
      <p:pic>
        <p:nvPicPr>
          <p:cNvPr id="112645" name="Picture 2" descr="5206728893_ee57339ffa.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3853456" y="3898778"/>
            <a:ext cx="2979284" cy="216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6" name="Picture 3" descr="297153epqzyf62q.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bwMode="auto">
          <a:xfrm>
            <a:off x="7177179" y="3902022"/>
            <a:ext cx="3046530" cy="2163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10223709" y="6296587"/>
            <a:ext cx="1898277" cy="261610"/>
          </a:xfrm>
          <a:prstGeom prst="rect">
            <a:avLst/>
          </a:prstGeom>
          <a:noFill/>
        </p:spPr>
        <p:txBody>
          <a:bodyPr wrap="none" rtlCol="0">
            <a:spAutoFit/>
          </a:bodyPr>
          <a:lstStyle/>
          <a:p>
            <a:r>
              <a:rPr lang="en-US" sz="1100" dirty="0">
                <a:latin typeface="Arial" panose="020B0604020202020204" pitchFamily="34" charset="0"/>
                <a:cs typeface="Arial" panose="020B0604020202020204" pitchFamily="34" charset="0"/>
              </a:rPr>
              <a:t>Pianta &amp; Kraft-Sayre, 2003 </a:t>
            </a:r>
          </a:p>
        </p:txBody>
      </p:sp>
      <p:pic>
        <p:nvPicPr>
          <p:cNvPr id="3" name="Picture 2" descr="midsizeImage-1.jpg"/>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2000"/>
                    </a14:imgEffect>
                  </a14:imgLayer>
                </a14:imgProps>
              </a:ext>
              <a:ext uri="{28A0092B-C50C-407E-A947-70E740481C1C}">
                <a14:useLocalDpi xmlns:a14="http://schemas.microsoft.com/office/drawing/2010/main"/>
              </a:ext>
            </a:extLst>
          </a:blip>
          <a:srcRect/>
          <a:stretch/>
        </p:blipFill>
        <p:spPr>
          <a:xfrm>
            <a:off x="664611" y="3885694"/>
            <a:ext cx="2844406" cy="2180034"/>
          </a:xfrm>
          <a:prstGeom prst="rect">
            <a:avLst/>
          </a:prstGeom>
        </p:spPr>
      </p:pic>
      <p:sp>
        <p:nvSpPr>
          <p:cNvPr id="4" name="Text Placeholder 3">
            <a:extLst>
              <a:ext uri="{FF2B5EF4-FFF2-40B4-BE49-F238E27FC236}">
                <a16:creationId xmlns:a16="http://schemas.microsoft.com/office/drawing/2014/main" id="{376503B9-65E0-4F1B-AA1E-37FD2B41D1E7}"/>
              </a:ext>
            </a:extLst>
          </p:cNvPr>
          <p:cNvSpPr>
            <a:spLocks noGrp="1"/>
          </p:cNvSpPr>
          <p:nvPr>
            <p:ph type="body" sz="quarter" idx="14"/>
          </p:nvPr>
        </p:nvSpPr>
        <p:spPr/>
        <p:txBody>
          <a:bodyPr/>
          <a:lstStyle/>
          <a:p>
            <a:r>
              <a:rPr lang="en-US" dirty="0"/>
              <a:t>Kindergarten Changes</a:t>
            </a:r>
          </a:p>
        </p:txBody>
      </p:sp>
      <p:sp>
        <p:nvSpPr>
          <p:cNvPr id="5" name="Rectangle 4">
            <a:extLst>
              <a:ext uri="{FF2B5EF4-FFF2-40B4-BE49-F238E27FC236}">
                <a16:creationId xmlns:a16="http://schemas.microsoft.com/office/drawing/2014/main" id="{5F851F8B-23E7-405C-B143-33A9A0241F78}"/>
              </a:ext>
            </a:extLst>
          </p:cNvPr>
          <p:cNvSpPr/>
          <p:nvPr/>
        </p:nvSpPr>
        <p:spPr>
          <a:xfrm>
            <a:off x="4781593" y="-2143212"/>
            <a:ext cx="3079433" cy="369332"/>
          </a:xfrm>
          <a:prstGeom prst="rect">
            <a:avLst/>
          </a:prstGeom>
        </p:spPr>
        <p:txBody>
          <a:bodyPr wrap="none">
            <a:spAutoFit/>
          </a:bodyPr>
          <a:lstStyle/>
          <a:p>
            <a:pPr algn="ctr"/>
            <a:r>
              <a:rPr lang="en-US" dirty="0">
                <a:solidFill>
                  <a:srgbClr val="000000"/>
                </a:solidFill>
                <a:latin typeface="Century Gothic"/>
                <a:cs typeface="Century Gothic"/>
              </a:rPr>
              <a:t>KINDERGARTEN CHANGES</a:t>
            </a:r>
          </a:p>
        </p:txBody>
      </p:sp>
    </p:spTree>
    <p:extLst>
      <p:ext uri="{BB962C8B-B14F-4D97-AF65-F5344CB8AC3E}">
        <p14:creationId xmlns:p14="http://schemas.microsoft.com/office/powerpoint/2010/main" val="3573650608"/>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p:txBody>
          <a:bodyPr/>
          <a:lstStyle/>
          <a:p>
            <a:r>
              <a:rPr lang="en-US" dirty="0">
                <a:latin typeface="Century Gothic" panose="020B0502020202020204" pitchFamily="34" charset="0"/>
              </a:rPr>
              <a:t>Family Transition Experiences</a:t>
            </a:r>
          </a:p>
        </p:txBody>
      </p:sp>
      <p:sp>
        <p:nvSpPr>
          <p:cNvPr id="6" name="Rectangular Callout 5"/>
          <p:cNvSpPr/>
          <p:nvPr/>
        </p:nvSpPr>
        <p:spPr>
          <a:xfrm>
            <a:off x="1921161" y="1367665"/>
            <a:ext cx="8312729" cy="1268244"/>
          </a:xfrm>
          <a:prstGeom prst="wedgeRectCallout">
            <a:avLst>
              <a:gd name="adj1" fmla="val -57771"/>
              <a:gd name="adj2" fmla="val 52976"/>
            </a:avLst>
          </a:prstGeom>
          <a:solidFill>
            <a:schemeClr val="bg1"/>
          </a:solidFill>
          <a:ln w="38100" cmpd="sng">
            <a:solidFill>
              <a:srgbClr val="63C8CA"/>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ja-JP" sz="2400" dirty="0">
                <a:solidFill>
                  <a:schemeClr val="tx2"/>
                </a:solidFill>
                <a:latin typeface="Century Gothic"/>
                <a:cs typeface="Century Gothic"/>
              </a:rPr>
              <a:t>His educator called several days before school started; it was great and really made Nate feel great.</a:t>
            </a:r>
            <a:endParaRPr lang="en-US" sz="2400" dirty="0"/>
          </a:p>
        </p:txBody>
      </p:sp>
      <p:sp>
        <p:nvSpPr>
          <p:cNvPr id="10" name="Rectangular Callout 9"/>
          <p:cNvSpPr/>
          <p:nvPr/>
        </p:nvSpPr>
        <p:spPr>
          <a:xfrm>
            <a:off x="1939636" y="2858943"/>
            <a:ext cx="8312727" cy="1703008"/>
          </a:xfrm>
          <a:prstGeom prst="wedgeRectCallout">
            <a:avLst>
              <a:gd name="adj1" fmla="val 58028"/>
              <a:gd name="adj2" fmla="val 51786"/>
            </a:avLst>
          </a:prstGeom>
          <a:solidFill>
            <a:schemeClr val="bg1"/>
          </a:solidFill>
          <a:ln w="381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r>
              <a:rPr lang="en-US" altLang="ja-JP" sz="2400" dirty="0">
                <a:solidFill>
                  <a:srgbClr val="44546A"/>
                </a:solidFill>
                <a:latin typeface="Century Gothic"/>
                <a:cs typeface="Century Gothic"/>
              </a:rPr>
              <a:t>At the beginning I got her excited by talking about starting school six months before it started….It made the transition easy….Before school started I took her to the classroom to get her adjusted to it.</a:t>
            </a:r>
            <a:endParaRPr lang="en-US" sz="2400" dirty="0">
              <a:solidFill>
                <a:prstClr val="white"/>
              </a:solidFill>
            </a:endParaRPr>
          </a:p>
        </p:txBody>
      </p:sp>
      <p:sp>
        <p:nvSpPr>
          <p:cNvPr id="11" name="Rectangular Callout 10"/>
          <p:cNvSpPr/>
          <p:nvPr/>
        </p:nvSpPr>
        <p:spPr>
          <a:xfrm>
            <a:off x="1921164" y="4784985"/>
            <a:ext cx="8312726" cy="1268244"/>
          </a:xfrm>
          <a:prstGeom prst="wedgeRectCallout">
            <a:avLst>
              <a:gd name="adj1" fmla="val -57951"/>
              <a:gd name="adj2" fmla="val 55357"/>
            </a:avLst>
          </a:prstGeom>
          <a:solidFill>
            <a:schemeClr val="bg1"/>
          </a:solidFill>
          <a:ln w="38100" cmpd="sng">
            <a:solidFill>
              <a:srgbClr val="63C8CA"/>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ja-JP" sz="2400" dirty="0">
                <a:solidFill>
                  <a:schemeClr val="tx2"/>
                </a:solidFill>
                <a:latin typeface="Century Gothic"/>
                <a:cs typeface="Century Gothic"/>
              </a:rPr>
              <a:t>I am pleased...The educator called after the first two days of school to say how well she was doing.</a:t>
            </a:r>
            <a:endParaRPr lang="en-US" sz="2400" dirty="0"/>
          </a:p>
        </p:txBody>
      </p:sp>
      <p:sp>
        <p:nvSpPr>
          <p:cNvPr id="7" name="TextBox 6">
            <a:extLst>
              <a:ext uri="{FF2B5EF4-FFF2-40B4-BE49-F238E27FC236}">
                <a16:creationId xmlns:a16="http://schemas.microsoft.com/office/drawing/2014/main" id="{EC9F076D-7ED3-4EF2-8F9D-3474B731EA4C}"/>
              </a:ext>
            </a:extLst>
          </p:cNvPr>
          <p:cNvSpPr txBox="1"/>
          <p:nvPr/>
        </p:nvSpPr>
        <p:spPr>
          <a:xfrm>
            <a:off x="9899144" y="6246283"/>
            <a:ext cx="1898277" cy="261610"/>
          </a:xfrm>
          <a:prstGeom prst="rect">
            <a:avLst/>
          </a:prstGeom>
          <a:noFill/>
        </p:spPr>
        <p:txBody>
          <a:bodyPr wrap="none" rtlCol="0">
            <a:spAutoFit/>
          </a:bodyPr>
          <a:lstStyle/>
          <a:p>
            <a:r>
              <a:rPr lang="en-US" sz="1100" dirty="0">
                <a:latin typeface="Arial" panose="020B0604020202020204" pitchFamily="34" charset="0"/>
                <a:cs typeface="Arial" panose="020B0604020202020204" pitchFamily="34" charset="0"/>
              </a:rPr>
              <a:t>Pianta &amp; Kraft-Sayre, 2003 </a:t>
            </a:r>
          </a:p>
        </p:txBody>
      </p:sp>
    </p:spTree>
    <p:extLst>
      <p:ext uri="{BB962C8B-B14F-4D97-AF65-F5344CB8AC3E}">
        <p14:creationId xmlns:p14="http://schemas.microsoft.com/office/powerpoint/2010/main" val="23004622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p:txBody>
          <a:bodyPr/>
          <a:lstStyle/>
          <a:p>
            <a:r>
              <a:rPr lang="en-US" dirty="0">
                <a:latin typeface="Century Gothic" panose="020B0502020202020204" pitchFamily="34" charset="0"/>
              </a:rPr>
              <a:t>Family Transition Experiences</a:t>
            </a:r>
          </a:p>
        </p:txBody>
      </p:sp>
      <p:sp>
        <p:nvSpPr>
          <p:cNvPr id="6" name="Rectangular Callout 5"/>
          <p:cNvSpPr/>
          <p:nvPr/>
        </p:nvSpPr>
        <p:spPr>
          <a:xfrm>
            <a:off x="1582272" y="1550215"/>
            <a:ext cx="9027456" cy="1974272"/>
          </a:xfrm>
          <a:prstGeom prst="wedgeRectCallout">
            <a:avLst>
              <a:gd name="adj1" fmla="val -57771"/>
              <a:gd name="adj2" fmla="val 52976"/>
            </a:avLst>
          </a:prstGeom>
          <a:solidFill>
            <a:schemeClr val="bg1"/>
          </a:solidFill>
          <a:ln w="38100" cmpd="sng">
            <a:solidFill>
              <a:srgbClr val="63C8CA"/>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ja-JP" sz="2400" dirty="0">
                <a:solidFill>
                  <a:schemeClr val="tx2"/>
                </a:solidFill>
                <a:latin typeface="Century Gothic"/>
                <a:cs typeface="Century Gothic"/>
              </a:rPr>
              <a:t>On a more personal level, my son spends eight hours a day with his educator and his best friend. I want to know those people. I don’t want it to be a once-every-three-months-for-report-card thing. I want to have more interaction.</a:t>
            </a:r>
            <a:endParaRPr lang="en-US" sz="2400" dirty="0"/>
          </a:p>
        </p:txBody>
      </p:sp>
      <p:sp>
        <p:nvSpPr>
          <p:cNvPr id="10" name="Rectangular Callout 9"/>
          <p:cNvSpPr/>
          <p:nvPr/>
        </p:nvSpPr>
        <p:spPr>
          <a:xfrm>
            <a:off x="1651627" y="3745685"/>
            <a:ext cx="9027455" cy="946387"/>
          </a:xfrm>
          <a:prstGeom prst="wedgeRectCallout">
            <a:avLst>
              <a:gd name="adj1" fmla="val 58028"/>
              <a:gd name="adj2" fmla="val 51786"/>
            </a:avLst>
          </a:prstGeom>
          <a:solidFill>
            <a:schemeClr val="bg1"/>
          </a:solidFill>
          <a:ln w="381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ja-JP" sz="2400" dirty="0">
                <a:solidFill>
                  <a:schemeClr val="tx2"/>
                </a:solidFill>
                <a:latin typeface="Century Gothic"/>
                <a:cs typeface="Century Gothic"/>
              </a:rPr>
              <a:t>The educator called the first week of school to say </a:t>
            </a:r>
            <a:br>
              <a:rPr lang="en-US" altLang="ja-JP" sz="2400" dirty="0">
                <a:solidFill>
                  <a:schemeClr val="tx2"/>
                </a:solidFill>
                <a:latin typeface="Century Gothic"/>
                <a:cs typeface="Century Gothic"/>
              </a:rPr>
            </a:br>
            <a:r>
              <a:rPr lang="en-US" altLang="ja-JP" sz="2400" dirty="0">
                <a:solidFill>
                  <a:schemeClr val="tx2"/>
                </a:solidFill>
                <a:latin typeface="Century Gothic"/>
                <a:cs typeface="Century Gothic"/>
              </a:rPr>
              <a:t>he is the biggest clown in the class.</a:t>
            </a:r>
            <a:endParaRPr lang="en-US" sz="2400" dirty="0"/>
          </a:p>
        </p:txBody>
      </p:sp>
      <p:sp>
        <p:nvSpPr>
          <p:cNvPr id="8" name="TextBox 7">
            <a:extLst>
              <a:ext uri="{FF2B5EF4-FFF2-40B4-BE49-F238E27FC236}">
                <a16:creationId xmlns:a16="http://schemas.microsoft.com/office/drawing/2014/main" id="{52CE316D-6D1A-4DD1-8555-1B024AFD602B}"/>
              </a:ext>
            </a:extLst>
          </p:cNvPr>
          <p:cNvSpPr txBox="1"/>
          <p:nvPr/>
        </p:nvSpPr>
        <p:spPr>
          <a:xfrm>
            <a:off x="9729944" y="6273025"/>
            <a:ext cx="1898277" cy="261610"/>
          </a:xfrm>
          <a:prstGeom prst="rect">
            <a:avLst/>
          </a:prstGeom>
          <a:noFill/>
        </p:spPr>
        <p:txBody>
          <a:bodyPr wrap="none" rtlCol="0">
            <a:spAutoFit/>
          </a:bodyPr>
          <a:lstStyle/>
          <a:p>
            <a:r>
              <a:rPr lang="en-US" sz="1100" dirty="0">
                <a:latin typeface="Arial" panose="020B0604020202020204" pitchFamily="34" charset="0"/>
                <a:cs typeface="Arial" panose="020B0604020202020204" pitchFamily="34" charset="0"/>
              </a:rPr>
              <a:t>Pianta &amp; Kraft-Sayre, 2003 </a:t>
            </a:r>
          </a:p>
        </p:txBody>
      </p:sp>
    </p:spTree>
    <p:extLst>
      <p:ext uri="{BB962C8B-B14F-4D97-AF65-F5344CB8AC3E}">
        <p14:creationId xmlns:p14="http://schemas.microsoft.com/office/powerpoint/2010/main" val="8772415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p:txBody>
          <a:bodyPr/>
          <a:lstStyle/>
          <a:p>
            <a:r>
              <a:rPr lang="en-US" dirty="0">
                <a:latin typeface="Century Gothic" panose="020B0502020202020204" pitchFamily="34" charset="0"/>
              </a:rPr>
              <a:t>Family Transition Experiences</a:t>
            </a:r>
          </a:p>
        </p:txBody>
      </p:sp>
      <p:sp>
        <p:nvSpPr>
          <p:cNvPr id="6" name="Rectangular Callout 5"/>
          <p:cNvSpPr/>
          <p:nvPr/>
        </p:nvSpPr>
        <p:spPr>
          <a:xfrm>
            <a:off x="2159544" y="1457559"/>
            <a:ext cx="7872911" cy="1268244"/>
          </a:xfrm>
          <a:prstGeom prst="wedgeRectCallout">
            <a:avLst>
              <a:gd name="adj1" fmla="val -57771"/>
              <a:gd name="adj2" fmla="val 52976"/>
            </a:avLst>
          </a:prstGeom>
          <a:solidFill>
            <a:schemeClr val="bg1"/>
          </a:solidFill>
          <a:ln w="38100" cmpd="sng">
            <a:solidFill>
              <a:srgbClr val="63C8CA"/>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ja-JP" sz="2400" dirty="0">
                <a:solidFill>
                  <a:schemeClr val="tx2"/>
                </a:solidFill>
                <a:latin typeface="Century Gothic"/>
                <a:cs typeface="Century Gothic"/>
              </a:rPr>
              <a:t>The kindergarten teacher called me the first week of school and said she should have been evaluated for Ritalin because she can’t teach her.</a:t>
            </a:r>
            <a:endParaRPr lang="en-US" sz="2400" dirty="0"/>
          </a:p>
        </p:txBody>
      </p:sp>
      <p:sp>
        <p:nvSpPr>
          <p:cNvPr id="10" name="Rectangular Callout 9"/>
          <p:cNvSpPr/>
          <p:nvPr/>
        </p:nvSpPr>
        <p:spPr>
          <a:xfrm>
            <a:off x="2155440" y="2885482"/>
            <a:ext cx="7872911" cy="1268243"/>
          </a:xfrm>
          <a:prstGeom prst="wedgeRectCallout">
            <a:avLst>
              <a:gd name="adj1" fmla="val 58028"/>
              <a:gd name="adj2" fmla="val 51786"/>
            </a:avLst>
          </a:prstGeom>
          <a:solidFill>
            <a:schemeClr val="bg1"/>
          </a:solidFill>
          <a:ln w="381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ja-JP" sz="2400" dirty="0">
                <a:solidFill>
                  <a:schemeClr val="tx2"/>
                </a:solidFill>
                <a:latin typeface="Century Gothic"/>
                <a:cs typeface="Century Gothic"/>
              </a:rPr>
              <a:t>We weren’t sure about sending him, he may be too young. His kindergarten teacher called to say he</a:t>
            </a:r>
            <a:r>
              <a:rPr lang="ja-JP" altLang="en-US" sz="2400" dirty="0">
                <a:solidFill>
                  <a:schemeClr val="tx2"/>
                </a:solidFill>
                <a:latin typeface="Century Gothic"/>
                <a:cs typeface="Century Gothic"/>
              </a:rPr>
              <a:t>’</a:t>
            </a:r>
            <a:r>
              <a:rPr lang="en-US" altLang="ja-JP" sz="2400" dirty="0">
                <a:solidFill>
                  <a:schemeClr val="tx2"/>
                </a:solidFill>
                <a:latin typeface="Century Gothic"/>
                <a:cs typeface="Century Gothic"/>
              </a:rPr>
              <a:t>s way behind and should go back to preschool.</a:t>
            </a:r>
            <a:endParaRPr lang="en-US" sz="2400" dirty="0"/>
          </a:p>
        </p:txBody>
      </p:sp>
      <p:sp>
        <p:nvSpPr>
          <p:cNvPr id="11" name="Rectangular Callout 10"/>
          <p:cNvSpPr/>
          <p:nvPr/>
        </p:nvSpPr>
        <p:spPr>
          <a:xfrm>
            <a:off x="2159544" y="4313404"/>
            <a:ext cx="7868807" cy="1539148"/>
          </a:xfrm>
          <a:prstGeom prst="wedgeRectCallout">
            <a:avLst>
              <a:gd name="adj1" fmla="val -57951"/>
              <a:gd name="adj2" fmla="val 55357"/>
            </a:avLst>
          </a:prstGeom>
          <a:solidFill>
            <a:schemeClr val="bg1"/>
          </a:solidFill>
          <a:ln w="38100" cmpd="sng">
            <a:solidFill>
              <a:srgbClr val="63C8CA"/>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ja-JP" sz="2400" dirty="0">
                <a:solidFill>
                  <a:schemeClr val="tx2"/>
                </a:solidFill>
                <a:latin typeface="Century Gothic"/>
                <a:cs typeface="Century Gothic"/>
              </a:rPr>
              <a:t>I’m not happy with it…I sent in notes but got no response from the educator…The kindergarten teacher is new and she’s not very organized. I’m anxious about this year.</a:t>
            </a:r>
            <a:endParaRPr lang="en-US" sz="2400" dirty="0"/>
          </a:p>
        </p:txBody>
      </p:sp>
      <p:sp>
        <p:nvSpPr>
          <p:cNvPr id="8" name="TextBox 7">
            <a:extLst>
              <a:ext uri="{FF2B5EF4-FFF2-40B4-BE49-F238E27FC236}">
                <a16:creationId xmlns:a16="http://schemas.microsoft.com/office/drawing/2014/main" id="{4C5D9D6F-7C4E-4F44-8358-CED1C4090B58}"/>
              </a:ext>
            </a:extLst>
          </p:cNvPr>
          <p:cNvSpPr txBox="1"/>
          <p:nvPr/>
        </p:nvSpPr>
        <p:spPr>
          <a:xfrm>
            <a:off x="9729944" y="6276264"/>
            <a:ext cx="1898277" cy="261610"/>
          </a:xfrm>
          <a:prstGeom prst="rect">
            <a:avLst/>
          </a:prstGeom>
          <a:noFill/>
        </p:spPr>
        <p:txBody>
          <a:bodyPr wrap="none" rtlCol="0">
            <a:spAutoFit/>
          </a:bodyPr>
          <a:lstStyle/>
          <a:p>
            <a:r>
              <a:rPr lang="en-US" sz="1100" dirty="0">
                <a:latin typeface="Arial" panose="020B0604020202020204" pitchFamily="34" charset="0"/>
                <a:cs typeface="Arial" panose="020B0604020202020204" pitchFamily="34" charset="0"/>
              </a:rPr>
              <a:t>Pianta &amp; Kraft-Sayre, 2003 </a:t>
            </a:r>
          </a:p>
        </p:txBody>
      </p:sp>
    </p:spTree>
    <p:extLst>
      <p:ext uri="{BB962C8B-B14F-4D97-AF65-F5344CB8AC3E}">
        <p14:creationId xmlns:p14="http://schemas.microsoft.com/office/powerpoint/2010/main" val="29082846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B140EC0-1871-2447-8CC6-52B5BBEEE5AD}"/>
              </a:ext>
            </a:extLst>
          </p:cNvPr>
          <p:cNvSpPr>
            <a:spLocks noGrp="1"/>
          </p:cNvSpPr>
          <p:nvPr>
            <p:ph type="body" sz="quarter" idx="14"/>
          </p:nvPr>
        </p:nvSpPr>
        <p:spPr/>
        <p:txBody>
          <a:bodyPr/>
          <a:lstStyle/>
          <a:p>
            <a:r>
              <a:rPr lang="en-US" dirty="0"/>
              <a:t>Kindergarten Transition Perspectives</a:t>
            </a:r>
          </a:p>
        </p:txBody>
      </p:sp>
      <p:pic>
        <p:nvPicPr>
          <p:cNvPr id="3" name="Picture 2">
            <a:hlinkClick r:id="rId3" tooltip="Transitions: From the Children's Perspective"/>
            <a:extLst>
              <a:ext uri="{FF2B5EF4-FFF2-40B4-BE49-F238E27FC236}">
                <a16:creationId xmlns:a16="http://schemas.microsoft.com/office/drawing/2014/main" id="{5387E0A1-7E4A-C44C-BE4A-3B867F03B3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77608" y="1049484"/>
            <a:ext cx="7836784" cy="5415170"/>
          </a:xfrm>
          <a:prstGeom prst="rect">
            <a:avLst/>
          </a:prstGeom>
        </p:spPr>
      </p:pic>
      <p:sp>
        <p:nvSpPr>
          <p:cNvPr id="2" name="TextBox 1">
            <a:extLst>
              <a:ext uri="{FF2B5EF4-FFF2-40B4-BE49-F238E27FC236}">
                <a16:creationId xmlns:a16="http://schemas.microsoft.com/office/drawing/2014/main" id="{E5AC8DD2-1E16-794A-AA69-9FB43044B82F}"/>
              </a:ext>
            </a:extLst>
          </p:cNvPr>
          <p:cNvSpPr txBox="1"/>
          <p:nvPr/>
        </p:nvSpPr>
        <p:spPr>
          <a:xfrm>
            <a:off x="10332720" y="950976"/>
            <a:ext cx="0" cy="0"/>
          </a:xfrm>
          <a:prstGeom prst="rect">
            <a:avLst/>
          </a:prstGeom>
        </p:spPr>
        <p:txBody>
          <a:bodyPr vert="horz" wrap="none" lIns="91440" tIns="45720" rIns="91440" bIns="45720" rtlCol="0" anchor="t">
            <a:normAutofit fontScale="25000" lnSpcReduction="20000"/>
          </a:bodyPr>
          <a:lstStyle/>
          <a:p>
            <a:endParaRPr lang="en-US" sz="2800" b="0" i="0" dirty="0">
              <a:solidFill>
                <a:schemeClr val="tx1"/>
              </a:solidFill>
              <a:latin typeface="Segoe UI Light" charset="0"/>
              <a:ea typeface="Segoe UI Light" charset="0"/>
              <a:cs typeface="Segoe UI Light" charset="0"/>
            </a:endParaRPr>
          </a:p>
        </p:txBody>
      </p:sp>
      <p:sp>
        <p:nvSpPr>
          <p:cNvPr id="4" name="TextBox 3">
            <a:extLst>
              <a:ext uri="{FF2B5EF4-FFF2-40B4-BE49-F238E27FC236}">
                <a16:creationId xmlns:a16="http://schemas.microsoft.com/office/drawing/2014/main" id="{0462F5AD-2D99-3448-A3E8-8494F6E49B13}"/>
              </a:ext>
            </a:extLst>
          </p:cNvPr>
          <p:cNvSpPr txBox="1"/>
          <p:nvPr/>
        </p:nvSpPr>
        <p:spPr>
          <a:xfrm>
            <a:off x="9912096" y="969264"/>
            <a:ext cx="0" cy="0"/>
          </a:xfrm>
          <a:prstGeom prst="rect">
            <a:avLst/>
          </a:prstGeom>
        </p:spPr>
        <p:txBody>
          <a:bodyPr vert="horz" wrap="none" lIns="91440" tIns="45720" rIns="91440" bIns="45720" rtlCol="0" anchor="t">
            <a:normAutofit fontScale="25000" lnSpcReduction="20000"/>
          </a:bodyPr>
          <a:lstStyle/>
          <a:p>
            <a:endParaRPr lang="en-US" sz="2800" b="0" i="0" dirty="0">
              <a:solidFill>
                <a:schemeClr val="tx1"/>
              </a:solidFill>
              <a:latin typeface="Segoe UI Light" charset="0"/>
              <a:ea typeface="Segoe UI Light" charset="0"/>
              <a:cs typeface="Segoe UI Light" charset="0"/>
            </a:endParaRPr>
          </a:p>
        </p:txBody>
      </p:sp>
    </p:spTree>
    <p:extLst>
      <p:ext uri="{BB962C8B-B14F-4D97-AF65-F5344CB8AC3E}">
        <p14:creationId xmlns:p14="http://schemas.microsoft.com/office/powerpoint/2010/main" val="8299902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B23F23A-F6EB-9C45-ACEC-02F441F75B8D}"/>
              </a:ext>
            </a:extLst>
          </p:cNvPr>
          <p:cNvPicPr>
            <a:picLocks noChangeAspect="1"/>
          </p:cNvPicPr>
          <p:nvPr/>
        </p:nvPicPr>
        <p:blipFill rotWithShape="1">
          <a:blip r:embed="rId3">
            <a:extLst>
              <a:ext uri="{28A0092B-C50C-407E-A947-70E740481C1C}">
                <a14:useLocalDpi xmlns:a14="http://schemas.microsoft.com/office/drawing/2010/main" val="0"/>
              </a:ext>
            </a:extLst>
          </a:blip>
          <a:srcRect t="15614" b="9387"/>
          <a:stretch/>
        </p:blipFill>
        <p:spPr>
          <a:xfrm>
            <a:off x="0" y="0"/>
            <a:ext cx="12192000" cy="6858000"/>
          </a:xfrm>
          <a:prstGeom prst="rect">
            <a:avLst/>
          </a:prstGeom>
        </p:spPr>
      </p:pic>
      <p:sp>
        <p:nvSpPr>
          <p:cNvPr id="8" name="Oval 7"/>
          <p:cNvSpPr/>
          <p:nvPr/>
        </p:nvSpPr>
        <p:spPr>
          <a:xfrm>
            <a:off x="8226790" y="3144256"/>
            <a:ext cx="3496214" cy="3466084"/>
          </a:xfrm>
          <a:prstGeom prst="ellipse">
            <a:avLst/>
          </a:prstGeom>
          <a:solidFill>
            <a:schemeClr val="bg1"/>
          </a:solidFill>
          <a:ln w="381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endParaRPr lang="en-US" sz="2600" dirty="0">
              <a:solidFill>
                <a:srgbClr val="FF6600"/>
              </a:solidFill>
              <a:latin typeface="Century Gothic"/>
              <a:cs typeface="Century Gothic"/>
            </a:endParaRPr>
          </a:p>
        </p:txBody>
      </p:sp>
      <p:sp>
        <p:nvSpPr>
          <p:cNvPr id="3" name="TextBox 2"/>
          <p:cNvSpPr txBox="1"/>
          <p:nvPr/>
        </p:nvSpPr>
        <p:spPr>
          <a:xfrm>
            <a:off x="8226790" y="4197759"/>
            <a:ext cx="3533620" cy="1538883"/>
          </a:xfrm>
          <a:prstGeom prst="rect">
            <a:avLst/>
          </a:prstGeom>
          <a:noFill/>
        </p:spPr>
        <p:txBody>
          <a:bodyPr wrap="square" rtlCol="0">
            <a:spAutoFit/>
          </a:bodyPr>
          <a:lstStyle/>
          <a:p>
            <a:pPr algn="ctr">
              <a:spcAft>
                <a:spcPts val="600"/>
              </a:spcAft>
            </a:pPr>
            <a:r>
              <a:rPr lang="en-US" sz="2800" dirty="0">
                <a:solidFill>
                  <a:srgbClr val="FF6600"/>
                </a:solidFill>
                <a:latin typeface="Century Gothic"/>
                <a:cs typeface="Century Gothic"/>
              </a:rPr>
              <a:t>Conceptualizing</a:t>
            </a:r>
          </a:p>
          <a:p>
            <a:pPr algn="ctr">
              <a:spcAft>
                <a:spcPts val="600"/>
              </a:spcAft>
            </a:pPr>
            <a:r>
              <a:rPr lang="en-US" sz="2800" dirty="0">
                <a:solidFill>
                  <a:srgbClr val="FF6600"/>
                </a:solidFill>
                <a:latin typeface="Century Gothic"/>
                <a:cs typeface="Century Gothic"/>
              </a:rPr>
              <a:t>Effective</a:t>
            </a:r>
          </a:p>
          <a:p>
            <a:pPr algn="ctr">
              <a:spcAft>
                <a:spcPts val="600"/>
              </a:spcAft>
            </a:pPr>
            <a:r>
              <a:rPr lang="en-US" sz="2800" dirty="0">
                <a:solidFill>
                  <a:srgbClr val="FF6600"/>
                </a:solidFill>
                <a:latin typeface="Century Gothic"/>
                <a:cs typeface="Century Gothic"/>
              </a:rPr>
              <a:t>Transition</a:t>
            </a:r>
          </a:p>
        </p:txBody>
      </p:sp>
    </p:spTree>
    <p:extLst>
      <p:ext uri="{BB962C8B-B14F-4D97-AF65-F5344CB8AC3E}">
        <p14:creationId xmlns:p14="http://schemas.microsoft.com/office/powerpoint/2010/main" val="38978990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08690AD-C9FF-4678-90CD-73B9A142A0DE}"/>
              </a:ext>
            </a:extLst>
          </p:cNvPr>
          <p:cNvSpPr>
            <a:spLocks noGrp="1"/>
          </p:cNvSpPr>
          <p:nvPr>
            <p:ph type="body" sz="quarter" idx="14"/>
          </p:nvPr>
        </p:nvSpPr>
        <p:spPr/>
        <p:txBody>
          <a:bodyPr/>
          <a:lstStyle/>
          <a:p>
            <a:r>
              <a:rPr lang="en-US" dirty="0"/>
              <a:t>Agenda</a:t>
            </a:r>
          </a:p>
        </p:txBody>
      </p:sp>
      <p:sp>
        <p:nvSpPr>
          <p:cNvPr id="3" name="Content Placeholder 2"/>
          <p:cNvSpPr>
            <a:spLocks noGrp="1"/>
          </p:cNvSpPr>
          <p:nvPr>
            <p:ph type="body" sz="quarter" idx="10"/>
          </p:nvPr>
        </p:nvSpPr>
        <p:spPr>
          <a:xfrm>
            <a:off x="484412" y="1454442"/>
            <a:ext cx="11707588" cy="5211522"/>
          </a:xfrm>
        </p:spPr>
        <p:txBody>
          <a:bodyPr>
            <a:noAutofit/>
          </a:bodyPr>
          <a:lstStyle/>
          <a:p>
            <a:pPr marL="457200" indent="-457200">
              <a:spcAft>
                <a:spcPts val="1200"/>
              </a:spcAft>
              <a:buNone/>
            </a:pPr>
            <a:r>
              <a:rPr lang="en-US" sz="2800" dirty="0">
                <a:latin typeface="Century Gothic" panose="020B0502020202020204" pitchFamily="34" charset="0"/>
              </a:rPr>
              <a:t>1.	The state of school readiness.</a:t>
            </a:r>
          </a:p>
          <a:p>
            <a:pPr marL="457200" indent="-457200">
              <a:spcAft>
                <a:spcPts val="1200"/>
              </a:spcAft>
              <a:buNone/>
            </a:pPr>
            <a:r>
              <a:rPr lang="en-US" sz="2800" dirty="0">
                <a:latin typeface="Century Gothic" panose="020B0502020202020204" pitchFamily="34" charset="0"/>
              </a:rPr>
              <a:t>2.	Why we are concerned about early transition experiences.</a:t>
            </a:r>
          </a:p>
          <a:p>
            <a:pPr marL="457200" indent="-457200">
              <a:spcAft>
                <a:spcPts val="1200"/>
              </a:spcAft>
              <a:buNone/>
            </a:pPr>
            <a:r>
              <a:rPr lang="en-US" sz="2800" dirty="0">
                <a:latin typeface="Century Gothic" panose="020B0502020202020204" pitchFamily="34" charset="0"/>
              </a:rPr>
              <a:t>3.	The nature of the kindergarten transition.</a:t>
            </a:r>
          </a:p>
          <a:p>
            <a:pPr marL="457200" indent="-457200">
              <a:spcAft>
                <a:spcPts val="1200"/>
              </a:spcAft>
              <a:buNone/>
            </a:pPr>
            <a:r>
              <a:rPr lang="en-US" sz="2800" dirty="0">
                <a:latin typeface="Century Gothic" panose="020B0502020202020204" pitchFamily="34" charset="0"/>
              </a:rPr>
              <a:t>4.	Conceptualizing effective transition.</a:t>
            </a:r>
          </a:p>
          <a:p>
            <a:pPr marL="457200" indent="-457200">
              <a:spcAft>
                <a:spcPts val="1200"/>
              </a:spcAft>
              <a:buNone/>
            </a:pPr>
            <a:r>
              <a:rPr lang="en-US" sz="2800" dirty="0">
                <a:latin typeface="Century Gothic" panose="020B0502020202020204" pitchFamily="34" charset="0"/>
              </a:rPr>
              <a:t>5.	Transition partnerships.</a:t>
            </a:r>
          </a:p>
          <a:p>
            <a:pPr marL="457200" indent="-457200">
              <a:spcAft>
                <a:spcPts val="1200"/>
              </a:spcAft>
              <a:buNone/>
            </a:pPr>
            <a:r>
              <a:rPr lang="en-US" sz="2800" dirty="0">
                <a:latin typeface="Century Gothic" panose="020B0502020202020204" pitchFamily="34" charset="0"/>
              </a:rPr>
              <a:t>6.	Building successful transition experiences.</a:t>
            </a:r>
          </a:p>
        </p:txBody>
      </p:sp>
    </p:spTree>
    <p:extLst>
      <p:ext uri="{BB962C8B-B14F-4D97-AF65-F5344CB8AC3E}">
        <p14:creationId xmlns:p14="http://schemas.microsoft.com/office/powerpoint/2010/main" val="12811920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864F0E1-C206-45C7-9822-D30D52FF0141}"/>
              </a:ext>
            </a:extLst>
          </p:cNvPr>
          <p:cNvSpPr>
            <a:spLocks noGrp="1"/>
          </p:cNvSpPr>
          <p:nvPr>
            <p:ph type="body" sz="quarter" idx="14"/>
          </p:nvPr>
        </p:nvSpPr>
        <p:spPr/>
        <p:txBody>
          <a:bodyPr/>
          <a:lstStyle/>
          <a:p>
            <a:r>
              <a:rPr lang="en-US" dirty="0"/>
              <a:t>Transitions Across a Lifetime</a:t>
            </a:r>
          </a:p>
        </p:txBody>
      </p:sp>
      <p:sp>
        <p:nvSpPr>
          <p:cNvPr id="204803" name="Rectangle 3"/>
          <p:cNvSpPr>
            <a:spLocks noGrp="1" noChangeArrowheads="1"/>
          </p:cNvSpPr>
          <p:nvPr>
            <p:ph type="body" sz="quarter" idx="10"/>
          </p:nvPr>
        </p:nvSpPr>
        <p:spPr/>
        <p:txBody>
          <a:bodyPr>
            <a:noAutofit/>
          </a:bodyPr>
          <a:lstStyle/>
          <a:p>
            <a:pPr>
              <a:spcAft>
                <a:spcPct val="20000"/>
              </a:spcAft>
              <a:defRPr/>
            </a:pPr>
            <a:r>
              <a:rPr lang="en-US" sz="2800" dirty="0">
                <a:latin typeface="Century Gothic" panose="020B0502020202020204" pitchFamily="34" charset="0"/>
              </a:rPr>
              <a:t>Becoming a new parent</a:t>
            </a:r>
          </a:p>
          <a:p>
            <a:pPr>
              <a:spcAft>
                <a:spcPct val="20000"/>
              </a:spcAft>
              <a:defRPr/>
            </a:pPr>
            <a:r>
              <a:rPr lang="en-US" sz="2800" dirty="0">
                <a:latin typeface="Century Gothic" panose="020B0502020202020204" pitchFamily="34" charset="0"/>
              </a:rPr>
              <a:t>Going to (or back to) college</a:t>
            </a:r>
          </a:p>
          <a:p>
            <a:pPr>
              <a:spcAft>
                <a:spcPct val="20000"/>
              </a:spcAft>
              <a:defRPr/>
            </a:pPr>
            <a:r>
              <a:rPr lang="en-US" sz="2800" dirty="0">
                <a:latin typeface="Century Gothic" panose="020B0502020202020204" pitchFamily="34" charset="0"/>
              </a:rPr>
              <a:t>Moving to a new town</a:t>
            </a:r>
          </a:p>
          <a:p>
            <a:pPr>
              <a:spcAft>
                <a:spcPct val="20000"/>
              </a:spcAft>
              <a:defRPr/>
            </a:pPr>
            <a:r>
              <a:rPr lang="en-US" sz="2800" dirty="0">
                <a:latin typeface="Century Gothic" panose="020B0502020202020204" pitchFamily="34" charset="0"/>
              </a:rPr>
              <a:t>Starting a new job</a:t>
            </a:r>
          </a:p>
          <a:p>
            <a:pPr eaLnBrk="1" hangingPunct="1">
              <a:spcAft>
                <a:spcPct val="20000"/>
              </a:spcAft>
              <a:defRPr/>
            </a:pPr>
            <a:r>
              <a:rPr lang="en-US" sz="2800" dirty="0">
                <a:latin typeface="Century Gothic" panose="020B0502020202020204" pitchFamily="34" charset="0"/>
              </a:rPr>
              <a:t>Experiencing an empty nest</a:t>
            </a:r>
          </a:p>
          <a:p>
            <a:pPr eaLnBrk="1" hangingPunct="1">
              <a:spcAft>
                <a:spcPct val="20000"/>
              </a:spcAft>
              <a:defRPr/>
            </a:pPr>
            <a:r>
              <a:rPr lang="en-US" sz="2800" dirty="0">
                <a:latin typeface="Century Gothic" panose="020B0502020202020204" pitchFamily="34" charset="0"/>
              </a:rPr>
              <a:t>Retiring from a career</a:t>
            </a:r>
          </a:p>
          <a:p>
            <a:pPr eaLnBrk="1" hangingPunct="1">
              <a:spcAft>
                <a:spcPct val="20000"/>
              </a:spcAft>
              <a:defRPr/>
            </a:pPr>
            <a:r>
              <a:rPr lang="en-US" sz="2800" dirty="0">
                <a:latin typeface="Century Gothic" panose="020B0502020202020204" pitchFamily="34" charset="0"/>
              </a:rPr>
              <a:t>Getting married</a:t>
            </a:r>
          </a:p>
        </p:txBody>
      </p:sp>
    </p:spTree>
    <p:extLst>
      <p:ext uri="{BB962C8B-B14F-4D97-AF65-F5344CB8AC3E}">
        <p14:creationId xmlns:p14="http://schemas.microsoft.com/office/powerpoint/2010/main" val="574638199"/>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412380" y="3700676"/>
            <a:ext cx="7605509" cy="1708358"/>
          </a:xfrm>
          <a:prstGeom prst="roundRect">
            <a:avLst>
              <a:gd name="adj" fmla="val 0"/>
            </a:avLst>
          </a:prstGeom>
          <a:noFill/>
          <a:ln w="38100" cmpd="sng">
            <a:solidFill>
              <a:schemeClr val="accent6"/>
            </a:solid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p>
        </p:txBody>
      </p:sp>
      <p:sp>
        <p:nvSpPr>
          <p:cNvPr id="6" name="Text Placeholder 5">
            <a:extLst>
              <a:ext uri="{FF2B5EF4-FFF2-40B4-BE49-F238E27FC236}">
                <a16:creationId xmlns:a16="http://schemas.microsoft.com/office/drawing/2014/main" id="{73EDCA1A-D2E8-4F7B-BF97-E25DC2BD84E1}"/>
              </a:ext>
            </a:extLst>
          </p:cNvPr>
          <p:cNvSpPr>
            <a:spLocks noGrp="1"/>
          </p:cNvSpPr>
          <p:nvPr>
            <p:ph type="body" sz="quarter" idx="14"/>
          </p:nvPr>
        </p:nvSpPr>
        <p:spPr/>
        <p:txBody>
          <a:bodyPr/>
          <a:lstStyle/>
          <a:p>
            <a:r>
              <a:rPr lang="en-US" dirty="0"/>
              <a:t>Transitions Across the Lifespan</a:t>
            </a:r>
          </a:p>
        </p:txBody>
      </p:sp>
      <p:pic>
        <p:nvPicPr>
          <p:cNvPr id="50183" name="Content Placeholder 2" descr="images.jpeg"/>
          <p:cNvPicPr>
            <a:picLocks noGrp="1" noChangeAspect="1"/>
          </p:cNvPicPr>
          <p:nvPr>
            <p:ph idx="4294967295"/>
          </p:nvPr>
        </p:nvPicPr>
        <p:blipFill rotWithShape="1">
          <a:blip r:embed="rId3" cstate="print">
            <a:extLst>
              <a:ext uri="{28A0092B-C50C-407E-A947-70E740481C1C}">
                <a14:useLocalDpi xmlns:a14="http://schemas.microsoft.com/office/drawing/2010/main"/>
              </a:ext>
            </a:extLst>
          </a:blip>
          <a:srcRect/>
          <a:stretch/>
        </p:blipFill>
        <p:spPr bwMode="auto">
          <a:xfrm>
            <a:off x="0" y="1952625"/>
            <a:ext cx="1295400" cy="1085850"/>
          </a:xfrm>
        </p:spPr>
      </p:pic>
      <p:pic>
        <p:nvPicPr>
          <p:cNvPr id="8" name="Picture 7" descr="retirementlane.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117295" y="1505027"/>
            <a:ext cx="1295400" cy="1068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moving-truck.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343196" y="1505026"/>
            <a:ext cx="1592682" cy="106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9" name="Picture 1" descr="Multiples-1.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8603298" y="1505026"/>
            <a:ext cx="1612551" cy="1072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671484" y="2664875"/>
            <a:ext cx="9144000" cy="369332"/>
          </a:xfrm>
          <a:prstGeom prst="rect">
            <a:avLst/>
          </a:prstGeom>
          <a:noFill/>
        </p:spPr>
        <p:txBody>
          <a:bodyPr wrap="square" rtlCol="0">
            <a:spAutoFit/>
          </a:bodyPr>
          <a:lstStyle/>
          <a:p>
            <a:pPr algn="ctr"/>
            <a:r>
              <a:rPr lang="en-US" b="1" dirty="0">
                <a:solidFill>
                  <a:prstClr val="black"/>
                </a:solidFill>
                <a:latin typeface="Century Gothic"/>
                <a:cs typeface="Century Gothic"/>
              </a:rPr>
              <a:t>Transition = Change = Difficulty </a:t>
            </a:r>
          </a:p>
        </p:txBody>
      </p:sp>
      <p:sp>
        <p:nvSpPr>
          <p:cNvPr id="5" name="Rectangle 4"/>
          <p:cNvSpPr/>
          <p:nvPr/>
        </p:nvSpPr>
        <p:spPr>
          <a:xfrm>
            <a:off x="2811919" y="5490035"/>
            <a:ext cx="7240035" cy="400110"/>
          </a:xfrm>
          <a:prstGeom prst="rect">
            <a:avLst/>
          </a:prstGeom>
        </p:spPr>
        <p:txBody>
          <a:bodyPr wrap="square">
            <a:spAutoFit/>
          </a:bodyPr>
          <a:lstStyle/>
          <a:p>
            <a:r>
              <a:rPr lang="en-US" sz="2000" b="1" dirty="0">
                <a:solidFill>
                  <a:prstClr val="black"/>
                </a:solidFill>
                <a:latin typeface="Century Gothic"/>
                <a:cs typeface="Century Gothic"/>
              </a:rPr>
              <a:t>Children need our help to manage these changes.</a:t>
            </a:r>
          </a:p>
        </p:txBody>
      </p:sp>
      <p:sp>
        <p:nvSpPr>
          <p:cNvPr id="10" name="TextBox 9"/>
          <p:cNvSpPr txBox="1"/>
          <p:nvPr/>
        </p:nvSpPr>
        <p:spPr>
          <a:xfrm>
            <a:off x="1671484" y="3128964"/>
            <a:ext cx="9144000" cy="369332"/>
          </a:xfrm>
          <a:prstGeom prst="rect">
            <a:avLst/>
          </a:prstGeom>
          <a:noFill/>
        </p:spPr>
        <p:txBody>
          <a:bodyPr wrap="square" rtlCol="0">
            <a:spAutoFit/>
          </a:bodyPr>
          <a:lstStyle/>
          <a:p>
            <a:pPr algn="ctr"/>
            <a:r>
              <a:rPr lang="en-US" b="1" i="1" dirty="0">
                <a:solidFill>
                  <a:prstClr val="black"/>
                </a:solidFill>
                <a:latin typeface="Century Gothic"/>
                <a:cs typeface="Century Gothic"/>
              </a:rPr>
              <a:t>What creates successful transition?</a:t>
            </a:r>
          </a:p>
        </p:txBody>
      </p:sp>
      <p:pic>
        <p:nvPicPr>
          <p:cNvPr id="7" name="Picture 6" descr="congratulations_new_job_greeting_card_new_job-p137370636552395776b2ico_400.jpg"/>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582473" y="1462885"/>
            <a:ext cx="1627776" cy="1198890"/>
          </a:xfrm>
          <a:prstGeom prst="rect">
            <a:avLst/>
          </a:prstGeom>
        </p:spPr>
      </p:pic>
      <p:sp>
        <p:nvSpPr>
          <p:cNvPr id="22" name="TextBox 3"/>
          <p:cNvSpPr txBox="1">
            <a:spLocks noChangeArrowheads="1"/>
          </p:cNvSpPr>
          <p:nvPr/>
        </p:nvSpPr>
        <p:spPr bwMode="auto">
          <a:xfrm>
            <a:off x="2799403" y="3785780"/>
            <a:ext cx="3648075"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eaLnBrk="1" hangingPunct="1">
              <a:spcAft>
                <a:spcPts val="1200"/>
              </a:spcAft>
              <a:buFont typeface="Arial" charset="0"/>
              <a:buChar char="•"/>
            </a:pPr>
            <a:r>
              <a:rPr lang="en-US" sz="2400" dirty="0">
                <a:solidFill>
                  <a:srgbClr val="000000"/>
                </a:solidFill>
                <a:latin typeface="Century Gothic"/>
                <a:cs typeface="Century Gothic"/>
              </a:rPr>
              <a:t> Information </a:t>
            </a:r>
          </a:p>
          <a:p>
            <a:pPr eaLnBrk="1" hangingPunct="1">
              <a:spcAft>
                <a:spcPts val="1200"/>
              </a:spcAft>
              <a:buFont typeface="Arial" charset="0"/>
              <a:buChar char="•"/>
            </a:pPr>
            <a:r>
              <a:rPr lang="en-US" sz="2400" dirty="0">
                <a:solidFill>
                  <a:srgbClr val="000000"/>
                </a:solidFill>
                <a:latin typeface="Century Gothic"/>
                <a:cs typeface="Century Gothic"/>
              </a:rPr>
              <a:t> Relationships</a:t>
            </a:r>
          </a:p>
          <a:p>
            <a:pPr eaLnBrk="1" hangingPunct="1">
              <a:spcAft>
                <a:spcPts val="1200"/>
              </a:spcAft>
              <a:buFont typeface="Arial" charset="0"/>
              <a:buChar char="•"/>
            </a:pPr>
            <a:r>
              <a:rPr lang="en-US" sz="2400" dirty="0">
                <a:solidFill>
                  <a:srgbClr val="000000"/>
                </a:solidFill>
                <a:latin typeface="Century Gothic"/>
                <a:cs typeface="Century Gothic"/>
              </a:rPr>
              <a:t> Alignment</a:t>
            </a:r>
          </a:p>
        </p:txBody>
      </p:sp>
      <p:sp>
        <p:nvSpPr>
          <p:cNvPr id="24" name="TextBox 4"/>
          <p:cNvSpPr txBox="1">
            <a:spLocks noChangeArrowheads="1"/>
          </p:cNvSpPr>
          <p:nvPr/>
        </p:nvSpPr>
        <p:spPr bwMode="auto">
          <a:xfrm>
            <a:off x="7369465" y="4126189"/>
            <a:ext cx="294481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eaLnBrk="1" hangingPunct="1"/>
            <a:r>
              <a:rPr lang="en-US" sz="2400" dirty="0">
                <a:solidFill>
                  <a:srgbClr val="000000"/>
                </a:solidFill>
                <a:latin typeface="Century Gothic"/>
                <a:cs typeface="Century Gothic"/>
              </a:rPr>
              <a:t>Successful Transition</a:t>
            </a:r>
          </a:p>
        </p:txBody>
      </p:sp>
      <p:pic>
        <p:nvPicPr>
          <p:cNvPr id="25" name="Picture 8"/>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528192" y="4111166"/>
            <a:ext cx="1497012"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p:cNvSpPr txBox="1"/>
          <p:nvPr/>
        </p:nvSpPr>
        <p:spPr>
          <a:xfrm>
            <a:off x="9866345" y="6279064"/>
            <a:ext cx="1898277" cy="261610"/>
          </a:xfrm>
          <a:prstGeom prst="rect">
            <a:avLst/>
          </a:prstGeom>
          <a:noFill/>
        </p:spPr>
        <p:txBody>
          <a:bodyPr wrap="none" rtlCol="0">
            <a:spAutoFit/>
          </a:bodyPr>
          <a:lstStyle/>
          <a:p>
            <a:r>
              <a:rPr lang="en-US" sz="1100" dirty="0">
                <a:latin typeface="Arial" panose="020B0604020202020204" pitchFamily="34" charset="0"/>
                <a:cs typeface="Arial" panose="020B0604020202020204" pitchFamily="34" charset="0"/>
              </a:rPr>
              <a:t>Pianta &amp; Kraft-Sayre, 2003 </a:t>
            </a:r>
          </a:p>
        </p:txBody>
      </p:sp>
      <p:pic>
        <p:nvPicPr>
          <p:cNvPr id="18" name="Content Placeholder 2" descr="images.jpeg">
            <a:extLst>
              <a:ext uri="{FF2B5EF4-FFF2-40B4-BE49-F238E27FC236}">
                <a16:creationId xmlns:a16="http://schemas.microsoft.com/office/drawing/2014/main" id="{47EA8F79-1FAA-40EC-9FD7-258923459B4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bwMode="auto">
          <a:xfrm>
            <a:off x="2128099" y="1571876"/>
            <a:ext cx="1295407" cy="1085528"/>
          </a:xfrm>
          <a:prstGeom prst="rect">
            <a:avLst/>
          </a:prstGeom>
        </p:spPr>
      </p:pic>
    </p:spTree>
    <p:extLst>
      <p:ext uri="{BB962C8B-B14F-4D97-AF65-F5344CB8AC3E}">
        <p14:creationId xmlns:p14="http://schemas.microsoft.com/office/powerpoint/2010/main" val="2748686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p:bldP spid="10" grpId="0"/>
      <p:bldP spid="22" grpId="0"/>
      <p:bldP spid="2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p:txBody>
          <a:bodyPr/>
          <a:lstStyle/>
          <a:p>
            <a:r>
              <a:rPr lang="en-US" sz="3400" dirty="0">
                <a:latin typeface="Century Gothic" panose="020B0502020202020204" pitchFamily="34" charset="0"/>
              </a:rPr>
              <a:t>School Readiness and Transition</a:t>
            </a:r>
          </a:p>
        </p:txBody>
      </p:sp>
      <p:pic>
        <p:nvPicPr>
          <p:cNvPr id="15" name="Picture 14">
            <a:extLst>
              <a:ext uri="{FF2B5EF4-FFF2-40B4-BE49-F238E27FC236}">
                <a16:creationId xmlns:a16="http://schemas.microsoft.com/office/drawing/2014/main" id="{3FCB509F-0241-4072-9236-6295605882E2}"/>
              </a:ext>
            </a:extLst>
          </p:cNvPr>
          <p:cNvPicPr>
            <a:picLocks noChangeAspect="1"/>
          </p:cNvPicPr>
          <p:nvPr/>
        </p:nvPicPr>
        <p:blipFill rotWithShape="1">
          <a:blip r:embed="rId3"/>
          <a:srcRect t="27122" b="28116"/>
          <a:stretch/>
        </p:blipFill>
        <p:spPr>
          <a:xfrm>
            <a:off x="0" y="1977492"/>
            <a:ext cx="11753978" cy="3945978"/>
          </a:xfrm>
          <a:prstGeom prst="rect">
            <a:avLst/>
          </a:prstGeom>
        </p:spPr>
      </p:pic>
      <p:sp>
        <p:nvSpPr>
          <p:cNvPr id="16" name="Text Box 7">
            <a:extLst>
              <a:ext uri="{FF2B5EF4-FFF2-40B4-BE49-F238E27FC236}">
                <a16:creationId xmlns:a16="http://schemas.microsoft.com/office/drawing/2014/main" id="{69AC8431-9DBD-4F7D-921F-BBB1577B86E6}"/>
              </a:ext>
            </a:extLst>
          </p:cNvPr>
          <p:cNvSpPr txBox="1">
            <a:spLocks noChangeArrowheads="1"/>
          </p:cNvSpPr>
          <p:nvPr/>
        </p:nvSpPr>
        <p:spPr bwMode="auto">
          <a:xfrm>
            <a:off x="809980" y="3804076"/>
            <a:ext cx="178417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r>
              <a:rPr lang="en-US" sz="2400" b="1" dirty="0">
                <a:latin typeface="Century Gothic" panose="020B0502020202020204" pitchFamily="34" charset="0"/>
                <a:ea typeface="Roboto Light" pitchFamily="2" charset="0"/>
                <a:cs typeface="Museo Slab 500" charset="0"/>
              </a:rPr>
              <a:t>Preschool</a:t>
            </a:r>
          </a:p>
        </p:txBody>
      </p:sp>
      <p:sp>
        <p:nvSpPr>
          <p:cNvPr id="17" name="Text Box 22">
            <a:extLst>
              <a:ext uri="{FF2B5EF4-FFF2-40B4-BE49-F238E27FC236}">
                <a16:creationId xmlns:a16="http://schemas.microsoft.com/office/drawing/2014/main" id="{98A83B9D-B348-426B-9436-9ADA166D79FA}"/>
              </a:ext>
            </a:extLst>
          </p:cNvPr>
          <p:cNvSpPr txBox="1">
            <a:spLocks noChangeArrowheads="1"/>
          </p:cNvSpPr>
          <p:nvPr/>
        </p:nvSpPr>
        <p:spPr bwMode="auto">
          <a:xfrm>
            <a:off x="9698852" y="3974902"/>
            <a:ext cx="230723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r>
              <a:rPr lang="en-US" sz="2400" b="1" dirty="0">
                <a:latin typeface="Century Gothic" panose="020B0502020202020204" pitchFamily="34" charset="0"/>
                <a:ea typeface="Roboto Light" pitchFamily="2" charset="0"/>
                <a:cs typeface="Museo Slab 500" charset="0"/>
              </a:rPr>
              <a:t>Kindergarten</a:t>
            </a:r>
          </a:p>
        </p:txBody>
      </p:sp>
      <p:sp>
        <p:nvSpPr>
          <p:cNvPr id="22" name="TextBox 21">
            <a:extLst>
              <a:ext uri="{FF2B5EF4-FFF2-40B4-BE49-F238E27FC236}">
                <a16:creationId xmlns:a16="http://schemas.microsoft.com/office/drawing/2014/main" id="{7EB4002E-679B-420D-AEE6-8E0948E50DC0}"/>
              </a:ext>
            </a:extLst>
          </p:cNvPr>
          <p:cNvSpPr txBox="1"/>
          <p:nvPr/>
        </p:nvSpPr>
        <p:spPr>
          <a:xfrm>
            <a:off x="6044191" y="3230307"/>
            <a:ext cx="2898330" cy="2385268"/>
          </a:xfrm>
          <a:prstGeom prst="rect">
            <a:avLst/>
          </a:prstGeom>
          <a:noFill/>
        </p:spPr>
        <p:txBody>
          <a:bodyPr wrap="square" rtlCol="0">
            <a:spAutoFit/>
          </a:bodyPr>
          <a:lstStyle/>
          <a:p>
            <a:pPr>
              <a:spcBef>
                <a:spcPts val="300"/>
              </a:spcBef>
            </a:pPr>
            <a:r>
              <a:rPr lang="en-US" sz="2000" dirty="0">
                <a:latin typeface="Century Gothic" panose="020B0502020202020204" pitchFamily="34" charset="0"/>
              </a:rPr>
              <a:t>Cognitive Readiness &amp; Intelligence</a:t>
            </a:r>
          </a:p>
          <a:p>
            <a:pPr>
              <a:spcBef>
                <a:spcPts val="300"/>
              </a:spcBef>
            </a:pPr>
            <a:r>
              <a:rPr lang="en-US" sz="2000" dirty="0">
                <a:latin typeface="Century Gothic" panose="020B0502020202020204" pitchFamily="34" charset="0"/>
              </a:rPr>
              <a:t>Language Abilities</a:t>
            </a:r>
          </a:p>
          <a:p>
            <a:pPr>
              <a:spcBef>
                <a:spcPts val="300"/>
              </a:spcBef>
            </a:pPr>
            <a:r>
              <a:rPr lang="en-US" sz="2000" dirty="0">
                <a:latin typeface="Century Gothic" panose="020B0502020202020204" pitchFamily="34" charset="0"/>
              </a:rPr>
              <a:t>Temperament</a:t>
            </a:r>
          </a:p>
          <a:p>
            <a:pPr>
              <a:spcBef>
                <a:spcPts val="300"/>
              </a:spcBef>
            </a:pPr>
            <a:r>
              <a:rPr lang="en-US" sz="2000" dirty="0">
                <a:latin typeface="Century Gothic" panose="020B0502020202020204" pitchFamily="34" charset="0"/>
              </a:rPr>
              <a:t>Poverty Status</a:t>
            </a:r>
          </a:p>
          <a:p>
            <a:pPr>
              <a:spcBef>
                <a:spcPts val="300"/>
              </a:spcBef>
            </a:pPr>
            <a:r>
              <a:rPr lang="en-US" sz="2000" dirty="0">
                <a:latin typeface="Century Gothic" panose="020B0502020202020204" pitchFamily="34" charset="0"/>
              </a:rPr>
              <a:t>Gender</a:t>
            </a:r>
          </a:p>
          <a:p>
            <a:pPr>
              <a:spcBef>
                <a:spcPts val="600"/>
              </a:spcBef>
            </a:pPr>
            <a:endParaRPr lang="en-US" sz="1400" dirty="0">
              <a:latin typeface="Century Gothic" panose="020B0502020202020204" pitchFamily="34" charset="0"/>
            </a:endParaRPr>
          </a:p>
        </p:txBody>
      </p:sp>
      <p:sp>
        <p:nvSpPr>
          <p:cNvPr id="23" name="TextBox 22">
            <a:extLst>
              <a:ext uri="{FF2B5EF4-FFF2-40B4-BE49-F238E27FC236}">
                <a16:creationId xmlns:a16="http://schemas.microsoft.com/office/drawing/2014/main" id="{866D647B-DE43-4FCC-BFAE-27E637248B5A}"/>
              </a:ext>
            </a:extLst>
          </p:cNvPr>
          <p:cNvSpPr txBox="1"/>
          <p:nvPr/>
        </p:nvSpPr>
        <p:spPr>
          <a:xfrm>
            <a:off x="1784079" y="1313785"/>
            <a:ext cx="8520223" cy="707886"/>
          </a:xfrm>
          <a:prstGeom prst="rect">
            <a:avLst/>
          </a:prstGeom>
          <a:noFill/>
        </p:spPr>
        <p:txBody>
          <a:bodyPr wrap="square" rtlCol="0">
            <a:spAutoFit/>
          </a:bodyPr>
          <a:lstStyle/>
          <a:p>
            <a:pPr algn="ctr"/>
            <a:r>
              <a:rPr lang="en-US" sz="4000" b="1" dirty="0">
                <a:solidFill>
                  <a:srgbClr val="FF0000"/>
                </a:solidFill>
                <a:latin typeface="Century Gothic" panose="020B0502020202020204" pitchFamily="34" charset="0"/>
              </a:rPr>
              <a:t>INADEQUATE VIEW</a:t>
            </a:r>
          </a:p>
        </p:txBody>
      </p:sp>
    </p:spTree>
    <p:extLst>
      <p:ext uri="{BB962C8B-B14F-4D97-AF65-F5344CB8AC3E}">
        <p14:creationId xmlns:p14="http://schemas.microsoft.com/office/powerpoint/2010/main" val="2302582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p:txBody>
          <a:bodyPr/>
          <a:lstStyle/>
          <a:p>
            <a:r>
              <a:rPr lang="en-US" dirty="0">
                <a:latin typeface="Century Gothic" panose="020B0502020202020204" pitchFamily="34" charset="0"/>
              </a:rPr>
              <a:t>When Connections Are The Focus</a:t>
            </a:r>
          </a:p>
        </p:txBody>
      </p:sp>
      <p:sp>
        <p:nvSpPr>
          <p:cNvPr id="46" name="TextBox 45"/>
          <p:cNvSpPr txBox="1"/>
          <p:nvPr/>
        </p:nvSpPr>
        <p:spPr>
          <a:xfrm>
            <a:off x="9832429" y="6301739"/>
            <a:ext cx="3994759" cy="244682"/>
          </a:xfrm>
          <a:prstGeom prst="rect">
            <a:avLst/>
          </a:prstGeom>
          <a:noFill/>
        </p:spPr>
        <p:txBody>
          <a:bodyPr wrap="square" rtlCol="0">
            <a:spAutoFit/>
          </a:bodyPr>
          <a:lstStyle/>
          <a:p>
            <a:pPr>
              <a:lnSpc>
                <a:spcPct val="90000"/>
              </a:lnSpc>
              <a:defRPr/>
            </a:pPr>
            <a:r>
              <a:rPr lang="en-US" sz="1100" dirty="0" err="1">
                <a:latin typeface="Century Gothic" panose="020B0502020202020204" pitchFamily="34" charset="0"/>
                <a:ea typeface="Roboto Light" pitchFamily="2" charset="0"/>
              </a:rPr>
              <a:t>Rimm</a:t>
            </a:r>
            <a:r>
              <a:rPr lang="en-US" sz="1100" dirty="0">
                <a:latin typeface="Century Gothic" panose="020B0502020202020204" pitchFamily="34" charset="0"/>
                <a:ea typeface="Roboto Light" pitchFamily="2" charset="0"/>
              </a:rPr>
              <a:t>-Kaufman &amp; </a:t>
            </a:r>
            <a:r>
              <a:rPr lang="en-US" sz="1100" dirty="0" err="1">
                <a:latin typeface="Century Gothic" panose="020B0502020202020204" pitchFamily="34" charset="0"/>
                <a:ea typeface="Roboto Light" pitchFamily="2" charset="0"/>
              </a:rPr>
              <a:t>Pianta</a:t>
            </a:r>
            <a:r>
              <a:rPr lang="en-US" sz="1100" dirty="0">
                <a:latin typeface="Century Gothic" panose="020B0502020202020204" pitchFamily="34" charset="0"/>
                <a:ea typeface="Roboto Light" pitchFamily="2" charset="0"/>
              </a:rPr>
              <a:t>, 2000</a:t>
            </a:r>
          </a:p>
        </p:txBody>
      </p:sp>
      <p:grpSp>
        <p:nvGrpSpPr>
          <p:cNvPr id="38" name="Group 37">
            <a:extLst>
              <a:ext uri="{FF2B5EF4-FFF2-40B4-BE49-F238E27FC236}">
                <a16:creationId xmlns:a16="http://schemas.microsoft.com/office/drawing/2014/main" id="{96EB9365-737D-45BE-AF1A-CBE6C6F8B7D7}"/>
              </a:ext>
            </a:extLst>
          </p:cNvPr>
          <p:cNvGrpSpPr/>
          <p:nvPr/>
        </p:nvGrpSpPr>
        <p:grpSpPr>
          <a:xfrm>
            <a:off x="2103918" y="924839"/>
            <a:ext cx="7984164" cy="4561423"/>
            <a:chOff x="1677970" y="2651136"/>
            <a:chExt cx="6023728" cy="3900157"/>
          </a:xfrm>
        </p:grpSpPr>
        <p:pic>
          <p:nvPicPr>
            <p:cNvPr id="39" name="Picture 38">
              <a:extLst>
                <a:ext uri="{FF2B5EF4-FFF2-40B4-BE49-F238E27FC236}">
                  <a16:creationId xmlns:a16="http://schemas.microsoft.com/office/drawing/2014/main" id="{BCD211AC-6429-4EE1-A104-45F12314A0F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77970" y="2651136"/>
              <a:ext cx="6023728" cy="3900157"/>
            </a:xfrm>
            <a:prstGeom prst="rect">
              <a:avLst/>
            </a:prstGeom>
          </p:spPr>
        </p:pic>
        <p:sp>
          <p:nvSpPr>
            <p:cNvPr id="40" name="Text Box 7">
              <a:extLst>
                <a:ext uri="{FF2B5EF4-FFF2-40B4-BE49-F238E27FC236}">
                  <a16:creationId xmlns:a16="http://schemas.microsoft.com/office/drawing/2014/main" id="{7448C156-354C-4067-9FFA-DD9B31B9F7FB}"/>
                </a:ext>
              </a:extLst>
            </p:cNvPr>
            <p:cNvSpPr txBox="1">
              <a:spLocks noChangeArrowheads="1"/>
            </p:cNvSpPr>
            <p:nvPr/>
          </p:nvSpPr>
          <p:spPr bwMode="auto">
            <a:xfrm>
              <a:off x="3054286" y="3212131"/>
              <a:ext cx="982885" cy="292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algn="ctr"/>
              <a:r>
                <a:rPr lang="en-US" sz="1300" b="1" dirty="0">
                  <a:solidFill>
                    <a:srgbClr val="F27B30"/>
                  </a:solidFill>
                  <a:latin typeface="Century Gothic" panose="020B0502020202020204" pitchFamily="34" charset="0"/>
                  <a:ea typeface="Roboto Light" pitchFamily="2" charset="0"/>
                  <a:cs typeface="Museo Slab 500" charset="0"/>
                </a:rPr>
                <a:t>Teachers</a:t>
              </a:r>
            </a:p>
          </p:txBody>
        </p:sp>
        <p:sp>
          <p:nvSpPr>
            <p:cNvPr id="41" name="Text Box 7">
              <a:extLst>
                <a:ext uri="{FF2B5EF4-FFF2-40B4-BE49-F238E27FC236}">
                  <a16:creationId xmlns:a16="http://schemas.microsoft.com/office/drawing/2014/main" id="{1D7B5999-5191-4988-A313-BE05D931C0B0}"/>
                </a:ext>
              </a:extLst>
            </p:cNvPr>
            <p:cNvSpPr txBox="1">
              <a:spLocks noChangeArrowheads="1"/>
            </p:cNvSpPr>
            <p:nvPr/>
          </p:nvSpPr>
          <p:spPr bwMode="auto">
            <a:xfrm>
              <a:off x="5479323" y="3212131"/>
              <a:ext cx="763571" cy="292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algn="ctr"/>
              <a:r>
                <a:rPr lang="en-US" sz="1300" b="1" dirty="0">
                  <a:solidFill>
                    <a:srgbClr val="800952"/>
                  </a:solidFill>
                  <a:latin typeface="Century Gothic" panose="020B0502020202020204" pitchFamily="34" charset="0"/>
                  <a:ea typeface="Roboto Light" pitchFamily="2" charset="0"/>
                  <a:cs typeface="Museo Slab 500" charset="0"/>
                </a:rPr>
                <a:t>Peers</a:t>
              </a:r>
            </a:p>
          </p:txBody>
        </p:sp>
        <p:sp>
          <p:nvSpPr>
            <p:cNvPr id="42" name="Text Box 7">
              <a:extLst>
                <a:ext uri="{FF2B5EF4-FFF2-40B4-BE49-F238E27FC236}">
                  <a16:creationId xmlns:a16="http://schemas.microsoft.com/office/drawing/2014/main" id="{7C6B3A0D-6516-4CD2-9443-7E1357B4C464}"/>
                </a:ext>
              </a:extLst>
            </p:cNvPr>
            <p:cNvSpPr txBox="1">
              <a:spLocks noChangeArrowheads="1"/>
            </p:cNvSpPr>
            <p:nvPr/>
          </p:nvSpPr>
          <p:spPr bwMode="auto">
            <a:xfrm>
              <a:off x="5354291" y="5638057"/>
              <a:ext cx="955373" cy="292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algn="ctr"/>
              <a:r>
                <a:rPr lang="en-US" sz="1300" b="1" dirty="0">
                  <a:solidFill>
                    <a:srgbClr val="009244"/>
                  </a:solidFill>
                  <a:latin typeface="Century Gothic" panose="020B0502020202020204" pitchFamily="34" charset="0"/>
                  <a:ea typeface="Roboto Light" pitchFamily="2" charset="0"/>
                  <a:cs typeface="Museo Slab 500" charset="0"/>
                </a:rPr>
                <a:t>Family</a:t>
              </a:r>
            </a:p>
          </p:txBody>
        </p:sp>
        <p:sp>
          <p:nvSpPr>
            <p:cNvPr id="43" name="Text Box 7">
              <a:extLst>
                <a:ext uri="{FF2B5EF4-FFF2-40B4-BE49-F238E27FC236}">
                  <a16:creationId xmlns:a16="http://schemas.microsoft.com/office/drawing/2014/main" id="{6175BE0F-6160-49C8-862B-421A0A9097E5}"/>
                </a:ext>
              </a:extLst>
            </p:cNvPr>
            <p:cNvSpPr txBox="1">
              <a:spLocks noChangeArrowheads="1"/>
            </p:cNvSpPr>
            <p:nvPr/>
          </p:nvSpPr>
          <p:spPr bwMode="auto">
            <a:xfrm>
              <a:off x="3007152" y="5619203"/>
              <a:ext cx="1125960" cy="292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algn="ctr"/>
              <a:r>
                <a:rPr lang="en-US" sz="1300" b="1" dirty="0">
                  <a:solidFill>
                    <a:srgbClr val="0660A7"/>
                  </a:solidFill>
                  <a:latin typeface="Century Gothic" panose="020B0502020202020204" pitchFamily="34" charset="0"/>
                  <a:ea typeface="Roboto Light" pitchFamily="2" charset="0"/>
                  <a:cs typeface="Museo Slab 500" charset="0"/>
                </a:rPr>
                <a:t>Community</a:t>
              </a:r>
            </a:p>
          </p:txBody>
        </p:sp>
      </p:grpSp>
      <p:grpSp>
        <p:nvGrpSpPr>
          <p:cNvPr id="44" name="Group 43">
            <a:extLst>
              <a:ext uri="{FF2B5EF4-FFF2-40B4-BE49-F238E27FC236}">
                <a16:creationId xmlns:a16="http://schemas.microsoft.com/office/drawing/2014/main" id="{857BF453-AF41-4BF7-9C18-CB5011300B9D}"/>
              </a:ext>
            </a:extLst>
          </p:cNvPr>
          <p:cNvGrpSpPr/>
          <p:nvPr/>
        </p:nvGrpSpPr>
        <p:grpSpPr>
          <a:xfrm>
            <a:off x="711609" y="5278659"/>
            <a:ext cx="10946989" cy="1309003"/>
            <a:chOff x="-193649" y="1927103"/>
            <a:chExt cx="9214837" cy="1142884"/>
          </a:xfrm>
        </p:grpSpPr>
        <p:sp>
          <p:nvSpPr>
            <p:cNvPr id="45" name="Text Box 7">
              <a:extLst>
                <a:ext uri="{FF2B5EF4-FFF2-40B4-BE49-F238E27FC236}">
                  <a16:creationId xmlns:a16="http://schemas.microsoft.com/office/drawing/2014/main" id="{171102F6-8D8E-46E0-8398-2272A429CBA0}"/>
                </a:ext>
              </a:extLst>
            </p:cNvPr>
            <p:cNvSpPr txBox="1">
              <a:spLocks noChangeArrowheads="1"/>
            </p:cNvSpPr>
            <p:nvPr/>
          </p:nvSpPr>
          <p:spPr bwMode="auto">
            <a:xfrm>
              <a:off x="-193649" y="1941370"/>
              <a:ext cx="2687728" cy="4030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r>
                <a:rPr lang="en-US" sz="2400" b="1" dirty="0">
                  <a:latin typeface="Century Gothic" panose="020B0502020202020204" pitchFamily="34" charset="0"/>
                  <a:ea typeface="Roboto Light" pitchFamily="2" charset="0"/>
                  <a:cs typeface="Museo Slab 500" charset="0"/>
                </a:rPr>
                <a:t>Early Experiences</a:t>
              </a:r>
            </a:p>
          </p:txBody>
        </p:sp>
        <p:sp>
          <p:nvSpPr>
            <p:cNvPr id="47" name="Text Box 22">
              <a:extLst>
                <a:ext uri="{FF2B5EF4-FFF2-40B4-BE49-F238E27FC236}">
                  <a16:creationId xmlns:a16="http://schemas.microsoft.com/office/drawing/2014/main" id="{83128141-B8CC-48D2-BDB6-8B5490594426}"/>
                </a:ext>
              </a:extLst>
            </p:cNvPr>
            <p:cNvSpPr txBox="1">
              <a:spLocks noChangeArrowheads="1"/>
            </p:cNvSpPr>
            <p:nvPr/>
          </p:nvSpPr>
          <p:spPr bwMode="auto">
            <a:xfrm>
              <a:off x="7002780" y="1927103"/>
              <a:ext cx="1906659" cy="4030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r>
                <a:rPr lang="en-US" sz="2400" b="1" dirty="0">
                  <a:latin typeface="Century Gothic" panose="020B0502020202020204" pitchFamily="34" charset="0"/>
                  <a:ea typeface="Roboto Light" pitchFamily="2" charset="0"/>
                  <a:cs typeface="Museo Slab 500" charset="0"/>
                </a:rPr>
                <a:t>Kindergarten</a:t>
              </a:r>
            </a:p>
          </p:txBody>
        </p:sp>
        <p:sp>
          <p:nvSpPr>
            <p:cNvPr id="48" name="TextBox 47">
              <a:extLst>
                <a:ext uri="{FF2B5EF4-FFF2-40B4-BE49-F238E27FC236}">
                  <a16:creationId xmlns:a16="http://schemas.microsoft.com/office/drawing/2014/main" id="{C979B424-0889-4ECB-AADF-3A2A5F4A7C5A}"/>
                </a:ext>
              </a:extLst>
            </p:cNvPr>
            <p:cNvSpPr txBox="1"/>
            <p:nvPr/>
          </p:nvSpPr>
          <p:spPr>
            <a:xfrm>
              <a:off x="74966" y="2344448"/>
              <a:ext cx="8946222" cy="725539"/>
            </a:xfrm>
            <a:prstGeom prst="rect">
              <a:avLst/>
            </a:prstGeom>
            <a:noFill/>
          </p:spPr>
          <p:txBody>
            <a:bodyPr wrap="square" rtlCol="0">
              <a:spAutoFit/>
            </a:bodyPr>
            <a:lstStyle/>
            <a:p>
              <a:pPr algn="ctr"/>
              <a:r>
                <a:rPr lang="en-US" dirty="0">
                  <a:latin typeface="Century Gothic" panose="020B0502020202020204" pitchFamily="34" charset="0"/>
                </a:rPr>
                <a:t>The changing dynamics of these relationships during transitions influence child outcomes. </a:t>
              </a:r>
              <a:br>
                <a:rPr lang="en-US" dirty="0">
                  <a:latin typeface="Century Gothic" panose="020B0502020202020204" pitchFamily="34" charset="0"/>
                </a:rPr>
              </a:br>
              <a:endParaRPr lang="en-US" dirty="0">
                <a:latin typeface="Century Gothic" panose="020B0502020202020204" pitchFamily="34" charset="0"/>
              </a:endParaRPr>
            </a:p>
            <a:p>
              <a:pPr algn="ctr"/>
              <a:endParaRPr lang="en-US" sz="1200" dirty="0">
                <a:latin typeface="Century Gothic" panose="020B0502020202020204" pitchFamily="34" charset="0"/>
              </a:endParaRPr>
            </a:p>
          </p:txBody>
        </p:sp>
      </p:grpSp>
      <p:pic>
        <p:nvPicPr>
          <p:cNvPr id="49" name="Picture 48">
            <a:extLst>
              <a:ext uri="{FF2B5EF4-FFF2-40B4-BE49-F238E27FC236}">
                <a16:creationId xmlns:a16="http://schemas.microsoft.com/office/drawing/2014/main" id="{333A2C5F-4316-4719-92A9-0C4B8EDD2CB6}"/>
              </a:ext>
            </a:extLst>
          </p:cNvPr>
          <p:cNvPicPr>
            <a:picLocks noChangeAspect="1"/>
          </p:cNvPicPr>
          <p:nvPr/>
        </p:nvPicPr>
        <p:blipFill rotWithShape="1">
          <a:blip r:embed="rId4"/>
          <a:srcRect l="23809" t="5992" r="20834" b="86826"/>
          <a:stretch/>
        </p:blipFill>
        <p:spPr>
          <a:xfrm>
            <a:off x="3320693" y="5228836"/>
            <a:ext cx="6047930" cy="561313"/>
          </a:xfrm>
          <a:prstGeom prst="rect">
            <a:avLst/>
          </a:prstGeom>
        </p:spPr>
      </p:pic>
    </p:spTree>
    <p:extLst>
      <p:ext uri="{BB962C8B-B14F-4D97-AF65-F5344CB8AC3E}">
        <p14:creationId xmlns:p14="http://schemas.microsoft.com/office/powerpoint/2010/main" val="3066349602"/>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C581BD-A20F-4628-84E1-4C3AFF274E8C}"/>
              </a:ext>
            </a:extLst>
          </p:cNvPr>
          <p:cNvSpPr>
            <a:spLocks noGrp="1"/>
          </p:cNvSpPr>
          <p:nvPr>
            <p:ph type="body" sz="quarter" idx="14"/>
          </p:nvPr>
        </p:nvSpPr>
        <p:spPr/>
        <p:txBody>
          <a:bodyPr/>
          <a:lstStyle/>
          <a:p>
            <a:r>
              <a:rPr lang="en-US" dirty="0"/>
              <a:t>Guiding Principles</a:t>
            </a:r>
          </a:p>
        </p:txBody>
      </p:sp>
      <p:sp>
        <p:nvSpPr>
          <p:cNvPr id="69635" name="Content Placeholder 3"/>
          <p:cNvSpPr>
            <a:spLocks noGrp="1"/>
          </p:cNvSpPr>
          <p:nvPr>
            <p:ph type="body" sz="quarter" idx="10"/>
          </p:nvPr>
        </p:nvSpPr>
        <p:spPr/>
        <p:txBody>
          <a:bodyPr/>
          <a:lstStyle/>
          <a:p>
            <a:pPr marL="0" indent="0">
              <a:spcAft>
                <a:spcPts val="1800"/>
              </a:spcAft>
              <a:buNone/>
              <a:defRPr/>
            </a:pPr>
            <a:r>
              <a:rPr lang="en-US" sz="2800" dirty="0">
                <a:latin typeface="Century Gothic" panose="020B0502020202020204" pitchFamily="34" charset="0"/>
              </a:rPr>
              <a:t>For successful transitions, remember that:</a:t>
            </a:r>
          </a:p>
          <a:p>
            <a:pPr>
              <a:spcAft>
                <a:spcPts val="1800"/>
              </a:spcAft>
              <a:defRPr/>
            </a:pPr>
            <a:r>
              <a:rPr lang="en-US" sz="2800" dirty="0">
                <a:latin typeface="Century Gothic" panose="020B0502020202020204" pitchFamily="34" charset="0"/>
              </a:rPr>
              <a:t>It’s a </a:t>
            </a:r>
            <a:r>
              <a:rPr lang="en-US" sz="2800" b="1" dirty="0">
                <a:latin typeface="Century Gothic" panose="020B0502020202020204" pitchFamily="34" charset="0"/>
              </a:rPr>
              <a:t>process</a:t>
            </a:r>
            <a:r>
              <a:rPr lang="en-US" sz="2800" dirty="0">
                <a:latin typeface="Century Gothic" panose="020B0502020202020204" pitchFamily="34" charset="0"/>
              </a:rPr>
              <a:t>, not a program.</a:t>
            </a:r>
          </a:p>
          <a:p>
            <a:pPr>
              <a:spcAft>
                <a:spcPts val="1800"/>
              </a:spcAft>
              <a:defRPr/>
            </a:pPr>
            <a:r>
              <a:rPr lang="en-US" sz="2800" dirty="0">
                <a:latin typeface="Century Gothic" panose="020B0502020202020204" pitchFamily="34" charset="0"/>
              </a:rPr>
              <a:t>Supportive and informational relationships are resources for children. </a:t>
            </a:r>
          </a:p>
          <a:p>
            <a:pPr>
              <a:spcAft>
                <a:spcPts val="1800"/>
              </a:spcAft>
              <a:defRPr/>
            </a:pPr>
            <a:r>
              <a:rPr lang="en-US" sz="2800" dirty="0">
                <a:latin typeface="Century Gothic" panose="020B0502020202020204" pitchFamily="34" charset="0"/>
              </a:rPr>
              <a:t>Connections serve as a bridge for children, families, and schools across time and contexts.</a:t>
            </a:r>
          </a:p>
        </p:txBody>
      </p:sp>
      <p:sp>
        <p:nvSpPr>
          <p:cNvPr id="4" name="TextBox 3"/>
          <p:cNvSpPr txBox="1"/>
          <p:nvPr/>
        </p:nvSpPr>
        <p:spPr>
          <a:xfrm>
            <a:off x="9805572" y="6233649"/>
            <a:ext cx="1898277" cy="261610"/>
          </a:xfrm>
          <a:prstGeom prst="rect">
            <a:avLst/>
          </a:prstGeom>
          <a:noFill/>
        </p:spPr>
        <p:txBody>
          <a:bodyPr wrap="none" rtlCol="0">
            <a:spAutoFit/>
          </a:bodyPr>
          <a:lstStyle/>
          <a:p>
            <a:r>
              <a:rPr lang="en-US" sz="1100" dirty="0">
                <a:latin typeface="Arial" panose="020B0604020202020204" pitchFamily="34" charset="0"/>
                <a:cs typeface="Arial" panose="020B0604020202020204" pitchFamily="34" charset="0"/>
              </a:rPr>
              <a:t>Pianta &amp; Kraft-Sayre, 2003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7B3E288-0DAF-4B39-B617-B8CDBAAB4A66}"/>
              </a:ext>
            </a:extLst>
          </p:cNvPr>
          <p:cNvSpPr>
            <a:spLocks noGrp="1"/>
          </p:cNvSpPr>
          <p:nvPr>
            <p:ph type="body" sz="quarter" idx="14"/>
          </p:nvPr>
        </p:nvSpPr>
        <p:spPr/>
        <p:txBody>
          <a:bodyPr/>
          <a:lstStyle/>
          <a:p>
            <a:r>
              <a:rPr lang="en-US" dirty="0"/>
              <a:t>Dual Language Learners (DLLs)</a:t>
            </a:r>
          </a:p>
        </p:txBody>
      </p:sp>
      <p:sp>
        <p:nvSpPr>
          <p:cNvPr id="9" name="Content Placeholder 3"/>
          <p:cNvSpPr txBox="1">
            <a:spLocks/>
          </p:cNvSpPr>
          <p:nvPr/>
        </p:nvSpPr>
        <p:spPr>
          <a:xfrm>
            <a:off x="677378" y="1187582"/>
            <a:ext cx="11288650" cy="4749595"/>
          </a:xfrm>
          <a:prstGeom prst="rect">
            <a:avLst/>
          </a:prstGeom>
        </p:spPr>
        <p:txBody>
          <a:bodyPr vert="horz" lIns="91440" tIns="45720" rIns="91440" bIns="45720" rtlCol="0">
            <a:noAutofit/>
          </a:bodyPr>
          <a:lstStyle/>
          <a:p>
            <a:pPr defTabSz="457200">
              <a:lnSpc>
                <a:spcPct val="90000"/>
              </a:lnSpc>
              <a:spcBef>
                <a:spcPct val="20000"/>
              </a:spcBef>
              <a:spcAft>
                <a:spcPts val="600"/>
              </a:spcAft>
              <a:defRPr/>
            </a:pPr>
            <a:r>
              <a:rPr lang="en-US" sz="3000" dirty="0">
                <a:latin typeface="Century Gothic" panose="020B0502020202020204" pitchFamily="34" charset="0"/>
              </a:rPr>
              <a:t>General transition practices are beneficial for all children. Children who are dual language learners can further benefit from additional supports, such as:</a:t>
            </a:r>
            <a:endParaRPr lang="en-US" sz="3000" dirty="0">
              <a:latin typeface="Century Gothic" panose="020B0502020202020204" pitchFamily="34" charset="0"/>
              <a:cs typeface="Century Gothic"/>
            </a:endParaRPr>
          </a:p>
          <a:p>
            <a:pPr marL="528638" lvl="1" indent="-285750" defTabSz="457200">
              <a:lnSpc>
                <a:spcPct val="90000"/>
              </a:lnSpc>
              <a:spcBef>
                <a:spcPct val="20000"/>
              </a:spcBef>
              <a:spcAft>
                <a:spcPts val="600"/>
              </a:spcAft>
              <a:buFont typeface="Arial"/>
              <a:buChar char="•"/>
              <a:defRPr/>
            </a:pPr>
            <a:r>
              <a:rPr lang="en-US" sz="3000" dirty="0">
                <a:latin typeface="Century Gothic" panose="020B0502020202020204" pitchFamily="34" charset="0"/>
                <a:cs typeface="Century Gothic"/>
              </a:rPr>
              <a:t>Provide information to families in their home language(s).</a:t>
            </a:r>
          </a:p>
          <a:p>
            <a:pPr marL="528638" lvl="1" indent="-285750" defTabSz="457200">
              <a:lnSpc>
                <a:spcPct val="90000"/>
              </a:lnSpc>
              <a:spcBef>
                <a:spcPct val="20000"/>
              </a:spcBef>
              <a:spcAft>
                <a:spcPts val="600"/>
              </a:spcAft>
              <a:buFont typeface="Arial"/>
              <a:buChar char="•"/>
              <a:defRPr/>
            </a:pPr>
            <a:r>
              <a:rPr lang="en-US" sz="3000" dirty="0">
                <a:latin typeface="Century Gothic" panose="020B0502020202020204" pitchFamily="34" charset="0"/>
                <a:cs typeface="Century Gothic"/>
              </a:rPr>
              <a:t>Communicate about the benefits of maintaining </a:t>
            </a:r>
            <a:br>
              <a:rPr lang="en-US" sz="3000" dirty="0">
                <a:latin typeface="Century Gothic" panose="020B0502020202020204" pitchFamily="34" charset="0"/>
                <a:cs typeface="Century Gothic"/>
              </a:rPr>
            </a:br>
            <a:r>
              <a:rPr lang="en-US" sz="3000" dirty="0">
                <a:latin typeface="Century Gothic" panose="020B0502020202020204" pitchFamily="34" charset="0"/>
                <a:cs typeface="Century Gothic"/>
              </a:rPr>
              <a:t>a child’s home language while learning English.</a:t>
            </a:r>
          </a:p>
          <a:p>
            <a:pPr marL="528638" lvl="1" indent="-285750" defTabSz="457200">
              <a:lnSpc>
                <a:spcPct val="90000"/>
              </a:lnSpc>
              <a:spcBef>
                <a:spcPct val="20000"/>
              </a:spcBef>
              <a:spcAft>
                <a:spcPts val="600"/>
              </a:spcAft>
              <a:buFont typeface="Arial"/>
              <a:buChar char="•"/>
              <a:defRPr/>
            </a:pPr>
            <a:r>
              <a:rPr lang="en-US" sz="3000" dirty="0">
                <a:latin typeface="Century Gothic" panose="020B0502020202020204" pitchFamily="34" charset="0"/>
                <a:cs typeface="Century Gothic"/>
              </a:rPr>
              <a:t>Identify continued language learning services for the child in the new learning setting.</a:t>
            </a:r>
          </a:p>
          <a:p>
            <a:pPr defTabSz="457200">
              <a:lnSpc>
                <a:spcPct val="90000"/>
              </a:lnSpc>
              <a:spcBef>
                <a:spcPct val="20000"/>
              </a:spcBef>
              <a:spcAft>
                <a:spcPts val="1800"/>
              </a:spcAft>
              <a:defRPr/>
            </a:pPr>
            <a:endParaRPr lang="en-US" sz="2200" dirty="0">
              <a:latin typeface="Century Gothic"/>
              <a:cs typeface="Century Gothic"/>
            </a:endParaRPr>
          </a:p>
          <a:p>
            <a:pPr marL="342900" indent="-342900" defTabSz="457200">
              <a:lnSpc>
                <a:spcPct val="90000"/>
              </a:lnSpc>
              <a:spcBef>
                <a:spcPct val="20000"/>
              </a:spcBef>
              <a:spcAft>
                <a:spcPts val="1800"/>
              </a:spcAft>
              <a:buFont typeface="Arial"/>
              <a:buChar char="•"/>
              <a:defRPr/>
            </a:pPr>
            <a:endParaRPr lang="en-US" sz="2400" dirty="0">
              <a:latin typeface="Century Gothic"/>
              <a:cs typeface="Century Gothic"/>
            </a:endParaRPr>
          </a:p>
          <a:p>
            <a:pPr marL="342900" indent="-342900" defTabSz="457200">
              <a:lnSpc>
                <a:spcPct val="90000"/>
              </a:lnSpc>
              <a:spcBef>
                <a:spcPct val="20000"/>
              </a:spcBef>
              <a:spcAft>
                <a:spcPts val="1800"/>
              </a:spcAft>
              <a:buFont typeface="Arial"/>
              <a:buChar char="•"/>
              <a:defRPr/>
            </a:pPr>
            <a:endParaRPr lang="en-US" sz="2400" dirty="0">
              <a:latin typeface="Century Gothic"/>
              <a:cs typeface="Century Gothic"/>
            </a:endParaRPr>
          </a:p>
        </p:txBody>
      </p:sp>
    </p:spTree>
    <p:extLst>
      <p:ext uri="{BB962C8B-B14F-4D97-AF65-F5344CB8AC3E}">
        <p14:creationId xmlns:p14="http://schemas.microsoft.com/office/powerpoint/2010/main" val="18427415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C7E8D57-0506-4114-AF22-E750A61B6146}"/>
              </a:ext>
            </a:extLst>
          </p:cNvPr>
          <p:cNvSpPr>
            <a:spLocks noGrp="1"/>
          </p:cNvSpPr>
          <p:nvPr>
            <p:ph type="body" sz="quarter" idx="14"/>
          </p:nvPr>
        </p:nvSpPr>
        <p:spPr/>
        <p:txBody>
          <a:bodyPr/>
          <a:lstStyle/>
          <a:p>
            <a:r>
              <a:rPr lang="en-US" dirty="0"/>
              <a:t>Children with Disabilities</a:t>
            </a:r>
          </a:p>
        </p:txBody>
      </p:sp>
      <p:sp>
        <p:nvSpPr>
          <p:cNvPr id="3" name="Text Placeholder 2">
            <a:extLst>
              <a:ext uri="{FF2B5EF4-FFF2-40B4-BE49-F238E27FC236}">
                <a16:creationId xmlns:a16="http://schemas.microsoft.com/office/drawing/2014/main" id="{3C914405-6D30-4029-AFD6-14DCCAB39E44}"/>
              </a:ext>
            </a:extLst>
          </p:cNvPr>
          <p:cNvSpPr>
            <a:spLocks noGrp="1"/>
          </p:cNvSpPr>
          <p:nvPr>
            <p:ph type="body" sz="quarter" idx="10"/>
          </p:nvPr>
        </p:nvSpPr>
        <p:spPr/>
        <p:txBody>
          <a:bodyPr/>
          <a:lstStyle/>
          <a:p>
            <a:pPr marL="128588" indent="0" defTabSz="457200">
              <a:spcBef>
                <a:spcPct val="20000"/>
              </a:spcBef>
              <a:spcAft>
                <a:spcPts val="600"/>
              </a:spcAft>
              <a:buNone/>
              <a:defRPr/>
            </a:pPr>
            <a:r>
              <a:rPr lang="en-US" sz="3000" dirty="0">
                <a:latin typeface="Century Gothic" panose="020B0502020202020204" pitchFamily="34" charset="0"/>
                <a:cs typeface="Century Gothic"/>
              </a:rPr>
              <a:t>Children with disabilities can benefit from the supports in place for all children, in addition to individualized supports, such as:</a:t>
            </a:r>
          </a:p>
          <a:p>
            <a:pPr marL="528638" lvl="1" indent="-285750" defTabSz="457200">
              <a:spcBef>
                <a:spcPct val="20000"/>
              </a:spcBef>
              <a:spcAft>
                <a:spcPts val="600"/>
              </a:spcAft>
              <a:buFont typeface="Arial"/>
              <a:buChar char="•"/>
              <a:defRPr/>
            </a:pPr>
            <a:r>
              <a:rPr lang="en-US" sz="3000" dirty="0">
                <a:latin typeface="Century Gothic" panose="020B0502020202020204" pitchFamily="34" charset="0"/>
                <a:cs typeface="Century Gothic"/>
              </a:rPr>
              <a:t>Increased communication and planning between educators, consulting educators, families, and children.</a:t>
            </a:r>
          </a:p>
          <a:p>
            <a:pPr marL="528638" lvl="1" indent="-285750" defTabSz="457200">
              <a:spcBef>
                <a:spcPct val="20000"/>
              </a:spcBef>
              <a:spcAft>
                <a:spcPts val="600"/>
              </a:spcAft>
              <a:buFont typeface="Arial"/>
              <a:buChar char="•"/>
              <a:defRPr/>
            </a:pPr>
            <a:r>
              <a:rPr lang="en-US" sz="3000" dirty="0">
                <a:latin typeface="Century Gothic" panose="020B0502020202020204" pitchFamily="34" charset="0"/>
                <a:cs typeface="Century Gothic"/>
              </a:rPr>
              <a:t>Participation by both Head Start and elementary school educators in the IEP transition planning meeting. </a:t>
            </a:r>
          </a:p>
          <a:p>
            <a:pPr marL="528638" lvl="1" indent="-285750" defTabSz="457200">
              <a:spcBef>
                <a:spcPct val="20000"/>
              </a:spcBef>
              <a:spcAft>
                <a:spcPts val="600"/>
              </a:spcAft>
              <a:buFont typeface="Arial"/>
              <a:buChar char="•"/>
              <a:defRPr/>
            </a:pPr>
            <a:r>
              <a:rPr lang="en-US" sz="3000" dirty="0">
                <a:latin typeface="Century Gothic" panose="020B0502020202020204" pitchFamily="34" charset="0"/>
                <a:cs typeface="Century Gothic"/>
              </a:rPr>
              <a:t>Individualized accommodations prepared prior to the child’s arrival in the new school environment.</a:t>
            </a:r>
          </a:p>
          <a:p>
            <a:pPr marL="528638" lvl="1" indent="-285750" defTabSz="457200">
              <a:spcBef>
                <a:spcPct val="20000"/>
              </a:spcBef>
              <a:spcAft>
                <a:spcPts val="600"/>
              </a:spcAft>
              <a:buFont typeface="Arial"/>
              <a:buChar char="•"/>
              <a:defRPr/>
            </a:pPr>
            <a:endParaRPr lang="en-US" sz="3000" dirty="0">
              <a:latin typeface="Century Gothic" panose="020B0502020202020204" pitchFamily="34" charset="0"/>
              <a:cs typeface="Century Gothic"/>
            </a:endParaRPr>
          </a:p>
          <a:p>
            <a:endParaRPr lang="en-US" dirty="0"/>
          </a:p>
        </p:txBody>
      </p:sp>
    </p:spTree>
    <p:extLst>
      <p:ext uri="{BB962C8B-B14F-4D97-AF65-F5344CB8AC3E}">
        <p14:creationId xmlns:p14="http://schemas.microsoft.com/office/powerpoint/2010/main" val="30166675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02EE87-6433-0F47-A4D3-87E6A19FA567}"/>
              </a:ext>
            </a:extLst>
          </p:cNvPr>
          <p:cNvPicPr>
            <a:picLocks noChangeAspect="1"/>
          </p:cNvPicPr>
          <p:nvPr/>
        </p:nvPicPr>
        <p:blipFill rotWithShape="1">
          <a:blip r:embed="rId3">
            <a:extLst>
              <a:ext uri="{28A0092B-C50C-407E-A947-70E740481C1C}">
                <a14:useLocalDpi xmlns:a14="http://schemas.microsoft.com/office/drawing/2010/main" val="0"/>
              </a:ext>
            </a:extLst>
          </a:blip>
          <a:srcRect t="24999"/>
          <a:stretch/>
        </p:blipFill>
        <p:spPr>
          <a:xfrm>
            <a:off x="0" y="0"/>
            <a:ext cx="12192000" cy="6858000"/>
          </a:xfrm>
          <a:prstGeom prst="rect">
            <a:avLst/>
          </a:prstGeom>
        </p:spPr>
      </p:pic>
      <p:sp>
        <p:nvSpPr>
          <p:cNvPr id="4" name="Oval 3"/>
          <p:cNvSpPr/>
          <p:nvPr/>
        </p:nvSpPr>
        <p:spPr>
          <a:xfrm>
            <a:off x="7938451" y="3117151"/>
            <a:ext cx="3496214" cy="3466084"/>
          </a:xfrm>
          <a:prstGeom prst="ellipse">
            <a:avLst/>
          </a:prstGeom>
          <a:solidFill>
            <a:schemeClr val="bg1"/>
          </a:solidFill>
          <a:ln w="381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endParaRPr lang="en-US" sz="2600" dirty="0">
              <a:solidFill>
                <a:srgbClr val="FF6600"/>
              </a:solidFill>
              <a:latin typeface="Century Gothic"/>
              <a:cs typeface="Century Gothic"/>
            </a:endParaRPr>
          </a:p>
        </p:txBody>
      </p:sp>
      <p:sp>
        <p:nvSpPr>
          <p:cNvPr id="5" name="TextBox 4"/>
          <p:cNvSpPr txBox="1"/>
          <p:nvPr/>
        </p:nvSpPr>
        <p:spPr>
          <a:xfrm>
            <a:off x="7938451" y="4403917"/>
            <a:ext cx="3585459" cy="1031051"/>
          </a:xfrm>
          <a:prstGeom prst="rect">
            <a:avLst/>
          </a:prstGeom>
          <a:noFill/>
        </p:spPr>
        <p:txBody>
          <a:bodyPr wrap="square" rtlCol="0">
            <a:spAutoFit/>
          </a:bodyPr>
          <a:lstStyle/>
          <a:p>
            <a:pPr algn="ctr">
              <a:spcAft>
                <a:spcPts val="600"/>
              </a:spcAft>
            </a:pPr>
            <a:r>
              <a:rPr lang="en-US" sz="2800" dirty="0">
                <a:solidFill>
                  <a:srgbClr val="FF6600"/>
                </a:solidFill>
                <a:latin typeface="Century Gothic"/>
                <a:cs typeface="Century Gothic"/>
              </a:rPr>
              <a:t>Transition</a:t>
            </a:r>
          </a:p>
          <a:p>
            <a:pPr algn="ctr">
              <a:spcAft>
                <a:spcPts val="600"/>
              </a:spcAft>
            </a:pPr>
            <a:r>
              <a:rPr lang="en-US" sz="2800" dirty="0">
                <a:solidFill>
                  <a:srgbClr val="FF6600"/>
                </a:solidFill>
                <a:latin typeface="Century Gothic"/>
                <a:cs typeface="Century Gothic"/>
              </a:rPr>
              <a:t>Connections</a:t>
            </a:r>
          </a:p>
        </p:txBody>
      </p:sp>
    </p:spTree>
    <p:extLst>
      <p:ext uri="{BB962C8B-B14F-4D97-AF65-F5344CB8AC3E}">
        <p14:creationId xmlns:p14="http://schemas.microsoft.com/office/powerpoint/2010/main" val="27911605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F36CF6C-515B-4FCF-A835-B026C217B35C}"/>
              </a:ext>
            </a:extLst>
          </p:cNvPr>
          <p:cNvSpPr>
            <a:spLocks noGrp="1"/>
          </p:cNvSpPr>
          <p:nvPr>
            <p:ph type="body" sz="quarter" idx="14"/>
          </p:nvPr>
        </p:nvSpPr>
        <p:spPr/>
        <p:txBody>
          <a:bodyPr/>
          <a:lstStyle/>
          <a:p>
            <a:r>
              <a:rPr lang="en-US" dirty="0"/>
              <a:t>Child–School Connections</a:t>
            </a:r>
          </a:p>
        </p:txBody>
      </p:sp>
      <p:sp>
        <p:nvSpPr>
          <p:cNvPr id="358403" name="Rectangle 3"/>
          <p:cNvSpPr>
            <a:spLocks noGrp="1" noChangeArrowheads="1"/>
          </p:cNvSpPr>
          <p:nvPr>
            <p:ph type="body" sz="quarter" idx="10"/>
          </p:nvPr>
        </p:nvSpPr>
        <p:spPr/>
        <p:txBody>
          <a:bodyPr>
            <a:normAutofit/>
          </a:bodyPr>
          <a:lstStyle/>
          <a:p>
            <a:pPr marL="0" indent="0">
              <a:spcAft>
                <a:spcPts val="600"/>
              </a:spcAft>
              <a:buNone/>
              <a:defRPr/>
            </a:pPr>
            <a:r>
              <a:rPr lang="en-US" sz="2800" dirty="0">
                <a:latin typeface="Century Gothic" panose="020B0502020202020204" pitchFamily="34" charset="0"/>
              </a:rPr>
              <a:t>Goal: To foster children’s</a:t>
            </a:r>
            <a:r>
              <a:rPr lang="en-US" altLang="ja-JP" sz="2800" dirty="0">
                <a:latin typeface="Century Gothic" panose="020B0502020202020204" pitchFamily="34" charset="0"/>
              </a:rPr>
              <a:t> familiarity with the kindergarten setting and the people within it. </a:t>
            </a:r>
          </a:p>
          <a:p>
            <a:pPr marL="0" indent="0">
              <a:spcAft>
                <a:spcPts val="600"/>
              </a:spcAft>
              <a:buNone/>
              <a:defRPr/>
            </a:pPr>
            <a:r>
              <a:rPr lang="en-US" altLang="ja-JP" sz="2800" dirty="0">
                <a:latin typeface="Century Gothic" panose="020B0502020202020204" pitchFamily="34" charset="0"/>
              </a:rPr>
              <a:t>This serves to:</a:t>
            </a:r>
          </a:p>
          <a:p>
            <a:pPr marL="914400" lvl="1" indent="-457200" eaLnBrk="1" hangingPunct="1">
              <a:spcAft>
                <a:spcPts val="600"/>
              </a:spcAft>
              <a:buClr>
                <a:srgbClr val="00B050"/>
              </a:buClr>
              <a:buFont typeface="Arial" panose="020B0604020202020204" pitchFamily="34" charset="0"/>
              <a:buChar char="•"/>
              <a:defRPr/>
            </a:pPr>
            <a:r>
              <a:rPr lang="en-US" sz="2800" dirty="0">
                <a:latin typeface="Century Gothic" panose="020B0502020202020204" pitchFamily="34" charset="0"/>
              </a:rPr>
              <a:t>Increase comfort. </a:t>
            </a:r>
          </a:p>
          <a:p>
            <a:pPr marL="914400" lvl="1" indent="-457200" eaLnBrk="1" hangingPunct="1">
              <a:spcAft>
                <a:spcPts val="600"/>
              </a:spcAft>
              <a:buClr>
                <a:srgbClr val="00B050"/>
              </a:buClr>
              <a:buFont typeface="Arial" panose="020B0604020202020204" pitchFamily="34" charset="0"/>
              <a:buChar char="•"/>
              <a:defRPr/>
            </a:pPr>
            <a:r>
              <a:rPr lang="en-US" sz="2800" dirty="0">
                <a:latin typeface="Century Gothic" panose="020B0502020202020204" pitchFamily="34" charset="0"/>
              </a:rPr>
              <a:t>Decrease anxiety.</a:t>
            </a:r>
          </a:p>
          <a:p>
            <a:pPr marL="914400" lvl="1" indent="-457200" eaLnBrk="1" hangingPunct="1">
              <a:spcAft>
                <a:spcPts val="600"/>
              </a:spcAft>
              <a:buClr>
                <a:srgbClr val="00B050"/>
              </a:buClr>
              <a:buFont typeface="Arial" panose="020B0604020202020204" pitchFamily="34" charset="0"/>
              <a:buChar char="•"/>
              <a:defRPr/>
            </a:pPr>
            <a:r>
              <a:rPr lang="en-US" sz="2800" dirty="0">
                <a:latin typeface="Century Gothic" panose="020B0502020202020204" pitchFamily="34" charset="0"/>
              </a:rPr>
              <a:t>Build educator–child relationships. </a:t>
            </a:r>
          </a:p>
          <a:p>
            <a:pPr marL="457200" lvl="1" indent="0">
              <a:buNone/>
              <a:defRPr/>
            </a:pPr>
            <a:endParaRPr lang="en-US" sz="2800" dirty="0"/>
          </a:p>
        </p:txBody>
      </p:sp>
      <p:sp>
        <p:nvSpPr>
          <p:cNvPr id="4" name="TextBox 3"/>
          <p:cNvSpPr txBox="1"/>
          <p:nvPr/>
        </p:nvSpPr>
        <p:spPr>
          <a:xfrm>
            <a:off x="8536720" y="6233649"/>
            <a:ext cx="1898277" cy="261610"/>
          </a:xfrm>
          <a:prstGeom prst="rect">
            <a:avLst/>
          </a:prstGeom>
          <a:noFill/>
        </p:spPr>
        <p:txBody>
          <a:bodyPr wrap="none" rtlCol="0">
            <a:spAutoFit/>
          </a:bodyPr>
          <a:lstStyle/>
          <a:p>
            <a:r>
              <a:rPr lang="en-US" sz="1100" dirty="0">
                <a:latin typeface="Arial" panose="020B0604020202020204" pitchFamily="34" charset="0"/>
                <a:cs typeface="Arial" panose="020B0604020202020204" pitchFamily="34" charset="0"/>
              </a:rPr>
              <a:t>Pianta &amp; Kraft-Sayre, 2003 </a:t>
            </a:r>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5154522-E9F9-4B82-A58B-C9663B448970}"/>
              </a:ext>
            </a:extLst>
          </p:cNvPr>
          <p:cNvSpPr>
            <a:spLocks noGrp="1"/>
          </p:cNvSpPr>
          <p:nvPr>
            <p:ph type="body" sz="quarter" idx="14"/>
          </p:nvPr>
        </p:nvSpPr>
        <p:spPr/>
        <p:txBody>
          <a:bodyPr/>
          <a:lstStyle/>
          <a:p>
            <a:r>
              <a:rPr lang="en-US" dirty="0"/>
              <a:t>How a Child Sees Kindergarten</a:t>
            </a:r>
          </a:p>
        </p:txBody>
      </p:sp>
      <p:sp>
        <p:nvSpPr>
          <p:cNvPr id="2" name="Content Placeholder 1"/>
          <p:cNvSpPr>
            <a:spLocks noGrp="1"/>
          </p:cNvSpPr>
          <p:nvPr>
            <p:ph type="body" sz="quarter" idx="10"/>
          </p:nvPr>
        </p:nvSpPr>
        <p:spPr/>
        <p:txBody>
          <a:bodyPr>
            <a:noAutofit/>
          </a:bodyPr>
          <a:lstStyle/>
          <a:p>
            <a:pPr marL="0" indent="0">
              <a:spcBef>
                <a:spcPts val="1400"/>
              </a:spcBef>
              <a:spcAft>
                <a:spcPts val="600"/>
              </a:spcAft>
              <a:buNone/>
              <a:defRPr/>
            </a:pPr>
            <a:r>
              <a:rPr lang="en-US" sz="2800" b="1" dirty="0">
                <a:latin typeface="Century Gothic" panose="020B0502020202020204" pitchFamily="34" charset="0"/>
              </a:rPr>
              <a:t>Emily: </a:t>
            </a:r>
            <a:r>
              <a:rPr lang="en-US" sz="2800" dirty="0">
                <a:latin typeface="Century Gothic" panose="020B0502020202020204" pitchFamily="34" charset="0"/>
              </a:rPr>
              <a:t>It’s a big, big, big school and there's more kids. Because there's hundreds and hundreds and hundreds. And there's kids that don't know each other's names. Everyone knows names here.</a:t>
            </a:r>
          </a:p>
          <a:p>
            <a:pPr marL="0" indent="0">
              <a:spcBef>
                <a:spcPts val="1400"/>
              </a:spcBef>
              <a:spcAft>
                <a:spcPts val="600"/>
              </a:spcAft>
              <a:buNone/>
              <a:defRPr/>
            </a:pPr>
            <a:r>
              <a:rPr lang="en-US" sz="2800" b="1" dirty="0">
                <a:latin typeface="Century Gothic" panose="020B0502020202020204" pitchFamily="34" charset="0"/>
              </a:rPr>
              <a:t>JS: </a:t>
            </a:r>
            <a:r>
              <a:rPr lang="en-US" sz="2800" dirty="0">
                <a:latin typeface="Century Gothic" panose="020B0502020202020204" pitchFamily="34" charset="0"/>
              </a:rPr>
              <a:t>Are you ready to go to kindergarten next year?</a:t>
            </a:r>
          </a:p>
          <a:p>
            <a:pPr marL="0" indent="0">
              <a:spcBef>
                <a:spcPts val="1400"/>
              </a:spcBef>
              <a:spcAft>
                <a:spcPts val="600"/>
              </a:spcAft>
              <a:buNone/>
              <a:defRPr/>
            </a:pPr>
            <a:r>
              <a:rPr lang="en-US" sz="2800" b="1" dirty="0">
                <a:latin typeface="Century Gothic" panose="020B0502020202020204" pitchFamily="34" charset="0"/>
              </a:rPr>
              <a:t>Marcy: </a:t>
            </a:r>
            <a:r>
              <a:rPr lang="en-US" sz="2800" dirty="0">
                <a:latin typeface="Century Gothic" panose="020B0502020202020204" pitchFamily="34" charset="0"/>
              </a:rPr>
              <a:t>Yeah.</a:t>
            </a:r>
          </a:p>
          <a:p>
            <a:pPr marL="0" indent="0">
              <a:spcBef>
                <a:spcPts val="1400"/>
              </a:spcBef>
              <a:spcAft>
                <a:spcPts val="600"/>
              </a:spcAft>
              <a:buNone/>
              <a:defRPr/>
            </a:pPr>
            <a:r>
              <a:rPr lang="en-US" sz="2800" b="1" dirty="0">
                <a:latin typeface="Century Gothic" panose="020B0502020202020204" pitchFamily="34" charset="0"/>
              </a:rPr>
              <a:t>JS: </a:t>
            </a:r>
            <a:r>
              <a:rPr lang="en-US" sz="2800" dirty="0">
                <a:latin typeface="Century Gothic" panose="020B0502020202020204" pitchFamily="34" charset="0"/>
              </a:rPr>
              <a:t>How do you know you're ready?</a:t>
            </a:r>
          </a:p>
          <a:p>
            <a:pPr marL="0" indent="0">
              <a:spcBef>
                <a:spcPts val="1400"/>
              </a:spcBef>
              <a:spcAft>
                <a:spcPts val="600"/>
              </a:spcAft>
              <a:buNone/>
              <a:defRPr/>
            </a:pPr>
            <a:r>
              <a:rPr lang="en-US" sz="2800" b="1" dirty="0">
                <a:latin typeface="Century Gothic" panose="020B0502020202020204" pitchFamily="34" charset="0"/>
              </a:rPr>
              <a:t>Marcy: </a:t>
            </a:r>
            <a:r>
              <a:rPr lang="en-US" sz="2800" dirty="0">
                <a:latin typeface="Century Gothic" panose="020B0502020202020204" pitchFamily="34" charset="0"/>
              </a:rPr>
              <a:t>Because I feel so happy.</a:t>
            </a:r>
          </a:p>
        </p:txBody>
      </p:sp>
      <p:sp>
        <p:nvSpPr>
          <p:cNvPr id="4" name="TextBox 3"/>
          <p:cNvSpPr txBox="1"/>
          <p:nvPr/>
        </p:nvSpPr>
        <p:spPr>
          <a:xfrm>
            <a:off x="11136903" y="6233649"/>
            <a:ext cx="1055097" cy="261610"/>
          </a:xfrm>
          <a:prstGeom prst="rect">
            <a:avLst/>
          </a:prstGeom>
          <a:noFill/>
        </p:spPr>
        <p:txBody>
          <a:bodyPr wrap="none" rtlCol="0">
            <a:spAutoFit/>
          </a:bodyPr>
          <a:lstStyle/>
          <a:p>
            <a:r>
              <a:rPr lang="en-US" sz="1100" dirty="0">
                <a:latin typeface="Arial" panose="020B0604020202020204" pitchFamily="34" charset="0"/>
                <a:cs typeface="Arial" panose="020B0604020202020204" pitchFamily="34" charset="0"/>
              </a:rPr>
              <a:t>Squires, 1999</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10499F7-EF5C-4FA3-9B72-EB2A0CE3596C}"/>
              </a:ext>
            </a:extLst>
          </p:cNvPr>
          <p:cNvSpPr>
            <a:spLocks noGrp="1"/>
          </p:cNvSpPr>
          <p:nvPr>
            <p:ph type="body" sz="quarter" idx="14"/>
          </p:nvPr>
        </p:nvSpPr>
        <p:spPr/>
        <p:txBody>
          <a:bodyPr/>
          <a:lstStyle/>
          <a:p>
            <a:r>
              <a:rPr lang="en-US" dirty="0"/>
              <a:t>Goals for the Day</a:t>
            </a:r>
            <a:endParaRPr lang="en-US" u="sng" dirty="0"/>
          </a:p>
        </p:txBody>
      </p:sp>
      <p:sp>
        <p:nvSpPr>
          <p:cNvPr id="3" name="Content Placeholder 2"/>
          <p:cNvSpPr>
            <a:spLocks noGrp="1"/>
          </p:cNvSpPr>
          <p:nvPr>
            <p:ph type="body" sz="quarter" idx="10"/>
          </p:nvPr>
        </p:nvSpPr>
        <p:spPr/>
        <p:txBody>
          <a:bodyPr>
            <a:noAutofit/>
          </a:bodyPr>
          <a:lstStyle/>
          <a:p>
            <a:pPr>
              <a:spcAft>
                <a:spcPts val="1000"/>
              </a:spcAft>
            </a:pPr>
            <a:r>
              <a:rPr lang="en-US" dirty="0">
                <a:latin typeface="Century Gothic" panose="020B0502020202020204" pitchFamily="34" charset="0"/>
              </a:rPr>
              <a:t>Meet and collaborate with fellow educators and other early childhood stakeholders.</a:t>
            </a:r>
          </a:p>
          <a:p>
            <a:pPr>
              <a:spcAft>
                <a:spcPts val="1000"/>
              </a:spcAft>
            </a:pPr>
            <a:r>
              <a:rPr lang="en-US" dirty="0">
                <a:latin typeface="Century Gothic" panose="020B0502020202020204" pitchFamily="34" charset="0"/>
              </a:rPr>
              <a:t>Gain a better understanding of the importance of successful early childhood transitions for children’s success.</a:t>
            </a:r>
          </a:p>
          <a:p>
            <a:pPr>
              <a:spcAft>
                <a:spcPts val="1000"/>
              </a:spcAft>
            </a:pPr>
            <a:r>
              <a:rPr lang="en-US" dirty="0">
                <a:latin typeface="Century Gothic" panose="020B0502020202020204" pitchFamily="34" charset="0"/>
              </a:rPr>
              <a:t>Learn about best practices related to the kindergarten transition.</a:t>
            </a:r>
          </a:p>
          <a:p>
            <a:pPr>
              <a:spcAft>
                <a:spcPts val="1000"/>
              </a:spcAft>
            </a:pPr>
            <a:r>
              <a:rPr lang="en-US" dirty="0">
                <a:latin typeface="Century Gothic" panose="020B0502020202020204" pitchFamily="34" charset="0"/>
              </a:rPr>
              <a:t>Share experiences to learn from each others’ successes and challenges.</a:t>
            </a:r>
          </a:p>
          <a:p>
            <a:pPr>
              <a:spcAft>
                <a:spcPts val="1000"/>
              </a:spcAft>
            </a:pPr>
            <a:r>
              <a:rPr lang="en-US" dirty="0">
                <a:latin typeface="Century Gothic" panose="020B0502020202020204" pitchFamily="34" charset="0"/>
              </a:rPr>
              <a:t>Make plans to move forward in your own transition work.</a:t>
            </a:r>
          </a:p>
          <a:p>
            <a:pPr>
              <a:spcAft>
                <a:spcPts val="1000"/>
              </a:spcAft>
            </a:pPr>
            <a:r>
              <a:rPr lang="en-US" dirty="0">
                <a:latin typeface="Century Gothic" panose="020B0502020202020204" pitchFamily="34" charset="0"/>
              </a:rPr>
              <a:t>Walk away with knowledge about kindergarten transition that you can share with colleagues.   </a:t>
            </a:r>
          </a:p>
          <a:p>
            <a:pPr lvl="1">
              <a:spcAft>
                <a:spcPts val="600"/>
              </a:spcAft>
            </a:pPr>
            <a:endParaRPr lang="en-US" sz="2000" dirty="0"/>
          </a:p>
        </p:txBody>
      </p:sp>
      <p:sp>
        <p:nvSpPr>
          <p:cNvPr id="2" name="Title 1"/>
          <p:cNvSpPr>
            <a:spLocks noGrp="1"/>
          </p:cNvSpPr>
          <p:nvPr>
            <p:ph type="title" idx="4294967295"/>
          </p:nvPr>
        </p:nvSpPr>
        <p:spPr/>
        <p:txBody>
          <a:bodyPr/>
          <a:lstStyle/>
          <a:p>
            <a:r>
              <a:rPr lang="en-US" dirty="0"/>
              <a:t>  </a:t>
            </a:r>
          </a:p>
        </p:txBody>
      </p:sp>
      <p:sp>
        <p:nvSpPr>
          <p:cNvPr id="4" name="TextBox 3"/>
          <p:cNvSpPr txBox="1"/>
          <p:nvPr/>
        </p:nvSpPr>
        <p:spPr>
          <a:xfrm>
            <a:off x="2145536" y="6389205"/>
            <a:ext cx="7782703" cy="276999"/>
          </a:xfrm>
          <a:prstGeom prst="rect">
            <a:avLst/>
          </a:prstGeom>
          <a:noFill/>
        </p:spPr>
        <p:txBody>
          <a:bodyPr wrap="square" rtlCol="0">
            <a:spAutoFit/>
          </a:bodyPr>
          <a:lstStyle/>
          <a:p>
            <a:pPr algn="ctr"/>
            <a:r>
              <a:rPr lang="en-US" sz="1200" dirty="0">
                <a:solidFill>
                  <a:srgbClr val="FF0000"/>
                </a:solidFill>
              </a:rPr>
              <a:t>.</a:t>
            </a:r>
          </a:p>
        </p:txBody>
      </p:sp>
    </p:spTree>
    <p:extLst>
      <p:ext uri="{BB962C8B-B14F-4D97-AF65-F5344CB8AC3E}">
        <p14:creationId xmlns:p14="http://schemas.microsoft.com/office/powerpoint/2010/main" val="39867538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7EE419-25A6-49D9-AB3C-9CD9091D932E}"/>
              </a:ext>
            </a:extLst>
          </p:cNvPr>
          <p:cNvSpPr>
            <a:spLocks noGrp="1"/>
          </p:cNvSpPr>
          <p:nvPr>
            <p:ph type="body" sz="quarter" idx="14"/>
          </p:nvPr>
        </p:nvSpPr>
        <p:spPr/>
        <p:txBody>
          <a:bodyPr/>
          <a:lstStyle/>
          <a:p>
            <a:r>
              <a:rPr lang="en-US" dirty="0"/>
              <a:t>Family–School Connections</a:t>
            </a:r>
          </a:p>
        </p:txBody>
      </p:sp>
      <p:sp>
        <p:nvSpPr>
          <p:cNvPr id="321539" name="Rectangle 3"/>
          <p:cNvSpPr>
            <a:spLocks noGrp="1" noChangeArrowheads="1"/>
          </p:cNvSpPr>
          <p:nvPr>
            <p:ph type="body" sz="quarter" idx="10"/>
          </p:nvPr>
        </p:nvSpPr>
        <p:spPr/>
        <p:txBody>
          <a:bodyPr/>
          <a:lstStyle/>
          <a:p>
            <a:pPr marL="0" indent="0">
              <a:buNone/>
              <a:defRPr/>
            </a:pPr>
            <a:r>
              <a:rPr lang="en-US" sz="2800" dirty="0">
                <a:latin typeface="Century Gothic" panose="020B0502020202020204" pitchFamily="34" charset="0"/>
              </a:rPr>
              <a:t>Goal: To foster family collaboration and engagement with the school and the transition process. This serves to:</a:t>
            </a:r>
          </a:p>
          <a:p>
            <a:pPr marL="0" indent="0">
              <a:buNone/>
              <a:defRPr/>
            </a:pPr>
            <a:endParaRPr lang="en-US" sz="2800" dirty="0">
              <a:latin typeface="Century Gothic" panose="020B0502020202020204" pitchFamily="34" charset="0"/>
            </a:endParaRPr>
          </a:p>
          <a:p>
            <a:pPr marL="914400" lvl="1" indent="-457200">
              <a:spcAft>
                <a:spcPts val="600"/>
              </a:spcAft>
              <a:buClr>
                <a:srgbClr val="00B050"/>
              </a:buClr>
              <a:buFont typeface="Arial" panose="020B0604020202020204" pitchFamily="34" charset="0"/>
              <a:buChar char="•"/>
              <a:defRPr/>
            </a:pPr>
            <a:r>
              <a:rPr lang="en-US" sz="2800" dirty="0">
                <a:latin typeface="Century Gothic" panose="020B0502020202020204" pitchFamily="34" charset="0"/>
              </a:rPr>
              <a:t>Facilitate sharing of child data and records.</a:t>
            </a:r>
          </a:p>
          <a:p>
            <a:pPr marL="914400" lvl="1" indent="-457200">
              <a:spcAft>
                <a:spcPts val="600"/>
              </a:spcAft>
              <a:buClr>
                <a:srgbClr val="00B050"/>
              </a:buClr>
              <a:buFont typeface="Arial" panose="020B0604020202020204" pitchFamily="34" charset="0"/>
              <a:buChar char="•"/>
              <a:defRPr/>
            </a:pPr>
            <a:r>
              <a:rPr lang="en-US" sz="2800" dirty="0">
                <a:latin typeface="Century Gothic" panose="020B0502020202020204" pitchFamily="34" charset="0"/>
              </a:rPr>
              <a:t>Familiarize parents with school routines.</a:t>
            </a:r>
          </a:p>
          <a:p>
            <a:pPr marL="914400" lvl="1" indent="-457200">
              <a:spcAft>
                <a:spcPts val="600"/>
              </a:spcAft>
              <a:buClr>
                <a:srgbClr val="00B050"/>
              </a:buClr>
              <a:buFont typeface="Arial" panose="020B0604020202020204" pitchFamily="34" charset="0"/>
              <a:buChar char="•"/>
              <a:defRPr/>
            </a:pPr>
            <a:r>
              <a:rPr lang="en-US" sz="2800" dirty="0">
                <a:latin typeface="Century Gothic" panose="020B0502020202020204" pitchFamily="34" charset="0"/>
              </a:rPr>
              <a:t>Help parents to support learning at home.</a:t>
            </a:r>
          </a:p>
          <a:p>
            <a:pPr marL="457200" lvl="1" indent="0">
              <a:buNone/>
              <a:defRPr/>
            </a:pPr>
            <a:endParaRPr lang="en-US" b="1" dirty="0"/>
          </a:p>
        </p:txBody>
      </p:sp>
      <p:sp>
        <p:nvSpPr>
          <p:cNvPr id="4" name="TextBox 3"/>
          <p:cNvSpPr txBox="1"/>
          <p:nvPr/>
        </p:nvSpPr>
        <p:spPr>
          <a:xfrm>
            <a:off x="10035283" y="6102844"/>
            <a:ext cx="1898277" cy="261610"/>
          </a:xfrm>
          <a:prstGeom prst="rect">
            <a:avLst/>
          </a:prstGeom>
          <a:noFill/>
        </p:spPr>
        <p:txBody>
          <a:bodyPr wrap="none" rtlCol="0">
            <a:spAutoFit/>
          </a:bodyPr>
          <a:lstStyle/>
          <a:p>
            <a:r>
              <a:rPr lang="en-US" sz="1100" dirty="0">
                <a:latin typeface="Arial" panose="020B0604020202020204" pitchFamily="34" charset="0"/>
                <a:cs typeface="Arial" panose="020B0604020202020204" pitchFamily="34" charset="0"/>
              </a:rPr>
              <a:t>Pianta &amp; Kraft-Sayre, 2003 </a:t>
            </a:r>
          </a:p>
        </p:txBody>
      </p:sp>
      <p:sp>
        <p:nvSpPr>
          <p:cNvPr id="3" name="Rectangle 2">
            <a:extLst>
              <a:ext uri="{FF2B5EF4-FFF2-40B4-BE49-F238E27FC236}">
                <a16:creationId xmlns:a16="http://schemas.microsoft.com/office/drawing/2014/main" id="{C1B4985B-3F59-46D0-9FD9-F14BA092CBA4}"/>
              </a:ext>
            </a:extLst>
          </p:cNvPr>
          <p:cNvSpPr/>
          <p:nvPr/>
        </p:nvSpPr>
        <p:spPr>
          <a:xfrm>
            <a:off x="4268147" y="-1593137"/>
            <a:ext cx="3183757" cy="369332"/>
          </a:xfrm>
          <a:prstGeom prst="rect">
            <a:avLst/>
          </a:prstGeom>
        </p:spPr>
        <p:txBody>
          <a:bodyPr wrap="none">
            <a:spAutoFit/>
          </a:bodyPr>
          <a:lstStyle/>
          <a:p>
            <a:r>
              <a:rPr lang="en-US" dirty="0"/>
              <a:t>FAMILY–SCHOOL CONNECTIONS</a:t>
            </a:r>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77273" y="1633747"/>
            <a:ext cx="4636250" cy="1539240"/>
          </a:xfrm>
          <a:prstGeom prst="rect">
            <a:avLst/>
          </a:prstGeom>
          <a:solidFill>
            <a:schemeClr val="bg1"/>
          </a:solidFill>
          <a:ln w="381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en-US" sz="1600" dirty="0">
              <a:solidFill>
                <a:prstClr val="white"/>
              </a:solidFill>
            </a:endParaRPr>
          </a:p>
        </p:txBody>
      </p:sp>
      <p:sp>
        <p:nvSpPr>
          <p:cNvPr id="4" name="Text Placeholder 3">
            <a:extLst>
              <a:ext uri="{FF2B5EF4-FFF2-40B4-BE49-F238E27FC236}">
                <a16:creationId xmlns:a16="http://schemas.microsoft.com/office/drawing/2014/main" id="{BDE39E1C-F8C6-4BF2-8F67-AA800D9E3C7E}"/>
              </a:ext>
            </a:extLst>
          </p:cNvPr>
          <p:cNvSpPr>
            <a:spLocks noGrp="1"/>
          </p:cNvSpPr>
          <p:nvPr>
            <p:ph type="body" sz="quarter" idx="14"/>
          </p:nvPr>
        </p:nvSpPr>
        <p:spPr/>
        <p:txBody>
          <a:bodyPr/>
          <a:lstStyle/>
          <a:p>
            <a:r>
              <a:rPr lang="en-US" dirty="0"/>
              <a:t>How Families Contribute</a:t>
            </a:r>
          </a:p>
        </p:txBody>
      </p:sp>
      <p:sp>
        <p:nvSpPr>
          <p:cNvPr id="51202" name="Rectangle 2"/>
          <p:cNvSpPr>
            <a:spLocks noGrp="1" noChangeArrowheads="1"/>
          </p:cNvSpPr>
          <p:nvPr>
            <p:ph type="title" idx="4294967295"/>
          </p:nvPr>
        </p:nvSpPr>
        <p:spPr>
          <a:xfrm>
            <a:off x="5824538" y="-2227263"/>
            <a:ext cx="6367462" cy="1143000"/>
          </a:xfrm>
        </p:spPr>
        <p:txBody>
          <a:bodyPr>
            <a:noAutofit/>
          </a:bodyPr>
          <a:lstStyle/>
          <a:p>
            <a:pPr eaLnBrk="1" hangingPunct="1">
              <a:defRPr/>
            </a:pPr>
            <a:r>
              <a:rPr lang="en-US" sz="3600" dirty="0"/>
              <a:t>HOW FAMILIES CONTRIBUTE</a:t>
            </a:r>
          </a:p>
        </p:txBody>
      </p:sp>
      <p:pic>
        <p:nvPicPr>
          <p:cNvPr id="3" name="Picture 2" descr="family-with-kid.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03520" y="1703689"/>
            <a:ext cx="4236120" cy="4668377"/>
          </a:xfrm>
          <a:prstGeom prst="rect">
            <a:avLst/>
          </a:prstGeom>
        </p:spPr>
      </p:pic>
      <p:sp>
        <p:nvSpPr>
          <p:cNvPr id="7" name="Rectangle 3">
            <a:extLst>
              <a:ext uri="{FF2B5EF4-FFF2-40B4-BE49-F238E27FC236}">
                <a16:creationId xmlns:a16="http://schemas.microsoft.com/office/drawing/2014/main" id="{9DD75F1B-3A20-4E83-9DBB-A20CA06F3B47}"/>
              </a:ext>
            </a:extLst>
          </p:cNvPr>
          <p:cNvSpPr txBox="1">
            <a:spLocks noChangeArrowheads="1"/>
          </p:cNvSpPr>
          <p:nvPr/>
        </p:nvSpPr>
        <p:spPr>
          <a:xfrm>
            <a:off x="1358472" y="1763549"/>
            <a:ext cx="4473851" cy="1278910"/>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spcBef>
                <a:spcPts val="1600"/>
              </a:spcBef>
              <a:spcAft>
                <a:spcPts val="600"/>
              </a:spcAft>
              <a:buFont typeface="Arial"/>
              <a:buNone/>
              <a:defRPr/>
            </a:pPr>
            <a:r>
              <a:rPr lang="en-US" dirty="0">
                <a:latin typeface="Century Gothic" panose="020B0502020202020204" pitchFamily="34" charset="0"/>
              </a:rPr>
              <a:t>Family well-being is a powerful predictor of school success.</a:t>
            </a:r>
          </a:p>
          <a:p>
            <a:pPr lvl="1">
              <a:defRPr/>
            </a:pPr>
            <a:endParaRPr lang="en-US" b="1" dirty="0"/>
          </a:p>
        </p:txBody>
      </p:sp>
    </p:spTree>
    <p:extLst>
      <p:ext uri="{BB962C8B-B14F-4D97-AF65-F5344CB8AC3E}">
        <p14:creationId xmlns:p14="http://schemas.microsoft.com/office/powerpoint/2010/main" val="3708451195"/>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4D41F8B-C439-1C4C-BD86-E0CC3A1AA820}"/>
              </a:ext>
            </a:extLst>
          </p:cNvPr>
          <p:cNvSpPr>
            <a:spLocks noGrp="1"/>
          </p:cNvSpPr>
          <p:nvPr>
            <p:ph type="body" sz="quarter" idx="14"/>
          </p:nvPr>
        </p:nvSpPr>
        <p:spPr/>
        <p:txBody>
          <a:bodyPr/>
          <a:lstStyle/>
          <a:p>
            <a:r>
              <a:rPr lang="en-US" dirty="0"/>
              <a:t>Connecting with Families</a:t>
            </a:r>
          </a:p>
        </p:txBody>
      </p:sp>
      <p:pic>
        <p:nvPicPr>
          <p:cNvPr id="9" name="Picture 8">
            <a:hlinkClick r:id="rId3" tooltip="Engaging Families in the Transition to Kindergarten"/>
            <a:extLst>
              <a:ext uri="{FF2B5EF4-FFF2-40B4-BE49-F238E27FC236}">
                <a16:creationId xmlns:a16="http://schemas.microsoft.com/office/drawing/2014/main" id="{DB106F59-DA0F-574F-B992-8725D0287E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5151" y="1067189"/>
            <a:ext cx="7641697" cy="5382310"/>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F7D386C-2706-4BC9-97E0-14C5E32648FA}"/>
              </a:ext>
            </a:extLst>
          </p:cNvPr>
          <p:cNvSpPr>
            <a:spLocks noGrp="1"/>
          </p:cNvSpPr>
          <p:nvPr>
            <p:ph type="body" sz="quarter" idx="14"/>
          </p:nvPr>
        </p:nvSpPr>
        <p:spPr>
          <a:xfrm>
            <a:off x="1338146" y="75306"/>
            <a:ext cx="10627882" cy="576820"/>
          </a:xfrm>
        </p:spPr>
        <p:txBody>
          <a:bodyPr/>
          <a:lstStyle/>
          <a:p>
            <a:r>
              <a:rPr lang="en-US" sz="3000" dirty="0"/>
              <a:t>The Head Start Parent, Family, and Community </a:t>
            </a:r>
            <a:br>
              <a:rPr lang="en-US" sz="3000" dirty="0"/>
            </a:br>
            <a:r>
              <a:rPr lang="en-US" sz="3000" dirty="0"/>
              <a:t>Engagement Framework</a:t>
            </a:r>
          </a:p>
        </p:txBody>
      </p:sp>
      <p:pic>
        <p:nvPicPr>
          <p:cNvPr id="1026" name="Picture 2"/>
          <p:cNvPicPr>
            <a:picLocks noChangeAspect="1" noChangeArrowheads="1"/>
          </p:cNvPicPr>
          <p:nvPr/>
        </p:nvPicPr>
        <p:blipFill>
          <a:blip r:embed="rId3" cstate="print"/>
          <a:srcRect/>
          <a:stretch>
            <a:fillRect/>
          </a:stretch>
        </p:blipFill>
        <p:spPr bwMode="auto">
          <a:xfrm>
            <a:off x="1888216" y="1313210"/>
            <a:ext cx="8379205" cy="4297680"/>
          </a:xfrm>
          <a:prstGeom prst="rect">
            <a:avLst/>
          </a:prstGeom>
          <a:noFill/>
          <a:ln w="9525">
            <a:noFill/>
            <a:miter lim="800000"/>
            <a:headEnd/>
            <a:tailEnd/>
          </a:ln>
        </p:spPr>
      </p:pic>
      <p:pic>
        <p:nvPicPr>
          <p:cNvPr id="1028" name="Picture 4"/>
          <p:cNvPicPr>
            <a:picLocks noChangeAspect="1" noChangeArrowheads="1"/>
          </p:cNvPicPr>
          <p:nvPr/>
        </p:nvPicPr>
        <p:blipFill>
          <a:blip r:embed="rId4" cstate="print"/>
          <a:srcRect/>
          <a:stretch>
            <a:fillRect/>
          </a:stretch>
        </p:blipFill>
        <p:spPr bwMode="auto">
          <a:xfrm>
            <a:off x="7743854" y="5408783"/>
            <a:ext cx="2390747" cy="936376"/>
          </a:xfrm>
          <a:prstGeom prst="rect">
            <a:avLst/>
          </a:prstGeom>
          <a:noFill/>
          <a:ln w="9525">
            <a:noFill/>
            <a:miter lim="800000"/>
            <a:headEnd/>
            <a:tailEnd/>
          </a:ln>
        </p:spPr>
      </p:pic>
      <p:sp>
        <p:nvSpPr>
          <p:cNvPr id="6" name="Oval 5"/>
          <p:cNvSpPr/>
          <p:nvPr/>
        </p:nvSpPr>
        <p:spPr>
          <a:xfrm>
            <a:off x="5562600" y="3615450"/>
            <a:ext cx="26670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7" name="Oval 6"/>
          <p:cNvSpPr/>
          <p:nvPr/>
        </p:nvSpPr>
        <p:spPr>
          <a:xfrm>
            <a:off x="7757160" y="2167650"/>
            <a:ext cx="237744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8" name="TextBox 7"/>
          <p:cNvSpPr txBox="1"/>
          <p:nvPr/>
        </p:nvSpPr>
        <p:spPr>
          <a:xfrm>
            <a:off x="3581400" y="5692305"/>
            <a:ext cx="2833812" cy="369332"/>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p:spPr>
        <p:txBody>
          <a:bodyPr wrap="square" rtlCol="0">
            <a:spAutoFit/>
          </a:bodyPr>
          <a:lstStyle/>
          <a:p>
            <a:r>
              <a:rPr lang="en-US" b="1" dirty="0">
                <a:solidFill>
                  <a:prstClr val="black"/>
                </a:solidFill>
                <a:latin typeface="Century Gothic"/>
                <a:cs typeface="Century Gothic"/>
              </a:rPr>
              <a:t>Successful Transitions</a:t>
            </a:r>
          </a:p>
        </p:txBody>
      </p:sp>
      <p:cxnSp>
        <p:nvCxnSpPr>
          <p:cNvPr id="10" name="Straight Arrow Connector 9"/>
          <p:cNvCxnSpPr/>
          <p:nvPr/>
        </p:nvCxnSpPr>
        <p:spPr>
          <a:xfrm flipH="1">
            <a:off x="4953000" y="4072650"/>
            <a:ext cx="1143000" cy="1447800"/>
          </a:xfrm>
          <a:prstGeom prst="straightConnector1">
            <a:avLst/>
          </a:prstGeom>
          <a:ln w="50800">
            <a:tailEnd type="arrow"/>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322209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3384679" y="1353224"/>
            <a:ext cx="5422642" cy="4858132"/>
          </a:xfrm>
          <a:prstGeom prst="rect">
            <a:avLst/>
          </a:prstGeom>
          <a:noFill/>
          <a:ln w="9525">
            <a:solidFill>
              <a:schemeClr val="tx1"/>
            </a:solidFill>
            <a:miter lim="800000"/>
            <a:headEnd/>
            <a:tailEnd/>
          </a:ln>
        </p:spPr>
      </p:pic>
      <p:sp>
        <p:nvSpPr>
          <p:cNvPr id="3" name="TextBox 2"/>
          <p:cNvSpPr txBox="1"/>
          <p:nvPr/>
        </p:nvSpPr>
        <p:spPr>
          <a:xfrm>
            <a:off x="3769992" y="2916815"/>
            <a:ext cx="4717766" cy="3108543"/>
          </a:xfrm>
          <a:prstGeom prst="rect">
            <a:avLst/>
          </a:prstGeom>
          <a:solidFill>
            <a:srgbClr val="92D050"/>
          </a:solidFill>
        </p:spPr>
        <p:txBody>
          <a:bodyPr wrap="square" rtlCol="0">
            <a:spAutoFit/>
          </a:bodyPr>
          <a:lstStyle/>
          <a:p>
            <a:pPr algn="ctr"/>
            <a:endParaRPr lang="en-US" sz="2800" b="1" dirty="0">
              <a:solidFill>
                <a:prstClr val="white"/>
              </a:solidFill>
              <a:latin typeface="Century Gothic"/>
              <a:cs typeface="Century Gothic"/>
            </a:endParaRPr>
          </a:p>
          <a:p>
            <a:pPr algn="ctr"/>
            <a:r>
              <a:rPr lang="en-US" sz="2800" b="1" dirty="0">
                <a:solidFill>
                  <a:prstClr val="white"/>
                </a:solidFill>
                <a:latin typeface="Century Gothic"/>
                <a:cs typeface="Century Gothic"/>
              </a:rPr>
              <a:t>Available on:</a:t>
            </a:r>
          </a:p>
          <a:p>
            <a:pPr algn="ctr"/>
            <a:r>
              <a:rPr lang="en-US" sz="2800" b="1" dirty="0">
                <a:solidFill>
                  <a:prstClr val="white"/>
                </a:solidFill>
                <a:latin typeface="Century Gothic"/>
                <a:cs typeface="Century Gothic"/>
              </a:rPr>
              <a:t>Head Start’s Early Childhood Learning &amp; Knowledge Center eclkc.ohs.acf.hhs.gov</a:t>
            </a:r>
          </a:p>
          <a:p>
            <a:pPr algn="ctr"/>
            <a:endParaRPr lang="en-US" sz="2800" b="1" dirty="0">
              <a:solidFill>
                <a:prstClr val="white"/>
              </a:solidFill>
              <a:latin typeface="Century Gothic"/>
              <a:cs typeface="Century Gothic"/>
            </a:endParaRPr>
          </a:p>
        </p:txBody>
      </p:sp>
    </p:spTree>
    <p:extLst>
      <p:ext uri="{BB962C8B-B14F-4D97-AF65-F5344CB8AC3E}">
        <p14:creationId xmlns:p14="http://schemas.microsoft.com/office/powerpoint/2010/main" val="4163088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Text Box 2"/>
          <p:cNvSpPr txBox="1">
            <a:spLocks noChangeArrowheads="1"/>
          </p:cNvSpPr>
          <p:nvPr/>
        </p:nvSpPr>
        <p:spPr bwMode="auto">
          <a:xfrm>
            <a:off x="1975099" y="-2046649"/>
            <a:ext cx="91440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algn="ctr"/>
            <a:r>
              <a:rPr lang="en-US" sz="3500" dirty="0">
                <a:solidFill>
                  <a:srgbClr val="000000"/>
                </a:solidFill>
                <a:latin typeface="Century Gothic"/>
                <a:cs typeface="Century Gothic"/>
              </a:rPr>
              <a:t>TRANSITION ACTIVITIES FOR FAMILIES</a:t>
            </a:r>
          </a:p>
        </p:txBody>
      </p:sp>
      <p:sp>
        <p:nvSpPr>
          <p:cNvPr id="86018" name="Text Box 3"/>
          <p:cNvSpPr txBox="1">
            <a:spLocks noChangeArrowheads="1"/>
          </p:cNvSpPr>
          <p:nvPr/>
        </p:nvSpPr>
        <p:spPr bwMode="auto">
          <a:xfrm>
            <a:off x="7415600" y="1473826"/>
            <a:ext cx="2783398"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algn="ctr" eaLnBrk="1" hangingPunct="1"/>
            <a:r>
              <a:rPr lang="en-US" b="1" dirty="0">
                <a:solidFill>
                  <a:schemeClr val="tx1">
                    <a:lumMod val="65000"/>
                    <a:lumOff val="35000"/>
                  </a:schemeClr>
                </a:solidFill>
                <a:latin typeface="Century Gothic"/>
                <a:cs typeface="Century Gothic"/>
              </a:rPr>
              <a:t>Percent of families who </a:t>
            </a:r>
            <a:br>
              <a:rPr lang="en-US" b="1" dirty="0">
                <a:solidFill>
                  <a:schemeClr val="tx1">
                    <a:lumMod val="65000"/>
                    <a:lumOff val="35000"/>
                  </a:schemeClr>
                </a:solidFill>
                <a:latin typeface="Century Gothic"/>
                <a:cs typeface="Century Gothic"/>
              </a:rPr>
            </a:br>
            <a:r>
              <a:rPr lang="en-US" b="1" dirty="0">
                <a:solidFill>
                  <a:schemeClr val="tx1">
                    <a:lumMod val="65000"/>
                    <a:lumOff val="35000"/>
                  </a:schemeClr>
                </a:solidFill>
                <a:latin typeface="Century Gothic"/>
                <a:cs typeface="Century Gothic"/>
              </a:rPr>
              <a:t>found this activity helpful</a:t>
            </a:r>
          </a:p>
        </p:txBody>
      </p:sp>
      <p:grpSp>
        <p:nvGrpSpPr>
          <p:cNvPr id="86019" name="Group 4"/>
          <p:cNvGrpSpPr>
            <a:grpSpLocks/>
          </p:cNvGrpSpPr>
          <p:nvPr/>
        </p:nvGrpSpPr>
        <p:grpSpPr bwMode="auto">
          <a:xfrm>
            <a:off x="1786463" y="1618633"/>
            <a:ext cx="8277922" cy="4256591"/>
            <a:chOff x="165" y="1269"/>
            <a:chExt cx="5005" cy="1895"/>
          </a:xfrm>
        </p:grpSpPr>
        <p:sp>
          <p:nvSpPr>
            <p:cNvPr id="86021" name="Text Box 5"/>
            <p:cNvSpPr txBox="1">
              <a:spLocks noChangeArrowheads="1"/>
            </p:cNvSpPr>
            <p:nvPr/>
          </p:nvSpPr>
          <p:spPr bwMode="auto">
            <a:xfrm>
              <a:off x="1038" y="1269"/>
              <a:ext cx="1143" cy="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eaLnBrk="1" hangingPunct="1"/>
              <a:r>
                <a:rPr lang="en-US" b="1" dirty="0">
                  <a:solidFill>
                    <a:schemeClr val="tx1">
                      <a:lumMod val="65000"/>
                      <a:lumOff val="35000"/>
                    </a:schemeClr>
                  </a:solidFill>
                  <a:latin typeface="Century Gothic"/>
                  <a:cs typeface="Century Gothic"/>
                </a:rPr>
                <a:t>Transition activity</a:t>
              </a:r>
            </a:p>
          </p:txBody>
        </p:sp>
        <p:sp>
          <p:nvSpPr>
            <p:cNvPr id="86022" name="Text Box 7"/>
            <p:cNvSpPr txBox="1">
              <a:spLocks noChangeArrowheads="1"/>
            </p:cNvSpPr>
            <p:nvPr/>
          </p:nvSpPr>
          <p:spPr bwMode="auto">
            <a:xfrm>
              <a:off x="165" y="1520"/>
              <a:ext cx="3749" cy="1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0988" indent="-280988"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eaLnBrk="1" hangingPunct="1">
                <a:spcBef>
                  <a:spcPct val="10000"/>
                </a:spcBef>
                <a:spcAft>
                  <a:spcPct val="10000"/>
                </a:spcAft>
              </a:pPr>
              <a:r>
                <a:rPr lang="en-US" sz="1800" b="1" dirty="0">
                  <a:solidFill>
                    <a:schemeClr val="tx1">
                      <a:lumMod val="65000"/>
                      <a:lumOff val="35000"/>
                    </a:schemeClr>
                  </a:solidFill>
                  <a:latin typeface="Century Gothic"/>
                  <a:cs typeface="Century Gothic"/>
                </a:rPr>
                <a:t>Had child visit a kindergarten classroom</a:t>
              </a:r>
            </a:p>
            <a:p>
              <a:pPr eaLnBrk="1" hangingPunct="1">
                <a:spcBef>
                  <a:spcPct val="10000"/>
                </a:spcBef>
                <a:spcAft>
                  <a:spcPct val="10000"/>
                </a:spcAft>
              </a:pPr>
              <a:r>
                <a:rPr lang="en-US" sz="1800" b="1" dirty="0">
                  <a:solidFill>
                    <a:schemeClr val="tx1">
                      <a:lumMod val="65000"/>
                      <a:lumOff val="35000"/>
                    </a:schemeClr>
                  </a:solidFill>
                  <a:latin typeface="Century Gothic"/>
                  <a:cs typeface="Century Gothic"/>
                </a:rPr>
                <a:t>Met with the early childhood educator</a:t>
              </a:r>
            </a:p>
            <a:p>
              <a:pPr eaLnBrk="1" hangingPunct="1">
                <a:spcBef>
                  <a:spcPct val="10000"/>
                </a:spcBef>
                <a:spcAft>
                  <a:spcPct val="10000"/>
                </a:spcAft>
              </a:pPr>
              <a:r>
                <a:rPr lang="en-US" sz="1800" b="1" dirty="0">
                  <a:solidFill>
                    <a:schemeClr val="tx1">
                      <a:lumMod val="65000"/>
                      <a:lumOff val="35000"/>
                    </a:schemeClr>
                  </a:solidFill>
                  <a:latin typeface="Century Gothic"/>
                  <a:cs typeface="Century Gothic"/>
                </a:rPr>
                <a:t>Met with the principal</a:t>
              </a:r>
            </a:p>
            <a:p>
              <a:pPr eaLnBrk="1" hangingPunct="1">
                <a:spcBef>
                  <a:spcPct val="10000"/>
                </a:spcBef>
                <a:spcAft>
                  <a:spcPct val="10000"/>
                </a:spcAft>
              </a:pPr>
              <a:r>
                <a:rPr lang="en-US" sz="1800" b="1" dirty="0">
                  <a:solidFill>
                    <a:schemeClr val="tx1">
                      <a:lumMod val="65000"/>
                      <a:lumOff val="35000"/>
                    </a:schemeClr>
                  </a:solidFill>
                  <a:latin typeface="Century Gothic"/>
                  <a:cs typeface="Century Gothic"/>
                </a:rPr>
                <a:t>Took a tour of the school</a:t>
              </a:r>
            </a:p>
            <a:p>
              <a:pPr eaLnBrk="1" hangingPunct="1">
                <a:spcBef>
                  <a:spcPct val="10000"/>
                </a:spcBef>
                <a:spcAft>
                  <a:spcPct val="10000"/>
                </a:spcAft>
              </a:pPr>
              <a:r>
                <a:rPr lang="en-US" sz="1800" b="1" dirty="0">
                  <a:solidFill>
                    <a:schemeClr val="tx1">
                      <a:lumMod val="65000"/>
                      <a:lumOff val="35000"/>
                    </a:schemeClr>
                  </a:solidFill>
                  <a:latin typeface="Century Gothic"/>
                  <a:cs typeface="Century Gothic"/>
                </a:rPr>
                <a:t>Talked with Head Start staff about kindergarten</a:t>
              </a:r>
            </a:p>
            <a:p>
              <a:pPr eaLnBrk="1" hangingPunct="1">
                <a:spcBef>
                  <a:spcPct val="10000"/>
                </a:spcBef>
                <a:spcAft>
                  <a:spcPct val="10000"/>
                </a:spcAft>
              </a:pPr>
              <a:r>
                <a:rPr lang="en-US" sz="1800" b="1" dirty="0">
                  <a:solidFill>
                    <a:schemeClr val="tx1">
                      <a:lumMod val="65000"/>
                      <a:lumOff val="35000"/>
                    </a:schemeClr>
                  </a:solidFill>
                  <a:latin typeface="Century Gothic"/>
                  <a:cs typeface="Century Gothic"/>
                </a:rPr>
                <a:t>Visited the kindergarten classroom</a:t>
              </a:r>
            </a:p>
            <a:p>
              <a:pPr eaLnBrk="1" hangingPunct="1">
                <a:spcBef>
                  <a:spcPct val="10000"/>
                </a:spcBef>
                <a:spcAft>
                  <a:spcPct val="10000"/>
                </a:spcAft>
              </a:pPr>
              <a:r>
                <a:rPr lang="en-US" sz="1800" b="1" dirty="0">
                  <a:solidFill>
                    <a:schemeClr val="tx1">
                      <a:lumMod val="65000"/>
                      <a:lumOff val="35000"/>
                    </a:schemeClr>
                  </a:solidFill>
                  <a:latin typeface="Century Gothic"/>
                  <a:cs typeface="Century Gothic"/>
                </a:rPr>
                <a:t>Talked with families of </a:t>
              </a:r>
              <a:r>
                <a:rPr lang="en-US" altLang="ja-JP" sz="1800" b="1" dirty="0">
                  <a:solidFill>
                    <a:schemeClr val="tx1">
                      <a:lumMod val="65000"/>
                      <a:lumOff val="35000"/>
                    </a:schemeClr>
                  </a:solidFill>
                  <a:latin typeface="Century Gothic"/>
                  <a:cs typeface="Century Gothic"/>
                </a:rPr>
                <a:t>new classmates</a:t>
              </a:r>
            </a:p>
            <a:p>
              <a:pPr eaLnBrk="1" hangingPunct="1">
                <a:spcBef>
                  <a:spcPct val="10000"/>
                </a:spcBef>
                <a:spcAft>
                  <a:spcPct val="10000"/>
                </a:spcAft>
              </a:pPr>
              <a:r>
                <a:rPr lang="en-US" sz="1800" b="1" dirty="0">
                  <a:solidFill>
                    <a:schemeClr val="tx1">
                      <a:lumMod val="65000"/>
                      <a:lumOff val="35000"/>
                    </a:schemeClr>
                  </a:solidFill>
                  <a:latin typeface="Century Gothic"/>
                  <a:cs typeface="Century Gothic"/>
                </a:rPr>
                <a:t>Participated in elementary school activities</a:t>
              </a:r>
            </a:p>
            <a:p>
              <a:pPr eaLnBrk="1" hangingPunct="1">
                <a:spcBef>
                  <a:spcPct val="10000"/>
                </a:spcBef>
                <a:spcAft>
                  <a:spcPct val="10000"/>
                </a:spcAft>
              </a:pPr>
              <a:r>
                <a:rPr lang="en-US" sz="1800" b="1" dirty="0">
                  <a:solidFill>
                    <a:schemeClr val="tx1">
                      <a:lumMod val="65000"/>
                      <a:lumOff val="35000"/>
                    </a:schemeClr>
                  </a:solidFill>
                  <a:latin typeface="Century Gothic"/>
                  <a:cs typeface="Century Gothic"/>
                </a:rPr>
                <a:t>Attended a workshop for families</a:t>
              </a:r>
            </a:p>
            <a:p>
              <a:pPr eaLnBrk="1" hangingPunct="1">
                <a:spcBef>
                  <a:spcPct val="10000"/>
                </a:spcBef>
                <a:spcAft>
                  <a:spcPct val="10000"/>
                </a:spcAft>
              </a:pPr>
              <a:r>
                <a:rPr lang="en-US" sz="1800" b="1" dirty="0">
                  <a:solidFill>
                    <a:schemeClr val="tx1">
                      <a:lumMod val="65000"/>
                      <a:lumOff val="35000"/>
                    </a:schemeClr>
                  </a:solidFill>
                  <a:latin typeface="Century Gothic"/>
                  <a:cs typeface="Century Gothic"/>
                </a:rPr>
                <a:t>Met with the </a:t>
              </a:r>
              <a:r>
                <a:rPr lang="en-US" altLang="ja-JP" sz="1800" b="1" dirty="0">
                  <a:solidFill>
                    <a:schemeClr val="tx1">
                      <a:lumMod val="65000"/>
                      <a:lumOff val="35000"/>
                    </a:schemeClr>
                  </a:solidFill>
                  <a:latin typeface="Century Gothic"/>
                  <a:cs typeface="Century Gothic"/>
                </a:rPr>
                <a:t>new kindergarten teacher</a:t>
              </a:r>
            </a:p>
            <a:p>
              <a:pPr eaLnBrk="1" hangingPunct="1">
                <a:spcBef>
                  <a:spcPct val="10000"/>
                </a:spcBef>
                <a:spcAft>
                  <a:spcPct val="10000"/>
                </a:spcAft>
              </a:pPr>
              <a:r>
                <a:rPr lang="en-US" sz="1800" b="1" dirty="0">
                  <a:solidFill>
                    <a:schemeClr val="tx1">
                      <a:lumMod val="65000"/>
                      <a:lumOff val="35000"/>
                    </a:schemeClr>
                  </a:solidFill>
                  <a:latin typeface="Century Gothic"/>
                  <a:cs typeface="Century Gothic"/>
                </a:rPr>
                <a:t>Attended a kindergarten orientation event</a:t>
              </a:r>
            </a:p>
          </p:txBody>
        </p:sp>
        <p:sp>
          <p:nvSpPr>
            <p:cNvPr id="86023" name="Text Box 9"/>
            <p:cNvSpPr txBox="1">
              <a:spLocks noChangeArrowheads="1"/>
            </p:cNvSpPr>
            <p:nvPr/>
          </p:nvSpPr>
          <p:spPr bwMode="auto">
            <a:xfrm>
              <a:off x="4234" y="1515"/>
              <a:ext cx="347" cy="1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algn="r" eaLnBrk="1" hangingPunct="1">
                <a:spcBef>
                  <a:spcPct val="10000"/>
                </a:spcBef>
                <a:spcAft>
                  <a:spcPct val="10000"/>
                </a:spcAft>
              </a:pPr>
              <a:r>
                <a:rPr lang="en-US" sz="1800" b="1" dirty="0">
                  <a:solidFill>
                    <a:schemeClr val="tx1">
                      <a:lumMod val="65000"/>
                      <a:lumOff val="35000"/>
                    </a:schemeClr>
                  </a:solidFill>
                  <a:latin typeface="Century Gothic"/>
                  <a:cs typeface="Century Gothic"/>
                </a:rPr>
                <a:t>99</a:t>
              </a:r>
            </a:p>
            <a:p>
              <a:pPr algn="r" eaLnBrk="1" hangingPunct="1">
                <a:spcBef>
                  <a:spcPct val="10000"/>
                </a:spcBef>
                <a:spcAft>
                  <a:spcPct val="10000"/>
                </a:spcAft>
              </a:pPr>
              <a:r>
                <a:rPr lang="en-US" sz="1800" b="1" dirty="0">
                  <a:solidFill>
                    <a:schemeClr val="tx1">
                      <a:lumMod val="65000"/>
                      <a:lumOff val="35000"/>
                    </a:schemeClr>
                  </a:solidFill>
                  <a:latin typeface="Century Gothic"/>
                  <a:cs typeface="Century Gothic"/>
                </a:rPr>
                <a:t>89</a:t>
              </a:r>
            </a:p>
            <a:p>
              <a:pPr algn="r" eaLnBrk="1" hangingPunct="1">
                <a:spcBef>
                  <a:spcPct val="10000"/>
                </a:spcBef>
                <a:spcAft>
                  <a:spcPct val="10000"/>
                </a:spcAft>
              </a:pPr>
              <a:r>
                <a:rPr lang="en-US" sz="1800" b="1" dirty="0">
                  <a:solidFill>
                    <a:schemeClr val="tx1">
                      <a:lumMod val="65000"/>
                      <a:lumOff val="35000"/>
                    </a:schemeClr>
                  </a:solidFill>
                  <a:latin typeface="Century Gothic"/>
                  <a:cs typeface="Century Gothic"/>
                </a:rPr>
                <a:t>95</a:t>
              </a:r>
            </a:p>
            <a:p>
              <a:pPr algn="r" eaLnBrk="1" hangingPunct="1">
                <a:spcBef>
                  <a:spcPct val="10000"/>
                </a:spcBef>
                <a:spcAft>
                  <a:spcPct val="10000"/>
                </a:spcAft>
              </a:pPr>
              <a:r>
                <a:rPr lang="en-US" sz="1800" b="1" dirty="0">
                  <a:solidFill>
                    <a:schemeClr val="tx1">
                      <a:lumMod val="65000"/>
                      <a:lumOff val="35000"/>
                    </a:schemeClr>
                  </a:solidFill>
                  <a:latin typeface="Century Gothic"/>
                  <a:cs typeface="Century Gothic"/>
                </a:rPr>
                <a:t>100</a:t>
              </a:r>
            </a:p>
            <a:p>
              <a:pPr algn="r" eaLnBrk="1" hangingPunct="1">
                <a:spcBef>
                  <a:spcPct val="10000"/>
                </a:spcBef>
                <a:spcAft>
                  <a:spcPct val="10000"/>
                </a:spcAft>
              </a:pPr>
              <a:r>
                <a:rPr lang="en-US" sz="1800" b="1" dirty="0">
                  <a:solidFill>
                    <a:schemeClr val="tx1">
                      <a:lumMod val="65000"/>
                      <a:lumOff val="35000"/>
                    </a:schemeClr>
                  </a:solidFill>
                  <a:latin typeface="Century Gothic"/>
                  <a:cs typeface="Century Gothic"/>
                </a:rPr>
                <a:t>99</a:t>
              </a:r>
            </a:p>
            <a:p>
              <a:pPr algn="r" eaLnBrk="1" hangingPunct="1">
                <a:spcBef>
                  <a:spcPct val="10000"/>
                </a:spcBef>
                <a:spcAft>
                  <a:spcPct val="10000"/>
                </a:spcAft>
              </a:pPr>
              <a:r>
                <a:rPr lang="en-US" sz="1800" b="1" dirty="0">
                  <a:solidFill>
                    <a:schemeClr val="tx1">
                      <a:lumMod val="65000"/>
                      <a:lumOff val="35000"/>
                    </a:schemeClr>
                  </a:solidFill>
                  <a:latin typeface="Century Gothic"/>
                  <a:cs typeface="Century Gothic"/>
                </a:rPr>
                <a:t>97</a:t>
              </a:r>
            </a:p>
            <a:p>
              <a:pPr algn="r" eaLnBrk="1" hangingPunct="1">
                <a:spcBef>
                  <a:spcPct val="10000"/>
                </a:spcBef>
                <a:spcAft>
                  <a:spcPct val="10000"/>
                </a:spcAft>
              </a:pPr>
              <a:r>
                <a:rPr lang="en-US" sz="1800" b="1" dirty="0">
                  <a:solidFill>
                    <a:schemeClr val="tx1">
                      <a:lumMod val="65000"/>
                      <a:lumOff val="35000"/>
                    </a:schemeClr>
                  </a:solidFill>
                  <a:latin typeface="Century Gothic"/>
                  <a:cs typeface="Century Gothic"/>
                </a:rPr>
                <a:t>97</a:t>
              </a:r>
            </a:p>
            <a:p>
              <a:pPr algn="r" eaLnBrk="1" hangingPunct="1">
                <a:spcBef>
                  <a:spcPct val="10000"/>
                </a:spcBef>
                <a:spcAft>
                  <a:spcPct val="10000"/>
                </a:spcAft>
              </a:pPr>
              <a:r>
                <a:rPr lang="en-US" sz="1800" b="1" dirty="0">
                  <a:solidFill>
                    <a:schemeClr val="tx1">
                      <a:lumMod val="65000"/>
                      <a:lumOff val="35000"/>
                    </a:schemeClr>
                  </a:solidFill>
                  <a:latin typeface="Century Gothic"/>
                  <a:cs typeface="Century Gothic"/>
                </a:rPr>
                <a:t>100</a:t>
              </a:r>
            </a:p>
            <a:p>
              <a:pPr algn="r" eaLnBrk="1" hangingPunct="1">
                <a:spcBef>
                  <a:spcPct val="10000"/>
                </a:spcBef>
                <a:spcAft>
                  <a:spcPct val="10000"/>
                </a:spcAft>
              </a:pPr>
              <a:r>
                <a:rPr lang="en-US" sz="1800" b="1" dirty="0">
                  <a:solidFill>
                    <a:schemeClr val="tx1">
                      <a:lumMod val="65000"/>
                      <a:lumOff val="35000"/>
                    </a:schemeClr>
                  </a:solidFill>
                  <a:latin typeface="Century Gothic"/>
                  <a:cs typeface="Century Gothic"/>
                </a:rPr>
                <a:t>98</a:t>
              </a:r>
            </a:p>
            <a:p>
              <a:pPr algn="r" eaLnBrk="1" hangingPunct="1">
                <a:spcBef>
                  <a:spcPct val="10000"/>
                </a:spcBef>
                <a:spcAft>
                  <a:spcPct val="10000"/>
                </a:spcAft>
              </a:pPr>
              <a:r>
                <a:rPr lang="en-US" sz="1800" b="1" dirty="0">
                  <a:solidFill>
                    <a:schemeClr val="tx1">
                      <a:lumMod val="65000"/>
                      <a:lumOff val="35000"/>
                    </a:schemeClr>
                  </a:solidFill>
                  <a:latin typeface="Century Gothic"/>
                  <a:cs typeface="Century Gothic"/>
                </a:rPr>
                <a:t>92</a:t>
              </a:r>
            </a:p>
            <a:p>
              <a:pPr algn="r" eaLnBrk="1" hangingPunct="1">
                <a:spcBef>
                  <a:spcPct val="10000"/>
                </a:spcBef>
                <a:spcAft>
                  <a:spcPct val="10000"/>
                </a:spcAft>
              </a:pPr>
              <a:r>
                <a:rPr lang="en-US" sz="1800" b="1" dirty="0">
                  <a:solidFill>
                    <a:schemeClr val="tx1">
                      <a:lumMod val="65000"/>
                      <a:lumOff val="35000"/>
                    </a:schemeClr>
                  </a:solidFill>
                  <a:latin typeface="Century Gothic"/>
                  <a:cs typeface="Century Gothic"/>
                </a:rPr>
                <a:t>96</a:t>
              </a:r>
            </a:p>
          </p:txBody>
        </p:sp>
        <p:sp>
          <p:nvSpPr>
            <p:cNvPr id="86024" name="Line 10"/>
            <p:cNvSpPr>
              <a:spLocks noChangeShapeType="1"/>
            </p:cNvSpPr>
            <p:nvPr/>
          </p:nvSpPr>
          <p:spPr bwMode="auto">
            <a:xfrm>
              <a:off x="204" y="1483"/>
              <a:ext cx="3156" cy="3"/>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dirty="0">
                <a:solidFill>
                  <a:schemeClr val="tx1">
                    <a:lumMod val="65000"/>
                    <a:lumOff val="35000"/>
                  </a:schemeClr>
                </a:solidFill>
                <a:latin typeface="Century Gothic"/>
                <a:cs typeface="Century Gothic"/>
              </a:endParaRPr>
            </a:p>
          </p:txBody>
        </p:sp>
        <p:sp>
          <p:nvSpPr>
            <p:cNvPr id="86025" name="Line 11"/>
            <p:cNvSpPr>
              <a:spLocks noChangeShapeType="1"/>
            </p:cNvSpPr>
            <p:nvPr/>
          </p:nvSpPr>
          <p:spPr bwMode="auto">
            <a:xfrm flipV="1">
              <a:off x="3667" y="1482"/>
              <a:ext cx="1503" cy="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dirty="0">
                <a:solidFill>
                  <a:schemeClr val="tx1">
                    <a:lumMod val="65000"/>
                    <a:lumOff val="35000"/>
                  </a:schemeClr>
                </a:solidFill>
                <a:latin typeface="Century Gothic"/>
                <a:cs typeface="Century Gothic"/>
              </a:endParaRPr>
            </a:p>
          </p:txBody>
        </p:sp>
      </p:grpSp>
      <p:sp>
        <p:nvSpPr>
          <p:cNvPr id="86020" name="TextBox 1"/>
          <p:cNvSpPr txBox="1">
            <a:spLocks noChangeArrowheads="1"/>
          </p:cNvSpPr>
          <p:nvPr/>
        </p:nvSpPr>
        <p:spPr bwMode="auto">
          <a:xfrm>
            <a:off x="10533758" y="6265883"/>
            <a:ext cx="143227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eaLnBrk="1" hangingPunct="1"/>
            <a:r>
              <a:rPr lang="en-US" sz="1100" dirty="0">
                <a:latin typeface="Arial" panose="020B0604020202020204" pitchFamily="34" charset="0"/>
                <a:cs typeface="Arial" panose="020B0604020202020204" pitchFamily="34" charset="0"/>
              </a:rPr>
              <a:t>Pianta et al., 1999</a:t>
            </a:r>
          </a:p>
        </p:txBody>
      </p:sp>
      <p:sp>
        <p:nvSpPr>
          <p:cNvPr id="3" name="Text Placeholder 2">
            <a:extLst>
              <a:ext uri="{FF2B5EF4-FFF2-40B4-BE49-F238E27FC236}">
                <a16:creationId xmlns:a16="http://schemas.microsoft.com/office/drawing/2014/main" id="{258EA0AA-20FB-41F0-9E77-7A91CAC73B23}"/>
              </a:ext>
            </a:extLst>
          </p:cNvPr>
          <p:cNvSpPr>
            <a:spLocks noGrp="1"/>
          </p:cNvSpPr>
          <p:nvPr>
            <p:ph type="body" sz="quarter" idx="14"/>
          </p:nvPr>
        </p:nvSpPr>
        <p:spPr/>
        <p:txBody>
          <a:bodyPr/>
          <a:lstStyle/>
          <a:p>
            <a:r>
              <a:rPr lang="en-US" dirty="0"/>
              <a:t>Transition Activities for Families</a:t>
            </a:r>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AFBC7D-A254-442C-B99E-8AED654A7DB8}"/>
              </a:ext>
            </a:extLst>
          </p:cNvPr>
          <p:cNvSpPr>
            <a:spLocks noGrp="1"/>
          </p:cNvSpPr>
          <p:nvPr>
            <p:ph type="body" sz="quarter" idx="14"/>
          </p:nvPr>
        </p:nvSpPr>
        <p:spPr/>
        <p:txBody>
          <a:bodyPr/>
          <a:lstStyle/>
          <a:p>
            <a:r>
              <a:rPr lang="en-US" dirty="0"/>
              <a:t>Program-School Connections</a:t>
            </a:r>
          </a:p>
        </p:txBody>
      </p:sp>
      <p:sp>
        <p:nvSpPr>
          <p:cNvPr id="381955" name="Rectangle 3"/>
          <p:cNvSpPr>
            <a:spLocks noGrp="1" noChangeArrowheads="1"/>
          </p:cNvSpPr>
          <p:nvPr>
            <p:ph type="body" sz="quarter" idx="10"/>
          </p:nvPr>
        </p:nvSpPr>
        <p:spPr/>
        <p:txBody>
          <a:bodyPr>
            <a:normAutofit/>
          </a:bodyPr>
          <a:lstStyle/>
          <a:p>
            <a:pPr marL="0" indent="0">
              <a:buNone/>
              <a:defRPr/>
            </a:pPr>
            <a:r>
              <a:rPr lang="en-US" sz="2800" dirty="0">
                <a:latin typeface="Century Gothic" panose="020B0502020202020204" pitchFamily="34" charset="0"/>
              </a:rPr>
              <a:t>Goal: To provide children with stable, high-quality learning experiences and to increase consistency between settings by aligning:</a:t>
            </a:r>
          </a:p>
          <a:p>
            <a:pPr marL="0" indent="0">
              <a:buNone/>
              <a:defRPr/>
            </a:pPr>
            <a:endParaRPr lang="en-US" sz="2800" dirty="0">
              <a:latin typeface="Century Gothic" panose="020B0502020202020204" pitchFamily="34" charset="0"/>
            </a:endParaRPr>
          </a:p>
          <a:p>
            <a:pPr marL="1371600" lvl="2" indent="-457200" eaLnBrk="1" hangingPunct="1">
              <a:buClr>
                <a:srgbClr val="00B050"/>
              </a:buClr>
              <a:buFont typeface="Arial" panose="020B0604020202020204" pitchFamily="34" charset="0"/>
              <a:buChar char="•"/>
              <a:defRPr/>
            </a:pPr>
            <a:r>
              <a:rPr lang="en-US" sz="2800" dirty="0">
                <a:latin typeface="Century Gothic" panose="020B0502020202020204" pitchFamily="34" charset="0"/>
              </a:rPr>
              <a:t>Routines </a:t>
            </a:r>
          </a:p>
          <a:p>
            <a:pPr marL="1371600" lvl="2" indent="-457200" eaLnBrk="1" hangingPunct="1">
              <a:buClr>
                <a:srgbClr val="00B050"/>
              </a:buClr>
              <a:buFont typeface="Arial" panose="020B0604020202020204" pitchFamily="34" charset="0"/>
              <a:buChar char="•"/>
              <a:defRPr/>
            </a:pPr>
            <a:r>
              <a:rPr lang="en-US" sz="2800" dirty="0">
                <a:latin typeface="Century Gothic" panose="020B0502020202020204" pitchFamily="34" charset="0"/>
              </a:rPr>
              <a:t>Curricula</a:t>
            </a:r>
          </a:p>
          <a:p>
            <a:pPr marL="1371600" lvl="2" indent="-457200" eaLnBrk="1" hangingPunct="1">
              <a:buClr>
                <a:srgbClr val="00B050"/>
              </a:buClr>
              <a:buFont typeface="Arial" panose="020B0604020202020204" pitchFamily="34" charset="0"/>
              <a:buChar char="•"/>
              <a:defRPr/>
            </a:pPr>
            <a:r>
              <a:rPr lang="en-US" sz="2800" dirty="0">
                <a:latin typeface="Century Gothic" panose="020B0502020202020204" pitchFamily="34" charset="0"/>
              </a:rPr>
              <a:t>Learning standards</a:t>
            </a:r>
          </a:p>
          <a:p>
            <a:pPr marL="1371600" lvl="2" indent="-457200" eaLnBrk="1" hangingPunct="1">
              <a:buClr>
                <a:srgbClr val="00B050"/>
              </a:buClr>
              <a:buFont typeface="Arial" panose="020B0604020202020204" pitchFamily="34" charset="0"/>
              <a:buChar char="•"/>
              <a:defRPr/>
            </a:pPr>
            <a:r>
              <a:rPr lang="en-US" sz="2800" dirty="0">
                <a:latin typeface="Century Gothic" panose="020B0502020202020204" pitchFamily="34" charset="0"/>
              </a:rPr>
              <a:t>Assessments</a:t>
            </a:r>
          </a:p>
          <a:p>
            <a:pPr marL="690563" lvl="1" indent="-325438">
              <a:defRPr/>
            </a:pPr>
            <a:endParaRPr lang="en-US" sz="2800" dirty="0"/>
          </a:p>
          <a:p>
            <a:pPr marL="690563" lvl="1" indent="-325438">
              <a:defRPr/>
            </a:pPr>
            <a:endParaRPr lang="en-US" sz="2800" dirty="0"/>
          </a:p>
        </p:txBody>
      </p:sp>
      <p:sp>
        <p:nvSpPr>
          <p:cNvPr id="5" name="TextBox 4"/>
          <p:cNvSpPr txBox="1"/>
          <p:nvPr/>
        </p:nvSpPr>
        <p:spPr>
          <a:xfrm>
            <a:off x="10067751" y="6218379"/>
            <a:ext cx="1898277" cy="261610"/>
          </a:xfrm>
          <a:prstGeom prst="rect">
            <a:avLst/>
          </a:prstGeom>
          <a:noFill/>
        </p:spPr>
        <p:txBody>
          <a:bodyPr wrap="none" rtlCol="0">
            <a:spAutoFit/>
          </a:bodyPr>
          <a:lstStyle/>
          <a:p>
            <a:r>
              <a:rPr lang="en-US" sz="1100" dirty="0">
                <a:latin typeface="Arial" panose="020B0604020202020204" pitchFamily="34" charset="0"/>
                <a:cs typeface="Arial" panose="020B0604020202020204" pitchFamily="34" charset="0"/>
              </a:rPr>
              <a:t>Pianta &amp; Kraft-Sayre, 2003 </a:t>
            </a: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53635" name="Group 3"/>
          <p:cNvGraphicFramePr>
            <a:graphicFrameLocks noGrp="1"/>
          </p:cNvGraphicFramePr>
          <p:nvPr>
            <p:extLst>
              <p:ext uri="{D42A27DB-BD31-4B8C-83A1-F6EECF244321}">
                <p14:modId xmlns:p14="http://schemas.microsoft.com/office/powerpoint/2010/main" val="3540056700"/>
              </p:ext>
            </p:extLst>
          </p:nvPr>
        </p:nvGraphicFramePr>
        <p:xfrm>
          <a:off x="1194717" y="1099945"/>
          <a:ext cx="7882783" cy="5200827"/>
        </p:xfrm>
        <a:graphic>
          <a:graphicData uri="http://schemas.openxmlformats.org/drawingml/2006/table">
            <a:tbl>
              <a:tblPr/>
              <a:tblGrid>
                <a:gridCol w="3517199">
                  <a:extLst>
                    <a:ext uri="{9D8B030D-6E8A-4147-A177-3AD203B41FA5}">
                      <a16:colId xmlns:a16="http://schemas.microsoft.com/office/drawing/2014/main" val="20000"/>
                    </a:ext>
                  </a:extLst>
                </a:gridCol>
                <a:gridCol w="2094531">
                  <a:extLst>
                    <a:ext uri="{9D8B030D-6E8A-4147-A177-3AD203B41FA5}">
                      <a16:colId xmlns:a16="http://schemas.microsoft.com/office/drawing/2014/main" val="20001"/>
                    </a:ext>
                  </a:extLst>
                </a:gridCol>
                <a:gridCol w="2271053">
                  <a:extLst>
                    <a:ext uri="{9D8B030D-6E8A-4147-A177-3AD203B41FA5}">
                      <a16:colId xmlns:a16="http://schemas.microsoft.com/office/drawing/2014/main" val="20002"/>
                    </a:ext>
                  </a:extLst>
                </a:gridCol>
              </a:tblGrid>
              <a:tr h="363795">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0"/>
                        <a:buNone/>
                        <a:tabLst/>
                      </a:pPr>
                      <a:endParaRPr kumimoji="0" lang="en-US" sz="1800" b="1" i="0" u="none" strike="noStrike" cap="none" normalizeH="0" baseline="0" dirty="0">
                        <a:ln>
                          <a:noFill/>
                        </a:ln>
                        <a:solidFill>
                          <a:schemeClr val="bg1"/>
                        </a:solidFill>
                        <a:effectLst/>
                        <a:latin typeface="Century Gothic"/>
                        <a:ea typeface="ＭＳ Ｐゴシック" charset="0"/>
                        <a:cs typeface="Century Gothic"/>
                      </a:endParaRPr>
                    </a:p>
                  </a:txBody>
                  <a:tcPr horzOverflow="overflow">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lnTlToBr>
                      <a:noFill/>
                    </a:lnTlToBr>
                    <a:lnBlToTr>
                      <a:noFill/>
                    </a:lnBlToTr>
                    <a:solidFill>
                      <a:srgbClr val="3366FF"/>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sz="1600" b="1" i="0" u="none" strike="noStrike" cap="none" normalizeH="0" baseline="0" dirty="0">
                          <a:ln>
                            <a:noFill/>
                          </a:ln>
                          <a:solidFill>
                            <a:schemeClr val="bg1"/>
                          </a:solidFill>
                          <a:effectLst/>
                          <a:latin typeface="Century Gothic"/>
                          <a:ea typeface="ＭＳ Ｐゴシック" charset="0"/>
                          <a:cs typeface="Century Gothic"/>
                        </a:rPr>
                        <a:t>Early Childhood Educators</a:t>
                      </a:r>
                    </a:p>
                  </a:txBody>
                  <a:tcPr anchor="ctr" horzOverflow="overflow">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lnTlToBr>
                      <a:noFill/>
                    </a:lnTlToBr>
                    <a:lnBlToTr>
                      <a:noFill/>
                    </a:lnBlToTr>
                    <a:solidFill>
                      <a:srgbClr val="3366FF"/>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sz="1600" b="1" i="0" u="none" strike="noStrike" cap="none" normalizeH="0" baseline="0" dirty="0">
                          <a:ln>
                            <a:noFill/>
                          </a:ln>
                          <a:solidFill>
                            <a:schemeClr val="bg1"/>
                          </a:solidFill>
                          <a:effectLst/>
                          <a:latin typeface="Century Gothic"/>
                          <a:ea typeface="ＭＳ Ｐゴシック" charset="0"/>
                          <a:cs typeface="Century Gothic"/>
                        </a:rPr>
                        <a:t>Kindergarten Teachers</a:t>
                      </a:r>
                    </a:p>
                  </a:txBody>
                  <a:tcPr anchor="ctr" horzOverflow="overflow">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lnTlToBr>
                      <a:noFill/>
                    </a:lnTlToBr>
                    <a:lnBlToTr>
                      <a:noFill/>
                    </a:lnBlToTr>
                    <a:solidFill>
                      <a:srgbClr val="3366FF"/>
                    </a:solidFill>
                  </a:tcPr>
                </a:tc>
                <a:extLst>
                  <a:ext uri="{0D108BD9-81ED-4DB2-BD59-A6C34878D82A}">
                    <a16:rowId xmlns:a16="http://schemas.microsoft.com/office/drawing/2014/main" val="10000"/>
                  </a:ext>
                </a:extLst>
              </a:tr>
              <a:tr h="512008">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sz="1600" b="0" i="0" u="none" strike="noStrike" cap="none" normalizeH="0" baseline="0" dirty="0">
                          <a:ln>
                            <a:noFill/>
                          </a:ln>
                          <a:solidFill>
                            <a:schemeClr val="tx1"/>
                          </a:solidFill>
                          <a:effectLst/>
                          <a:latin typeface="Century Gothic"/>
                          <a:ea typeface="ＭＳ Ｐゴシック" charset="0"/>
                          <a:cs typeface="Century Gothic"/>
                        </a:rPr>
                        <a:t>Transition activity</a:t>
                      </a:r>
                    </a:p>
                  </a:txBody>
                  <a:tcPr anchor="b" horzOverflow="overflow">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sz="1400" b="0" i="0" u="none" strike="noStrike" cap="none" normalizeH="0" baseline="0" dirty="0">
                          <a:ln>
                            <a:noFill/>
                          </a:ln>
                          <a:solidFill>
                            <a:schemeClr val="tx1"/>
                          </a:solidFill>
                          <a:effectLst/>
                          <a:latin typeface="Century Gothic"/>
                          <a:ea typeface="ＭＳ Ｐゴシック" charset="0"/>
                          <a:cs typeface="Century Gothic"/>
                        </a:rPr>
                        <a:t>Percent  who found the activity helpful</a:t>
                      </a:r>
                    </a:p>
                  </a:txBody>
                  <a:tcPr anchor="b" horzOverflow="overflow">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charset="0"/>
                        <a:buNone/>
                        <a:tabLst/>
                      </a:pPr>
                      <a:r>
                        <a:rPr kumimoji="0" lang="en-US" sz="1400" b="0" i="0" u="none" strike="noStrike" cap="none" normalizeH="0" baseline="0" dirty="0">
                          <a:ln>
                            <a:noFill/>
                          </a:ln>
                          <a:solidFill>
                            <a:schemeClr val="tx1"/>
                          </a:solidFill>
                          <a:effectLst/>
                          <a:latin typeface="Century Gothic"/>
                          <a:ea typeface="ＭＳ Ｐゴシック" charset="0"/>
                          <a:cs typeface="Century Gothic"/>
                        </a:rPr>
                        <a:t>Percent who found the activity helpful</a:t>
                      </a:r>
                    </a:p>
                  </a:txBody>
                  <a:tcPr anchor="b" horzOverflow="overflow">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lnTlToBr>
                      <a:noFill/>
                    </a:lnTlToBr>
                    <a:lnBlToTr>
                      <a:noFill/>
                    </a:lnBlToTr>
                    <a:solidFill>
                      <a:schemeClr val="tx2">
                        <a:lumMod val="20000"/>
                        <a:lumOff val="80000"/>
                      </a:schemeClr>
                    </a:solidFill>
                  </a:tcPr>
                </a:tc>
                <a:extLst>
                  <a:ext uri="{0D108BD9-81ED-4DB2-BD59-A6C34878D82A}">
                    <a16:rowId xmlns:a16="http://schemas.microsoft.com/office/drawing/2014/main" val="10001"/>
                  </a:ext>
                </a:extLst>
              </a:tr>
              <a:tr h="4103547">
                <a:tc>
                  <a:txBody>
                    <a:bodyPr/>
                    <a:lstStyle/>
                    <a:p>
                      <a:pPr marL="231775" marR="0" lvl="0" indent="0" algn="l" defTabSz="914400" rtl="0" eaLnBrk="1" fontAlgn="base" latinLnBrk="0" hangingPunct="1">
                        <a:lnSpc>
                          <a:spcPct val="100000"/>
                        </a:lnSpc>
                        <a:spcBef>
                          <a:spcPct val="0"/>
                        </a:spcBef>
                        <a:spcAft>
                          <a:spcPct val="0"/>
                        </a:spcAft>
                        <a:buClr>
                          <a:schemeClr val="accent2"/>
                        </a:buClr>
                        <a:buSzTx/>
                        <a:buFont typeface="Wingdings" charset="0"/>
                        <a:buNone/>
                        <a:tabLst/>
                      </a:pPr>
                      <a:r>
                        <a:rPr kumimoji="0" lang="en-US" sz="1400" b="0" i="0" u="none" strike="noStrike" cap="none" normalizeH="0" baseline="0" dirty="0">
                          <a:ln>
                            <a:noFill/>
                          </a:ln>
                          <a:solidFill>
                            <a:schemeClr val="tx1"/>
                          </a:solidFill>
                          <a:effectLst/>
                          <a:latin typeface="Century Gothic"/>
                          <a:ea typeface="ＭＳ Ｐゴシック" charset="0"/>
                          <a:cs typeface="Century Gothic"/>
                        </a:rPr>
                        <a:t>Children visiting their future kindergarten classroom</a:t>
                      </a:r>
                    </a:p>
                    <a:p>
                      <a:pPr marL="231775" marR="0" lvl="0" indent="0" algn="l" defTabSz="914400" rtl="0" eaLnBrk="1" fontAlgn="base" latinLnBrk="0" hangingPunct="1">
                        <a:lnSpc>
                          <a:spcPct val="100000"/>
                        </a:lnSpc>
                        <a:spcBef>
                          <a:spcPct val="0"/>
                        </a:spcBef>
                        <a:spcAft>
                          <a:spcPct val="0"/>
                        </a:spcAft>
                        <a:buClr>
                          <a:schemeClr val="accent2"/>
                        </a:buClr>
                        <a:buSzTx/>
                        <a:buFont typeface="Wingdings" charset="0"/>
                        <a:buNone/>
                        <a:tabLst/>
                      </a:pPr>
                      <a:endParaRPr kumimoji="0" lang="en-US" sz="1400" b="0" i="0" u="none" strike="noStrike" cap="none" normalizeH="0" baseline="0" dirty="0">
                        <a:ln>
                          <a:noFill/>
                        </a:ln>
                        <a:solidFill>
                          <a:schemeClr val="tx1"/>
                        </a:solidFill>
                        <a:effectLst/>
                        <a:latin typeface="Century Gothic"/>
                        <a:ea typeface="ＭＳ Ｐゴシック" charset="0"/>
                        <a:cs typeface="Century Gothic"/>
                      </a:endParaRPr>
                    </a:p>
                    <a:p>
                      <a:pPr marL="231775" marR="0" lvl="0" indent="0" algn="l" defTabSz="914400" rtl="0" eaLnBrk="1" fontAlgn="base" latinLnBrk="0" hangingPunct="1">
                        <a:lnSpc>
                          <a:spcPct val="100000"/>
                        </a:lnSpc>
                        <a:spcBef>
                          <a:spcPct val="0"/>
                        </a:spcBef>
                        <a:spcAft>
                          <a:spcPct val="0"/>
                        </a:spcAft>
                        <a:buClr>
                          <a:schemeClr val="accent2"/>
                        </a:buClr>
                        <a:buSzTx/>
                        <a:buFont typeface="Wingdings" charset="0"/>
                        <a:buNone/>
                        <a:tabLst/>
                      </a:pPr>
                      <a:r>
                        <a:rPr kumimoji="0" lang="en-US" sz="1400" b="0" i="0" u="none" strike="noStrike" cap="none" normalizeH="0" baseline="0" dirty="0">
                          <a:ln>
                            <a:noFill/>
                          </a:ln>
                          <a:solidFill>
                            <a:schemeClr val="tx1"/>
                          </a:solidFill>
                          <a:effectLst/>
                          <a:latin typeface="Century Gothic"/>
                          <a:ea typeface="ＭＳ Ｐゴシック" charset="0"/>
                          <a:cs typeface="Century Gothic"/>
                        </a:rPr>
                        <a:t>Early childhood educator visiting a kindergarten classroom</a:t>
                      </a:r>
                    </a:p>
                    <a:p>
                      <a:pPr marL="231775" marR="0" lvl="0" indent="0" algn="l" defTabSz="914400" rtl="0" eaLnBrk="1" fontAlgn="base" latinLnBrk="0" hangingPunct="1">
                        <a:lnSpc>
                          <a:spcPct val="100000"/>
                        </a:lnSpc>
                        <a:spcBef>
                          <a:spcPct val="0"/>
                        </a:spcBef>
                        <a:spcAft>
                          <a:spcPct val="0"/>
                        </a:spcAft>
                        <a:buClr>
                          <a:schemeClr val="accent2"/>
                        </a:buClr>
                        <a:buSzTx/>
                        <a:buFont typeface="Wingdings" charset="0"/>
                        <a:buNone/>
                        <a:tabLst/>
                      </a:pPr>
                      <a:endParaRPr kumimoji="0" lang="en-US" sz="1400" b="0" i="0" u="none" strike="noStrike" cap="none" normalizeH="0" baseline="0" dirty="0">
                        <a:ln>
                          <a:noFill/>
                        </a:ln>
                        <a:solidFill>
                          <a:schemeClr val="tx1"/>
                        </a:solidFill>
                        <a:effectLst/>
                        <a:latin typeface="Century Gothic"/>
                        <a:ea typeface="ＭＳ Ｐゴシック" charset="0"/>
                        <a:cs typeface="Century Gothic"/>
                      </a:endParaRPr>
                    </a:p>
                    <a:p>
                      <a:pPr marL="231775" marR="0" lvl="0" indent="0" algn="l" defTabSz="914400" rtl="0" eaLnBrk="1" fontAlgn="base" latinLnBrk="0" hangingPunct="1">
                        <a:lnSpc>
                          <a:spcPct val="100000"/>
                        </a:lnSpc>
                        <a:spcBef>
                          <a:spcPct val="0"/>
                        </a:spcBef>
                        <a:spcAft>
                          <a:spcPct val="0"/>
                        </a:spcAft>
                        <a:buClr>
                          <a:schemeClr val="accent2"/>
                        </a:buClr>
                        <a:buSzTx/>
                        <a:buFont typeface="Wingdings" charset="0"/>
                        <a:buNone/>
                        <a:tabLst/>
                      </a:pPr>
                      <a:r>
                        <a:rPr kumimoji="0" lang="en-US" sz="1400" b="0" i="0" u="none" strike="noStrike" cap="none" normalizeH="0" baseline="0" dirty="0">
                          <a:ln>
                            <a:noFill/>
                          </a:ln>
                          <a:solidFill>
                            <a:schemeClr val="tx1"/>
                          </a:solidFill>
                          <a:effectLst/>
                          <a:latin typeface="Century Gothic"/>
                          <a:ea typeface="ＭＳ Ｐゴシック" charset="0"/>
                          <a:cs typeface="Century Gothic"/>
                        </a:rPr>
                        <a:t>Holding an elementary school-wide event with new students</a:t>
                      </a:r>
                    </a:p>
                    <a:p>
                      <a:pPr marL="231775" marR="0" lvl="0" indent="0" algn="l" defTabSz="914400" rtl="0" eaLnBrk="1" fontAlgn="base" latinLnBrk="0" hangingPunct="1">
                        <a:lnSpc>
                          <a:spcPct val="100000"/>
                        </a:lnSpc>
                        <a:spcBef>
                          <a:spcPct val="0"/>
                        </a:spcBef>
                        <a:spcAft>
                          <a:spcPct val="0"/>
                        </a:spcAft>
                        <a:buClr>
                          <a:schemeClr val="accent2"/>
                        </a:buClr>
                        <a:buSzTx/>
                        <a:buFont typeface="Wingdings" charset="0"/>
                        <a:buNone/>
                        <a:tabLst/>
                      </a:pPr>
                      <a:endParaRPr kumimoji="0" lang="en-US" sz="1400" b="0" i="0" u="none" strike="noStrike" cap="none" normalizeH="0" baseline="0" dirty="0">
                        <a:ln>
                          <a:noFill/>
                        </a:ln>
                        <a:solidFill>
                          <a:schemeClr val="tx1"/>
                        </a:solidFill>
                        <a:effectLst/>
                        <a:latin typeface="Century Gothic"/>
                        <a:ea typeface="ＭＳ Ｐゴシック" charset="0"/>
                        <a:cs typeface="Century Gothic"/>
                      </a:endParaRPr>
                    </a:p>
                    <a:p>
                      <a:pPr marL="231775" marR="0" lvl="0" indent="0" algn="l" defTabSz="914400" rtl="0" eaLnBrk="1" fontAlgn="base" latinLnBrk="0" hangingPunct="1">
                        <a:lnSpc>
                          <a:spcPct val="100000"/>
                        </a:lnSpc>
                        <a:spcBef>
                          <a:spcPct val="0"/>
                        </a:spcBef>
                        <a:spcAft>
                          <a:spcPct val="0"/>
                        </a:spcAft>
                        <a:buClr>
                          <a:schemeClr val="accent2"/>
                        </a:buClr>
                        <a:buSzTx/>
                        <a:buFont typeface="Wingdings" charset="0"/>
                        <a:buNone/>
                        <a:tabLst/>
                      </a:pPr>
                      <a:r>
                        <a:rPr kumimoji="0" lang="en-US" sz="1400" b="0" i="0" u="none" strike="noStrike" cap="none" normalizeH="0" baseline="0" dirty="0">
                          <a:ln>
                            <a:noFill/>
                          </a:ln>
                          <a:solidFill>
                            <a:schemeClr val="tx1"/>
                          </a:solidFill>
                          <a:effectLst/>
                          <a:latin typeface="Century Gothic"/>
                          <a:ea typeface="ＭＳ Ｐゴシック" charset="0"/>
                          <a:cs typeface="Century Gothic"/>
                        </a:rPr>
                        <a:t>Having a spring orientation about kindergarten for parents of preschool-age children</a:t>
                      </a:r>
                    </a:p>
                    <a:p>
                      <a:pPr marL="231775" marR="0" lvl="0" indent="0" algn="l" defTabSz="914400" rtl="0" eaLnBrk="1" fontAlgn="base" latinLnBrk="0" hangingPunct="1">
                        <a:lnSpc>
                          <a:spcPct val="100000"/>
                        </a:lnSpc>
                        <a:spcBef>
                          <a:spcPct val="0"/>
                        </a:spcBef>
                        <a:spcAft>
                          <a:spcPct val="0"/>
                        </a:spcAft>
                        <a:buClr>
                          <a:schemeClr val="accent2"/>
                        </a:buClr>
                        <a:buSzTx/>
                        <a:buFont typeface="Wingdings" charset="0"/>
                        <a:buNone/>
                        <a:tabLst/>
                      </a:pPr>
                      <a:endParaRPr kumimoji="0" lang="en-US" sz="1400" b="0" i="0" u="none" strike="noStrike" cap="none" normalizeH="0" baseline="0" dirty="0">
                        <a:ln>
                          <a:noFill/>
                        </a:ln>
                        <a:solidFill>
                          <a:schemeClr val="tx1"/>
                        </a:solidFill>
                        <a:effectLst/>
                        <a:latin typeface="Century Gothic"/>
                        <a:ea typeface="ＭＳ Ｐゴシック" charset="0"/>
                        <a:cs typeface="Century Gothic"/>
                      </a:endParaRPr>
                    </a:p>
                    <a:p>
                      <a:pPr marL="231775" marR="0" lvl="0" indent="0" algn="l" defTabSz="914400" rtl="0" eaLnBrk="1" fontAlgn="base" latinLnBrk="0" hangingPunct="1">
                        <a:lnSpc>
                          <a:spcPct val="100000"/>
                        </a:lnSpc>
                        <a:spcBef>
                          <a:spcPct val="0"/>
                        </a:spcBef>
                        <a:spcAft>
                          <a:spcPct val="0"/>
                        </a:spcAft>
                        <a:buClr>
                          <a:schemeClr val="accent2"/>
                        </a:buClr>
                        <a:buSzTx/>
                        <a:buFont typeface="Wingdings" charset="0"/>
                        <a:buNone/>
                        <a:tabLst/>
                      </a:pPr>
                      <a:r>
                        <a:rPr kumimoji="0" lang="en-US" sz="1400" b="0" i="0" u="none" strike="noStrike" cap="none" normalizeH="0" baseline="0" dirty="0">
                          <a:ln>
                            <a:noFill/>
                          </a:ln>
                          <a:solidFill>
                            <a:schemeClr val="tx1"/>
                          </a:solidFill>
                          <a:effectLst/>
                          <a:latin typeface="Century Gothic"/>
                          <a:ea typeface="ＭＳ Ｐゴシック" charset="0"/>
                          <a:cs typeface="Century Gothic"/>
                        </a:rPr>
                        <a:t>Having an individual meeting between educators and families</a:t>
                      </a:r>
                    </a:p>
                    <a:p>
                      <a:pPr marL="231775" marR="0" lvl="0" indent="0" algn="l" defTabSz="914400" rtl="0" eaLnBrk="1" fontAlgn="base" latinLnBrk="0" hangingPunct="1">
                        <a:lnSpc>
                          <a:spcPct val="100000"/>
                        </a:lnSpc>
                        <a:spcBef>
                          <a:spcPct val="0"/>
                        </a:spcBef>
                        <a:spcAft>
                          <a:spcPct val="0"/>
                        </a:spcAft>
                        <a:buClr>
                          <a:schemeClr val="accent2"/>
                        </a:buClr>
                        <a:buSzTx/>
                        <a:buFont typeface="Wingdings" charset="0"/>
                        <a:buNone/>
                        <a:tabLst/>
                      </a:pPr>
                      <a:endParaRPr kumimoji="0" lang="en-US" sz="1400" b="0" i="0" u="none" strike="noStrike" cap="none" normalizeH="0" baseline="0" dirty="0">
                        <a:ln>
                          <a:noFill/>
                        </a:ln>
                        <a:solidFill>
                          <a:schemeClr val="tx1"/>
                        </a:solidFill>
                        <a:effectLst/>
                        <a:latin typeface="Century Gothic"/>
                        <a:ea typeface="ＭＳ Ｐゴシック" charset="0"/>
                        <a:cs typeface="Century Gothic"/>
                      </a:endParaRPr>
                    </a:p>
                    <a:p>
                      <a:pPr marL="231775" marR="0" lvl="0" indent="0" algn="l" defTabSz="914400" rtl="0" eaLnBrk="1" fontAlgn="base" latinLnBrk="0" hangingPunct="1">
                        <a:lnSpc>
                          <a:spcPct val="100000"/>
                        </a:lnSpc>
                        <a:spcBef>
                          <a:spcPct val="0"/>
                        </a:spcBef>
                        <a:spcAft>
                          <a:spcPct val="0"/>
                        </a:spcAft>
                        <a:buClr>
                          <a:schemeClr val="accent2"/>
                        </a:buClr>
                        <a:buSzTx/>
                        <a:buFont typeface="Wingdings" charset="0"/>
                        <a:buNone/>
                        <a:tabLst/>
                      </a:pPr>
                      <a:endParaRPr kumimoji="0" lang="en-US" sz="1400" b="0" i="0" u="none" strike="noStrike" cap="none" normalizeH="0" baseline="0" dirty="0">
                        <a:ln>
                          <a:noFill/>
                        </a:ln>
                        <a:solidFill>
                          <a:schemeClr val="tx1"/>
                        </a:solidFill>
                        <a:effectLst/>
                        <a:latin typeface="Century Gothic"/>
                        <a:ea typeface="ＭＳ Ｐゴシック" charset="0"/>
                        <a:cs typeface="Century Gothic"/>
                      </a:endParaRPr>
                    </a:p>
                    <a:p>
                      <a:pPr marL="231775" marR="0" lvl="0" indent="0" algn="l" defTabSz="914400" rtl="0" eaLnBrk="1" fontAlgn="base" latinLnBrk="0" hangingPunct="1">
                        <a:lnSpc>
                          <a:spcPct val="100000"/>
                        </a:lnSpc>
                        <a:spcBef>
                          <a:spcPct val="0"/>
                        </a:spcBef>
                        <a:spcAft>
                          <a:spcPct val="0"/>
                        </a:spcAft>
                        <a:buClr>
                          <a:schemeClr val="accent2"/>
                        </a:buClr>
                        <a:buSzTx/>
                        <a:buFont typeface="Wingdings" charset="0"/>
                        <a:buNone/>
                        <a:tabLst/>
                      </a:pPr>
                      <a:r>
                        <a:rPr kumimoji="0" lang="en-US" sz="1400" b="0" i="0" u="none" strike="noStrike" cap="none" normalizeH="0" baseline="0" dirty="0">
                          <a:ln>
                            <a:noFill/>
                          </a:ln>
                          <a:solidFill>
                            <a:schemeClr val="tx1"/>
                          </a:solidFill>
                          <a:effectLst/>
                          <a:latin typeface="Century Gothic"/>
                          <a:ea typeface="ＭＳ Ｐゴシック" charset="0"/>
                          <a:cs typeface="Century Gothic"/>
                        </a:rPr>
                        <a:t>Sharing child records</a:t>
                      </a:r>
                    </a:p>
                  </a:txBody>
                  <a:tcPr horzOverflow="overflow">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charset="0"/>
                        <a:buNone/>
                        <a:tabLst>
                          <a:tab pos="914400" algn="r"/>
                        </a:tabLst>
                      </a:pPr>
                      <a:r>
                        <a:rPr kumimoji="0" lang="en-US" sz="1400" b="0" i="0" u="none" strike="noStrike" cap="none" normalizeH="0" baseline="0" dirty="0">
                          <a:ln>
                            <a:noFill/>
                          </a:ln>
                          <a:solidFill>
                            <a:schemeClr val="tx1"/>
                          </a:solidFill>
                          <a:effectLst/>
                          <a:latin typeface="Century Gothic"/>
                          <a:ea typeface="ＭＳ Ｐゴシック" charset="0"/>
                          <a:cs typeface="Century Gothic"/>
                        </a:rPr>
                        <a:t>100</a:t>
                      </a:r>
                    </a:p>
                    <a:p>
                      <a:pPr marL="0" marR="0" lvl="0" indent="0" algn="ctr" defTabSz="914400" rtl="0" eaLnBrk="1" fontAlgn="base" latinLnBrk="0" hangingPunct="1">
                        <a:lnSpc>
                          <a:spcPct val="100000"/>
                        </a:lnSpc>
                        <a:spcBef>
                          <a:spcPct val="0"/>
                        </a:spcBef>
                        <a:spcAft>
                          <a:spcPct val="0"/>
                        </a:spcAft>
                        <a:buClr>
                          <a:schemeClr val="accent2"/>
                        </a:buClr>
                        <a:buSzTx/>
                        <a:buFont typeface="Wingdings" charset="0"/>
                        <a:buNone/>
                        <a:tabLst>
                          <a:tab pos="914400" algn="r"/>
                        </a:tabLst>
                      </a:pPr>
                      <a:endParaRPr kumimoji="0" lang="en-US" sz="1400" b="0" i="0" u="none" strike="noStrike" cap="none" normalizeH="0" baseline="0" dirty="0">
                        <a:ln>
                          <a:noFill/>
                        </a:ln>
                        <a:solidFill>
                          <a:schemeClr val="tx1"/>
                        </a:solidFill>
                        <a:effectLst/>
                        <a:latin typeface="Century Gothic"/>
                        <a:ea typeface="ＭＳ Ｐゴシック" charset="0"/>
                        <a:cs typeface="Century Gothic"/>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charset="0"/>
                        <a:buNone/>
                        <a:tabLst>
                          <a:tab pos="914400" algn="r"/>
                        </a:tabLst>
                      </a:pPr>
                      <a:endParaRPr kumimoji="0" lang="en-US" sz="1400" b="0" i="0" u="none" strike="noStrike" cap="none" normalizeH="0" baseline="0" dirty="0">
                        <a:ln>
                          <a:noFill/>
                        </a:ln>
                        <a:solidFill>
                          <a:schemeClr val="tx1"/>
                        </a:solidFill>
                        <a:effectLst/>
                        <a:latin typeface="Century Gothic"/>
                        <a:ea typeface="ＭＳ Ｐゴシック" charset="0"/>
                        <a:cs typeface="Century Gothic"/>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charset="0"/>
                        <a:buNone/>
                        <a:tabLst>
                          <a:tab pos="914400" algn="r"/>
                        </a:tabLst>
                      </a:pPr>
                      <a:endParaRPr kumimoji="0" lang="en-US" sz="1400" b="0" i="0" u="none" strike="noStrike" cap="none" normalizeH="0" baseline="0" dirty="0">
                        <a:ln>
                          <a:noFill/>
                        </a:ln>
                        <a:solidFill>
                          <a:schemeClr val="tx1"/>
                        </a:solidFill>
                        <a:effectLst/>
                        <a:latin typeface="Century Gothic"/>
                        <a:ea typeface="ＭＳ Ｐゴシック" charset="0"/>
                        <a:cs typeface="Century Gothic"/>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charset="0"/>
                        <a:buNone/>
                        <a:tabLst>
                          <a:tab pos="914400" algn="r"/>
                        </a:tabLst>
                      </a:pPr>
                      <a:r>
                        <a:rPr kumimoji="0" lang="en-US" sz="1400" b="0" i="0" u="none" strike="noStrike" cap="none" normalizeH="0" baseline="0" dirty="0">
                          <a:ln>
                            <a:noFill/>
                          </a:ln>
                          <a:solidFill>
                            <a:schemeClr val="tx1"/>
                          </a:solidFill>
                          <a:effectLst/>
                          <a:latin typeface="Century Gothic"/>
                          <a:ea typeface="ＭＳ Ｐゴシック" charset="0"/>
                          <a:cs typeface="Century Gothic"/>
                        </a:rPr>
                        <a:t>100</a:t>
                      </a:r>
                    </a:p>
                    <a:p>
                      <a:pPr marL="0" marR="0" lvl="0" indent="0" algn="ctr" defTabSz="914400" rtl="0" eaLnBrk="1" fontAlgn="base" latinLnBrk="0" hangingPunct="1">
                        <a:lnSpc>
                          <a:spcPct val="100000"/>
                        </a:lnSpc>
                        <a:spcBef>
                          <a:spcPct val="0"/>
                        </a:spcBef>
                        <a:spcAft>
                          <a:spcPct val="0"/>
                        </a:spcAft>
                        <a:buClr>
                          <a:schemeClr val="accent2"/>
                        </a:buClr>
                        <a:buSzTx/>
                        <a:buFont typeface="Wingdings" charset="0"/>
                        <a:buNone/>
                        <a:tabLst>
                          <a:tab pos="914400" algn="r"/>
                        </a:tabLst>
                      </a:pPr>
                      <a:endParaRPr kumimoji="0" lang="en-US" sz="1400" b="0" i="0" u="none" strike="noStrike" cap="none" normalizeH="0" baseline="0" dirty="0">
                        <a:ln>
                          <a:noFill/>
                        </a:ln>
                        <a:solidFill>
                          <a:schemeClr val="tx1"/>
                        </a:solidFill>
                        <a:effectLst/>
                        <a:latin typeface="Century Gothic"/>
                        <a:ea typeface="ＭＳ Ｐゴシック" charset="0"/>
                        <a:cs typeface="Century Gothic"/>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charset="0"/>
                        <a:buNone/>
                        <a:tabLst>
                          <a:tab pos="914400" algn="r"/>
                        </a:tabLst>
                      </a:pPr>
                      <a:endParaRPr kumimoji="0" lang="en-US" sz="1400" b="0" i="0" u="none" strike="noStrike" cap="none" normalizeH="0" baseline="0" dirty="0">
                        <a:ln>
                          <a:noFill/>
                        </a:ln>
                        <a:solidFill>
                          <a:schemeClr val="tx1"/>
                        </a:solidFill>
                        <a:effectLst/>
                        <a:latin typeface="Century Gothic"/>
                        <a:ea typeface="ＭＳ Ｐゴシック" charset="0"/>
                        <a:cs typeface="Century Gothic"/>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charset="0"/>
                        <a:buNone/>
                        <a:tabLst>
                          <a:tab pos="914400" algn="r"/>
                        </a:tabLst>
                      </a:pPr>
                      <a:r>
                        <a:rPr kumimoji="0" lang="en-US" sz="1400" b="0" i="0" u="none" strike="noStrike" cap="none" normalizeH="0" baseline="0" dirty="0">
                          <a:ln>
                            <a:noFill/>
                          </a:ln>
                          <a:solidFill>
                            <a:schemeClr val="tx1"/>
                          </a:solidFill>
                          <a:effectLst/>
                          <a:latin typeface="Century Gothic"/>
                          <a:ea typeface="ＭＳ Ｐゴシック" charset="0"/>
                          <a:cs typeface="Century Gothic"/>
                        </a:rPr>
                        <a:t>83</a:t>
                      </a:r>
                    </a:p>
                    <a:p>
                      <a:pPr marL="0" marR="0" lvl="0" indent="0" algn="ctr" defTabSz="914400" rtl="0" eaLnBrk="1" fontAlgn="base" latinLnBrk="0" hangingPunct="1">
                        <a:lnSpc>
                          <a:spcPct val="100000"/>
                        </a:lnSpc>
                        <a:spcBef>
                          <a:spcPct val="0"/>
                        </a:spcBef>
                        <a:spcAft>
                          <a:spcPct val="0"/>
                        </a:spcAft>
                        <a:buClr>
                          <a:schemeClr val="accent2"/>
                        </a:buClr>
                        <a:buSzTx/>
                        <a:buFont typeface="Wingdings" charset="0"/>
                        <a:buNone/>
                        <a:tabLst>
                          <a:tab pos="914400" algn="r"/>
                        </a:tabLst>
                      </a:pPr>
                      <a:endParaRPr kumimoji="0" lang="en-US" sz="1400" b="0" i="0" u="none" strike="noStrike" cap="none" normalizeH="0" baseline="0" dirty="0">
                        <a:ln>
                          <a:noFill/>
                        </a:ln>
                        <a:solidFill>
                          <a:schemeClr val="tx1"/>
                        </a:solidFill>
                        <a:effectLst/>
                        <a:latin typeface="Century Gothic"/>
                        <a:ea typeface="ＭＳ Ｐゴシック" charset="0"/>
                        <a:cs typeface="Century Gothic"/>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charset="0"/>
                        <a:buNone/>
                        <a:tabLst>
                          <a:tab pos="914400" algn="r"/>
                        </a:tabLst>
                      </a:pPr>
                      <a:endParaRPr kumimoji="0" lang="en-US" sz="1400" b="0" i="0" u="none" strike="noStrike" cap="none" normalizeH="0" baseline="0" dirty="0">
                        <a:ln>
                          <a:noFill/>
                        </a:ln>
                        <a:solidFill>
                          <a:schemeClr val="tx1"/>
                        </a:solidFill>
                        <a:effectLst/>
                        <a:latin typeface="Century Gothic"/>
                        <a:ea typeface="ＭＳ Ｐゴシック" charset="0"/>
                        <a:cs typeface="Century Gothic"/>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charset="0"/>
                        <a:buNone/>
                        <a:tabLst>
                          <a:tab pos="914400" algn="r"/>
                        </a:tabLst>
                      </a:pPr>
                      <a:r>
                        <a:rPr kumimoji="0" lang="en-US" sz="1400" b="0" i="0" u="none" strike="noStrike" cap="none" normalizeH="0" baseline="0" dirty="0">
                          <a:ln>
                            <a:noFill/>
                          </a:ln>
                          <a:solidFill>
                            <a:schemeClr val="tx1"/>
                          </a:solidFill>
                          <a:effectLst/>
                          <a:latin typeface="Century Gothic"/>
                          <a:ea typeface="ＭＳ Ｐゴシック" charset="0"/>
                          <a:cs typeface="Century Gothic"/>
                        </a:rPr>
                        <a:t>100</a:t>
                      </a:r>
                    </a:p>
                    <a:p>
                      <a:pPr marL="0" marR="0" lvl="0" indent="0" algn="ctr" defTabSz="914400" rtl="0" eaLnBrk="1" fontAlgn="base" latinLnBrk="0" hangingPunct="1">
                        <a:lnSpc>
                          <a:spcPct val="100000"/>
                        </a:lnSpc>
                        <a:spcBef>
                          <a:spcPct val="0"/>
                        </a:spcBef>
                        <a:spcAft>
                          <a:spcPct val="0"/>
                        </a:spcAft>
                        <a:buClr>
                          <a:schemeClr val="accent2"/>
                        </a:buClr>
                        <a:buSzTx/>
                        <a:buFont typeface="Wingdings" charset="0"/>
                        <a:buNone/>
                        <a:tabLst>
                          <a:tab pos="914400" algn="r"/>
                        </a:tabLst>
                      </a:pPr>
                      <a:endParaRPr kumimoji="0" lang="en-US" sz="1400" b="0" i="0" u="none" strike="noStrike" cap="none" normalizeH="0" baseline="0" dirty="0">
                        <a:ln>
                          <a:noFill/>
                        </a:ln>
                        <a:solidFill>
                          <a:schemeClr val="tx1"/>
                        </a:solidFill>
                        <a:effectLst/>
                        <a:latin typeface="Century Gothic"/>
                        <a:ea typeface="ＭＳ Ｐゴシック" charset="0"/>
                        <a:cs typeface="Century Gothic"/>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charset="0"/>
                        <a:buNone/>
                        <a:tabLst>
                          <a:tab pos="914400" algn="r"/>
                        </a:tabLst>
                      </a:pPr>
                      <a:endParaRPr kumimoji="0" lang="en-US" sz="1400" b="0" i="0" u="none" strike="noStrike" cap="none" normalizeH="0" baseline="0" dirty="0">
                        <a:ln>
                          <a:noFill/>
                        </a:ln>
                        <a:solidFill>
                          <a:schemeClr val="tx1"/>
                        </a:solidFill>
                        <a:effectLst/>
                        <a:latin typeface="Century Gothic"/>
                        <a:ea typeface="ＭＳ Ｐゴシック" charset="0"/>
                        <a:cs typeface="Century Gothic"/>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charset="0"/>
                        <a:buNone/>
                        <a:tabLst>
                          <a:tab pos="914400" algn="r"/>
                        </a:tabLst>
                      </a:pPr>
                      <a:endParaRPr kumimoji="0" lang="en-US" sz="1400" b="0" i="0" u="none" strike="noStrike" cap="none" normalizeH="0" baseline="0" dirty="0">
                        <a:ln>
                          <a:noFill/>
                        </a:ln>
                        <a:solidFill>
                          <a:schemeClr val="tx1"/>
                        </a:solidFill>
                        <a:effectLst/>
                        <a:latin typeface="Century Gothic"/>
                        <a:ea typeface="ＭＳ Ｐゴシック" charset="0"/>
                        <a:cs typeface="Century Gothic"/>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charset="0"/>
                        <a:buNone/>
                        <a:tabLst>
                          <a:tab pos="914400" algn="r"/>
                        </a:tabLst>
                      </a:pPr>
                      <a:r>
                        <a:rPr kumimoji="0" lang="en-US" sz="1400" b="0" i="0" u="none" strike="noStrike" cap="none" normalizeH="0" baseline="0" dirty="0">
                          <a:ln>
                            <a:noFill/>
                          </a:ln>
                          <a:solidFill>
                            <a:schemeClr val="tx1"/>
                          </a:solidFill>
                          <a:effectLst/>
                          <a:latin typeface="Century Gothic"/>
                          <a:ea typeface="ＭＳ Ｐゴシック" charset="0"/>
                          <a:cs typeface="Century Gothic"/>
                        </a:rPr>
                        <a:t>100</a:t>
                      </a:r>
                    </a:p>
                    <a:p>
                      <a:pPr marL="0" marR="0" lvl="0" indent="0" algn="ctr" defTabSz="914400" rtl="0" eaLnBrk="1" fontAlgn="base" latinLnBrk="0" hangingPunct="1">
                        <a:lnSpc>
                          <a:spcPct val="100000"/>
                        </a:lnSpc>
                        <a:spcBef>
                          <a:spcPct val="0"/>
                        </a:spcBef>
                        <a:spcAft>
                          <a:spcPct val="0"/>
                        </a:spcAft>
                        <a:buClr>
                          <a:schemeClr val="accent2"/>
                        </a:buClr>
                        <a:buSzTx/>
                        <a:buFont typeface="Wingdings" charset="0"/>
                        <a:buNone/>
                        <a:tabLst>
                          <a:tab pos="914400" algn="r"/>
                        </a:tabLst>
                      </a:pPr>
                      <a:endParaRPr kumimoji="0" lang="en-US" sz="1400" b="0" i="0" u="none" strike="noStrike" cap="none" normalizeH="0" baseline="0" dirty="0">
                        <a:ln>
                          <a:noFill/>
                        </a:ln>
                        <a:solidFill>
                          <a:schemeClr val="tx1"/>
                        </a:solidFill>
                        <a:effectLst/>
                        <a:latin typeface="Century Gothic"/>
                        <a:ea typeface="ＭＳ Ｐゴシック" charset="0"/>
                        <a:cs typeface="Century Gothic"/>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charset="0"/>
                        <a:buNone/>
                        <a:tabLst>
                          <a:tab pos="914400" algn="r"/>
                        </a:tabLst>
                      </a:pPr>
                      <a:r>
                        <a:rPr kumimoji="0" lang="en-US" sz="1400" b="0" i="0" u="none" strike="noStrike" cap="none" normalizeH="0" baseline="0" dirty="0">
                          <a:ln>
                            <a:noFill/>
                          </a:ln>
                          <a:solidFill>
                            <a:schemeClr val="tx1"/>
                          </a:solidFill>
                          <a:effectLst/>
                          <a:latin typeface="Century Gothic"/>
                          <a:ea typeface="ＭＳ Ｐゴシック" charset="0"/>
                          <a:cs typeface="Century Gothic"/>
                        </a:rPr>
                        <a:t>	</a:t>
                      </a:r>
                    </a:p>
                    <a:p>
                      <a:pPr marL="0" marR="0" lvl="0" indent="0" algn="ctr" defTabSz="914400" rtl="0" eaLnBrk="1" fontAlgn="base" latinLnBrk="0" hangingPunct="1">
                        <a:lnSpc>
                          <a:spcPct val="100000"/>
                        </a:lnSpc>
                        <a:spcBef>
                          <a:spcPct val="0"/>
                        </a:spcBef>
                        <a:spcAft>
                          <a:spcPct val="0"/>
                        </a:spcAft>
                        <a:buClr>
                          <a:schemeClr val="accent2"/>
                        </a:buClr>
                        <a:buSzTx/>
                        <a:buFont typeface="Wingdings" charset="0"/>
                        <a:buNone/>
                        <a:tabLst>
                          <a:tab pos="914400" algn="r"/>
                        </a:tabLst>
                      </a:pPr>
                      <a:r>
                        <a:rPr kumimoji="0" lang="en-US" sz="1400" b="0" i="0" u="none" strike="noStrike" cap="none" normalizeH="0" baseline="0" dirty="0">
                          <a:ln>
                            <a:noFill/>
                          </a:ln>
                          <a:solidFill>
                            <a:schemeClr val="tx1"/>
                          </a:solidFill>
                          <a:effectLst/>
                          <a:latin typeface="Century Gothic"/>
                          <a:ea typeface="ＭＳ Ｐゴシック" charset="0"/>
                          <a:cs typeface="Century Gothic"/>
                        </a:rPr>
                        <a:t>100</a:t>
                      </a:r>
                    </a:p>
                  </a:txBody>
                  <a:tcPr horzOverflow="overflow">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charset="0"/>
                        <a:buNone/>
                        <a:tabLst>
                          <a:tab pos="914400" algn="r"/>
                        </a:tabLst>
                      </a:pPr>
                      <a:r>
                        <a:rPr kumimoji="0" lang="en-US" sz="1400" b="0" i="0" u="none" strike="noStrike" cap="none" normalizeH="0" baseline="0" dirty="0">
                          <a:ln>
                            <a:noFill/>
                          </a:ln>
                          <a:solidFill>
                            <a:schemeClr val="tx1"/>
                          </a:solidFill>
                          <a:effectLst/>
                          <a:latin typeface="Century Gothic"/>
                          <a:ea typeface="ＭＳ Ｐゴシック" charset="0"/>
                          <a:cs typeface="Century Gothic"/>
                        </a:rPr>
                        <a:t>96</a:t>
                      </a:r>
                    </a:p>
                    <a:p>
                      <a:pPr marL="0" marR="0" lvl="0" indent="0" algn="ctr" defTabSz="914400" rtl="0" eaLnBrk="1" fontAlgn="base" latinLnBrk="0" hangingPunct="1">
                        <a:lnSpc>
                          <a:spcPct val="100000"/>
                        </a:lnSpc>
                        <a:spcBef>
                          <a:spcPct val="0"/>
                        </a:spcBef>
                        <a:spcAft>
                          <a:spcPct val="0"/>
                        </a:spcAft>
                        <a:buClr>
                          <a:schemeClr val="accent2"/>
                        </a:buClr>
                        <a:buSzTx/>
                        <a:buFont typeface="Wingdings" charset="0"/>
                        <a:buNone/>
                        <a:tabLst>
                          <a:tab pos="914400" algn="r"/>
                        </a:tabLst>
                      </a:pPr>
                      <a:endParaRPr kumimoji="0" lang="en-US" sz="1400" b="0" i="0" u="none" strike="noStrike" cap="none" normalizeH="0" baseline="0" dirty="0">
                        <a:ln>
                          <a:noFill/>
                        </a:ln>
                        <a:solidFill>
                          <a:schemeClr val="tx1"/>
                        </a:solidFill>
                        <a:effectLst/>
                        <a:latin typeface="Century Gothic"/>
                        <a:ea typeface="ＭＳ Ｐゴシック" charset="0"/>
                        <a:cs typeface="Century Gothic"/>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charset="0"/>
                        <a:buNone/>
                        <a:tabLst>
                          <a:tab pos="914400" algn="r"/>
                        </a:tabLst>
                      </a:pPr>
                      <a:endParaRPr kumimoji="0" lang="en-US" sz="1400" b="0" i="0" u="none" strike="noStrike" cap="none" normalizeH="0" baseline="0" dirty="0">
                        <a:ln>
                          <a:noFill/>
                        </a:ln>
                        <a:solidFill>
                          <a:schemeClr val="tx1"/>
                        </a:solidFill>
                        <a:effectLst/>
                        <a:latin typeface="Century Gothic"/>
                        <a:ea typeface="ＭＳ Ｐゴシック" charset="0"/>
                        <a:cs typeface="Century Gothic"/>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charset="0"/>
                        <a:buNone/>
                        <a:tabLst>
                          <a:tab pos="914400" algn="r"/>
                        </a:tabLst>
                      </a:pPr>
                      <a:endParaRPr kumimoji="0" lang="en-US" sz="1400" b="0" i="0" u="none" strike="noStrike" cap="none" normalizeH="0" baseline="0" dirty="0">
                        <a:ln>
                          <a:noFill/>
                        </a:ln>
                        <a:solidFill>
                          <a:schemeClr val="tx1"/>
                        </a:solidFill>
                        <a:effectLst/>
                        <a:latin typeface="Century Gothic"/>
                        <a:ea typeface="ＭＳ Ｐゴシック" charset="0"/>
                        <a:cs typeface="Century Gothic"/>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charset="0"/>
                        <a:buNone/>
                        <a:tabLst>
                          <a:tab pos="914400" algn="r"/>
                        </a:tabLst>
                      </a:pPr>
                      <a:r>
                        <a:rPr kumimoji="0" lang="en-US" sz="1400" b="0" i="0" u="none" strike="noStrike" cap="none" normalizeH="0" baseline="0" dirty="0">
                          <a:ln>
                            <a:noFill/>
                          </a:ln>
                          <a:solidFill>
                            <a:schemeClr val="tx1"/>
                          </a:solidFill>
                          <a:effectLst/>
                          <a:latin typeface="Century Gothic"/>
                          <a:ea typeface="ＭＳ Ｐゴシック" charset="0"/>
                          <a:cs typeface="Century Gothic"/>
                        </a:rPr>
                        <a:t>100</a:t>
                      </a:r>
                    </a:p>
                    <a:p>
                      <a:pPr marL="0" marR="0" lvl="0" indent="0" algn="ctr" defTabSz="914400" rtl="0" eaLnBrk="1" fontAlgn="base" latinLnBrk="0" hangingPunct="1">
                        <a:lnSpc>
                          <a:spcPct val="100000"/>
                        </a:lnSpc>
                        <a:spcBef>
                          <a:spcPct val="0"/>
                        </a:spcBef>
                        <a:spcAft>
                          <a:spcPct val="0"/>
                        </a:spcAft>
                        <a:buClr>
                          <a:schemeClr val="accent2"/>
                        </a:buClr>
                        <a:buSzTx/>
                        <a:buFont typeface="Wingdings" charset="0"/>
                        <a:buNone/>
                        <a:tabLst>
                          <a:tab pos="914400" algn="r"/>
                        </a:tabLst>
                      </a:pPr>
                      <a:endParaRPr kumimoji="0" lang="en-US" sz="1400" b="0" i="0" u="none" strike="noStrike" cap="none" normalizeH="0" baseline="0" dirty="0">
                        <a:ln>
                          <a:noFill/>
                        </a:ln>
                        <a:solidFill>
                          <a:schemeClr val="tx1"/>
                        </a:solidFill>
                        <a:effectLst/>
                        <a:latin typeface="Century Gothic"/>
                        <a:ea typeface="ＭＳ Ｐゴシック" charset="0"/>
                        <a:cs typeface="Century Gothic"/>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charset="0"/>
                        <a:buNone/>
                        <a:tabLst>
                          <a:tab pos="914400" algn="r"/>
                        </a:tabLst>
                      </a:pPr>
                      <a:endParaRPr kumimoji="0" lang="en-US" sz="1400" b="0" i="0" u="none" strike="noStrike" cap="none" normalizeH="0" baseline="0" dirty="0">
                        <a:ln>
                          <a:noFill/>
                        </a:ln>
                        <a:solidFill>
                          <a:schemeClr val="tx1"/>
                        </a:solidFill>
                        <a:effectLst/>
                        <a:latin typeface="Century Gothic"/>
                        <a:ea typeface="ＭＳ Ｐゴシック" charset="0"/>
                        <a:cs typeface="Century Gothic"/>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charset="0"/>
                        <a:buNone/>
                        <a:tabLst>
                          <a:tab pos="914400" algn="r"/>
                        </a:tabLst>
                      </a:pPr>
                      <a:r>
                        <a:rPr kumimoji="0" lang="en-US" sz="1400" b="0" i="0" u="none" strike="noStrike" cap="none" normalizeH="0" baseline="0" dirty="0">
                          <a:ln>
                            <a:noFill/>
                          </a:ln>
                          <a:solidFill>
                            <a:schemeClr val="tx1"/>
                          </a:solidFill>
                          <a:effectLst/>
                          <a:latin typeface="Century Gothic"/>
                          <a:ea typeface="ＭＳ Ｐゴシック" charset="0"/>
                          <a:cs typeface="Century Gothic"/>
                        </a:rPr>
                        <a:t>100</a:t>
                      </a:r>
                    </a:p>
                    <a:p>
                      <a:pPr marL="0" marR="0" lvl="0" indent="0" algn="ctr" defTabSz="914400" rtl="0" eaLnBrk="1" fontAlgn="base" latinLnBrk="0" hangingPunct="1">
                        <a:lnSpc>
                          <a:spcPct val="100000"/>
                        </a:lnSpc>
                        <a:spcBef>
                          <a:spcPct val="0"/>
                        </a:spcBef>
                        <a:spcAft>
                          <a:spcPct val="0"/>
                        </a:spcAft>
                        <a:buClr>
                          <a:schemeClr val="accent2"/>
                        </a:buClr>
                        <a:buSzTx/>
                        <a:buFont typeface="Wingdings" charset="0"/>
                        <a:buNone/>
                        <a:tabLst>
                          <a:tab pos="914400" algn="r"/>
                        </a:tabLst>
                      </a:pPr>
                      <a:endParaRPr kumimoji="0" lang="en-US" sz="1400" b="0" i="0" u="none" strike="noStrike" cap="none" normalizeH="0" baseline="0" dirty="0">
                        <a:ln>
                          <a:noFill/>
                        </a:ln>
                        <a:solidFill>
                          <a:schemeClr val="tx1"/>
                        </a:solidFill>
                        <a:effectLst/>
                        <a:latin typeface="Century Gothic"/>
                        <a:ea typeface="ＭＳ Ｐゴシック" charset="0"/>
                        <a:cs typeface="Century Gothic"/>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charset="0"/>
                        <a:buNone/>
                        <a:tabLst>
                          <a:tab pos="914400" algn="r"/>
                        </a:tabLst>
                      </a:pPr>
                      <a:endParaRPr kumimoji="0" lang="en-US" sz="1400" b="0" i="0" u="none" strike="noStrike" cap="none" normalizeH="0" baseline="0" dirty="0">
                        <a:ln>
                          <a:noFill/>
                        </a:ln>
                        <a:solidFill>
                          <a:schemeClr val="tx1"/>
                        </a:solidFill>
                        <a:effectLst/>
                        <a:latin typeface="Century Gothic"/>
                        <a:ea typeface="ＭＳ Ｐゴシック" charset="0"/>
                        <a:cs typeface="Century Gothic"/>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charset="0"/>
                        <a:buNone/>
                        <a:tabLst>
                          <a:tab pos="914400" algn="r"/>
                        </a:tabLst>
                      </a:pPr>
                      <a:r>
                        <a:rPr kumimoji="0" lang="en-US" sz="1400" b="0" i="0" u="none" strike="noStrike" cap="none" normalizeH="0" baseline="0" dirty="0">
                          <a:ln>
                            <a:noFill/>
                          </a:ln>
                          <a:solidFill>
                            <a:schemeClr val="tx1"/>
                          </a:solidFill>
                          <a:effectLst/>
                          <a:latin typeface="Century Gothic"/>
                          <a:ea typeface="ＭＳ Ｐゴシック" charset="0"/>
                          <a:cs typeface="Century Gothic"/>
                        </a:rPr>
                        <a:t>100</a:t>
                      </a:r>
                    </a:p>
                    <a:p>
                      <a:pPr marL="0" marR="0" lvl="0" indent="0" algn="ctr" defTabSz="914400" rtl="0" eaLnBrk="1" fontAlgn="base" latinLnBrk="0" hangingPunct="1">
                        <a:lnSpc>
                          <a:spcPct val="100000"/>
                        </a:lnSpc>
                        <a:spcBef>
                          <a:spcPct val="0"/>
                        </a:spcBef>
                        <a:spcAft>
                          <a:spcPct val="0"/>
                        </a:spcAft>
                        <a:buClr>
                          <a:schemeClr val="accent2"/>
                        </a:buClr>
                        <a:buSzTx/>
                        <a:buFont typeface="Wingdings" charset="0"/>
                        <a:buNone/>
                        <a:tabLst>
                          <a:tab pos="914400" algn="r"/>
                        </a:tabLst>
                      </a:pPr>
                      <a:endParaRPr kumimoji="0" lang="en-US" sz="1400" b="0" i="0" u="none" strike="noStrike" cap="none" normalizeH="0" baseline="0" dirty="0">
                        <a:ln>
                          <a:noFill/>
                        </a:ln>
                        <a:solidFill>
                          <a:schemeClr val="tx1"/>
                        </a:solidFill>
                        <a:effectLst/>
                        <a:latin typeface="Century Gothic"/>
                        <a:ea typeface="ＭＳ Ｐゴシック" charset="0"/>
                        <a:cs typeface="Century Gothic"/>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charset="0"/>
                        <a:buNone/>
                        <a:tabLst>
                          <a:tab pos="914400" algn="r"/>
                        </a:tabLst>
                      </a:pPr>
                      <a:endParaRPr kumimoji="0" lang="en-US" sz="1400" b="0" i="0" u="none" strike="noStrike" cap="none" normalizeH="0" baseline="0" dirty="0">
                        <a:ln>
                          <a:noFill/>
                        </a:ln>
                        <a:solidFill>
                          <a:schemeClr val="tx1"/>
                        </a:solidFill>
                        <a:effectLst/>
                        <a:latin typeface="Century Gothic"/>
                        <a:ea typeface="ＭＳ Ｐゴシック" charset="0"/>
                        <a:cs typeface="Century Gothic"/>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charset="0"/>
                        <a:buNone/>
                        <a:tabLst>
                          <a:tab pos="914400" algn="r"/>
                        </a:tabLst>
                      </a:pPr>
                      <a:endParaRPr kumimoji="0" lang="en-US" sz="1400" b="0" i="0" u="none" strike="noStrike" cap="none" normalizeH="0" baseline="0" dirty="0">
                        <a:ln>
                          <a:noFill/>
                        </a:ln>
                        <a:solidFill>
                          <a:schemeClr val="tx1"/>
                        </a:solidFill>
                        <a:effectLst/>
                        <a:latin typeface="Century Gothic"/>
                        <a:ea typeface="ＭＳ Ｐゴシック" charset="0"/>
                        <a:cs typeface="Century Gothic"/>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charset="0"/>
                        <a:buNone/>
                        <a:tabLst>
                          <a:tab pos="914400" algn="r"/>
                        </a:tabLst>
                      </a:pPr>
                      <a:r>
                        <a:rPr kumimoji="0" lang="en-US" sz="1400" b="0" i="0" u="none" strike="noStrike" cap="none" normalizeH="0" baseline="0" dirty="0">
                          <a:ln>
                            <a:noFill/>
                          </a:ln>
                          <a:solidFill>
                            <a:schemeClr val="tx1"/>
                          </a:solidFill>
                          <a:effectLst/>
                          <a:latin typeface="Century Gothic"/>
                          <a:ea typeface="ＭＳ Ｐゴシック" charset="0"/>
                          <a:cs typeface="Century Gothic"/>
                        </a:rPr>
                        <a:t>100</a:t>
                      </a:r>
                    </a:p>
                    <a:p>
                      <a:pPr marL="0" marR="0" lvl="0" indent="0" algn="ctr" defTabSz="914400" rtl="0" eaLnBrk="1" fontAlgn="base" latinLnBrk="0" hangingPunct="1">
                        <a:lnSpc>
                          <a:spcPct val="100000"/>
                        </a:lnSpc>
                        <a:spcBef>
                          <a:spcPct val="0"/>
                        </a:spcBef>
                        <a:spcAft>
                          <a:spcPct val="0"/>
                        </a:spcAft>
                        <a:buClr>
                          <a:schemeClr val="accent2"/>
                        </a:buClr>
                        <a:buSzTx/>
                        <a:buFont typeface="Wingdings" charset="0"/>
                        <a:buNone/>
                        <a:tabLst>
                          <a:tab pos="914400" algn="r"/>
                        </a:tabLst>
                      </a:pPr>
                      <a:endParaRPr kumimoji="0" lang="en-US" sz="1400" b="0" i="0" u="none" strike="noStrike" cap="none" normalizeH="0" baseline="0" dirty="0">
                        <a:ln>
                          <a:noFill/>
                        </a:ln>
                        <a:solidFill>
                          <a:schemeClr val="tx1"/>
                        </a:solidFill>
                        <a:effectLst/>
                        <a:latin typeface="Century Gothic"/>
                        <a:ea typeface="ＭＳ Ｐゴシック" charset="0"/>
                        <a:cs typeface="Century Gothic"/>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charset="0"/>
                        <a:buNone/>
                        <a:tabLst>
                          <a:tab pos="914400" algn="r"/>
                        </a:tabLst>
                      </a:pPr>
                      <a:r>
                        <a:rPr kumimoji="0" lang="en-US" sz="1400" b="0" i="0" u="none" strike="noStrike" cap="none" normalizeH="0" baseline="0" dirty="0">
                          <a:ln>
                            <a:noFill/>
                          </a:ln>
                          <a:solidFill>
                            <a:schemeClr val="tx1"/>
                          </a:solidFill>
                          <a:effectLst/>
                          <a:latin typeface="Century Gothic"/>
                          <a:ea typeface="ＭＳ Ｐゴシック" charset="0"/>
                          <a:cs typeface="Century Gothic"/>
                        </a:rPr>
                        <a:t>	</a:t>
                      </a:r>
                    </a:p>
                    <a:p>
                      <a:pPr marL="0" marR="0" lvl="0" indent="0" algn="ctr" defTabSz="914400" rtl="0" eaLnBrk="1" fontAlgn="base" latinLnBrk="0" hangingPunct="1">
                        <a:lnSpc>
                          <a:spcPct val="100000"/>
                        </a:lnSpc>
                        <a:spcBef>
                          <a:spcPct val="0"/>
                        </a:spcBef>
                        <a:spcAft>
                          <a:spcPct val="0"/>
                        </a:spcAft>
                        <a:buClr>
                          <a:schemeClr val="accent2"/>
                        </a:buClr>
                        <a:buSzTx/>
                        <a:buFont typeface="Wingdings" charset="0"/>
                        <a:buNone/>
                        <a:tabLst>
                          <a:tab pos="914400" algn="r"/>
                        </a:tabLst>
                      </a:pPr>
                      <a:r>
                        <a:rPr kumimoji="0" lang="en-US" sz="1400" b="0" i="0" u="none" strike="noStrike" cap="none" normalizeH="0" baseline="0" dirty="0">
                          <a:ln>
                            <a:noFill/>
                          </a:ln>
                          <a:solidFill>
                            <a:schemeClr val="tx1"/>
                          </a:solidFill>
                          <a:effectLst/>
                          <a:latin typeface="Century Gothic"/>
                          <a:ea typeface="ＭＳ Ｐゴシック" charset="0"/>
                          <a:cs typeface="Century Gothic"/>
                        </a:rPr>
                        <a:t>100</a:t>
                      </a:r>
                    </a:p>
                  </a:txBody>
                  <a:tcPr horzOverflow="overflow">
                    <a:lnL w="3175" cap="flat" cmpd="sng" algn="ctr">
                      <a:solidFill>
                        <a:srgbClr val="7F7F7F"/>
                      </a:solidFill>
                      <a:prstDash val="solid"/>
                      <a:round/>
                      <a:headEnd type="none" w="med" len="med"/>
                      <a:tailEnd type="none" w="med" len="med"/>
                    </a:lnL>
                    <a:lnR w="3175" cap="flat" cmpd="sng" algn="ctr">
                      <a:solidFill>
                        <a:srgbClr val="7F7F7F"/>
                      </a:solidFill>
                      <a:prstDash val="solid"/>
                      <a:round/>
                      <a:headEnd type="none" w="med" len="med"/>
                      <a:tailEnd type="none" w="med" len="med"/>
                    </a:lnR>
                    <a:lnT w="3175" cap="flat" cmpd="sng" algn="ctr">
                      <a:solidFill>
                        <a:srgbClr val="7F7F7F"/>
                      </a:solidFill>
                      <a:prstDash val="solid"/>
                      <a:round/>
                      <a:headEnd type="none" w="med" len="med"/>
                      <a:tailEnd type="none" w="med" len="med"/>
                    </a:lnT>
                    <a:lnB w="3175" cap="flat" cmpd="sng" algn="ctr">
                      <a:solidFill>
                        <a:srgbClr val="7F7F7F"/>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bl>
          </a:graphicData>
        </a:graphic>
      </p:graphicFrame>
      <p:sp>
        <p:nvSpPr>
          <p:cNvPr id="4" name="TextBox 1"/>
          <p:cNvSpPr txBox="1">
            <a:spLocks noChangeArrowheads="1"/>
          </p:cNvSpPr>
          <p:nvPr/>
        </p:nvSpPr>
        <p:spPr bwMode="auto">
          <a:xfrm>
            <a:off x="10557821" y="6179047"/>
            <a:ext cx="140820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eaLnBrk="1" hangingPunct="1"/>
            <a:r>
              <a:rPr lang="en-US" sz="1100" dirty="0">
                <a:latin typeface="Arial" panose="020B0604020202020204" pitchFamily="34" charset="0"/>
                <a:cs typeface="Arial" panose="020B0604020202020204" pitchFamily="34" charset="0"/>
              </a:rPr>
              <a:t>Pianta et al., 1999</a:t>
            </a:r>
          </a:p>
        </p:txBody>
      </p:sp>
      <p:sp>
        <p:nvSpPr>
          <p:cNvPr id="3" name="Text Placeholder 2">
            <a:extLst>
              <a:ext uri="{FF2B5EF4-FFF2-40B4-BE49-F238E27FC236}">
                <a16:creationId xmlns:a16="http://schemas.microsoft.com/office/drawing/2014/main" id="{EF63F9E6-6D10-4CE4-AB37-E4168B0B49D2}"/>
              </a:ext>
            </a:extLst>
          </p:cNvPr>
          <p:cNvSpPr>
            <a:spLocks noGrp="1"/>
          </p:cNvSpPr>
          <p:nvPr>
            <p:ph type="body" sz="quarter" idx="14"/>
          </p:nvPr>
        </p:nvSpPr>
        <p:spPr/>
        <p:txBody>
          <a:bodyPr/>
          <a:lstStyle/>
          <a:p>
            <a:r>
              <a:rPr lang="en-US" dirty="0"/>
              <a:t>Transition Activities for Educators</a:t>
            </a:r>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0D07F5F-4E1C-4879-9319-C9C9C8C0A5E3}"/>
              </a:ext>
            </a:extLst>
          </p:cNvPr>
          <p:cNvSpPr>
            <a:spLocks noGrp="1"/>
          </p:cNvSpPr>
          <p:nvPr>
            <p:ph type="body" sz="quarter" idx="14"/>
          </p:nvPr>
        </p:nvSpPr>
        <p:spPr/>
        <p:txBody>
          <a:bodyPr/>
          <a:lstStyle/>
          <a:p>
            <a:r>
              <a:rPr lang="en-US" dirty="0"/>
              <a:t>Professionals Working Together</a:t>
            </a:r>
          </a:p>
        </p:txBody>
      </p:sp>
      <p:sp>
        <p:nvSpPr>
          <p:cNvPr id="2" name="Content Placeholder 1"/>
          <p:cNvSpPr>
            <a:spLocks noGrp="1"/>
          </p:cNvSpPr>
          <p:nvPr>
            <p:ph type="body" sz="quarter" idx="10"/>
          </p:nvPr>
        </p:nvSpPr>
        <p:spPr/>
        <p:txBody>
          <a:bodyPr>
            <a:normAutofit/>
          </a:bodyPr>
          <a:lstStyle/>
          <a:p>
            <a:pPr marL="0" indent="0">
              <a:spcBef>
                <a:spcPts val="600"/>
              </a:spcBef>
              <a:spcAft>
                <a:spcPts val="1200"/>
              </a:spcAft>
              <a:buNone/>
              <a:defRPr/>
            </a:pPr>
            <a:r>
              <a:rPr lang="en-US" sz="2800" dirty="0">
                <a:latin typeface="Century Gothic" charset="0"/>
              </a:rPr>
              <a:t>Kindergarten and early childhood educators meet four times per year and focus on aligning experiences for children. The outcomes of this cooperation are:</a:t>
            </a:r>
          </a:p>
          <a:p>
            <a:pPr marL="914400" lvl="1" indent="-457200">
              <a:spcAft>
                <a:spcPts val="600"/>
              </a:spcAft>
              <a:buClr>
                <a:srgbClr val="00B050"/>
              </a:buClr>
              <a:buFont typeface="Arial" panose="020B0604020202020204" pitchFamily="34" charset="0"/>
              <a:buChar char="•"/>
              <a:defRPr/>
            </a:pPr>
            <a:r>
              <a:rPr lang="en-US" sz="2800" dirty="0">
                <a:latin typeface="Century Gothic" charset="0"/>
              </a:rPr>
              <a:t>Increased participation in transition opportunities such as kindergarten camp.</a:t>
            </a:r>
          </a:p>
          <a:p>
            <a:pPr marL="914400" lvl="1" indent="-457200">
              <a:spcAft>
                <a:spcPts val="600"/>
              </a:spcAft>
              <a:buClr>
                <a:srgbClr val="00B050"/>
              </a:buClr>
              <a:buFont typeface="Arial" panose="020B0604020202020204" pitchFamily="34" charset="0"/>
              <a:buChar char="•"/>
              <a:defRPr/>
            </a:pPr>
            <a:r>
              <a:rPr lang="en-US" sz="2800" dirty="0">
                <a:latin typeface="Century Gothic" charset="0"/>
              </a:rPr>
              <a:t>Increased consistency between settings related to routines and expectations.</a:t>
            </a:r>
          </a:p>
          <a:p>
            <a:pPr marL="914400" lvl="1" indent="-457200">
              <a:spcAft>
                <a:spcPts val="600"/>
              </a:spcAft>
              <a:buClr>
                <a:srgbClr val="00B050"/>
              </a:buClr>
              <a:buFont typeface="Arial" panose="020B0604020202020204" pitchFamily="34" charset="0"/>
              <a:buChar char="•"/>
              <a:defRPr/>
            </a:pPr>
            <a:r>
              <a:rPr lang="en-US" sz="2800" dirty="0">
                <a:latin typeface="Century Gothic" charset="0"/>
              </a:rPr>
              <a:t>Increased awareness of the community needs for more spaces for children.</a:t>
            </a:r>
            <a:endParaRPr lang="en-US" sz="2800" i="1" dirty="0">
              <a:latin typeface="Century Gothic" charset="0"/>
            </a:endParaRPr>
          </a:p>
        </p:txBody>
      </p:sp>
      <p:sp>
        <p:nvSpPr>
          <p:cNvPr id="3" name="Title 2"/>
          <p:cNvSpPr>
            <a:spLocks noGrp="1"/>
          </p:cNvSpPr>
          <p:nvPr>
            <p:ph type="title" idx="4294967295"/>
          </p:nvPr>
        </p:nvSpPr>
        <p:spPr>
          <a:xfrm>
            <a:off x="3048000" y="-2605088"/>
            <a:ext cx="9144000" cy="1054100"/>
          </a:xfrm>
        </p:spPr>
        <p:txBody>
          <a:bodyPr>
            <a:normAutofit/>
          </a:bodyPr>
          <a:lstStyle/>
          <a:p>
            <a:pPr>
              <a:defRPr/>
            </a:pPr>
            <a:r>
              <a:rPr lang="en-US" dirty="0"/>
              <a:t>PROFESSIONALS WORKING TOGETHER</a:t>
            </a:r>
            <a:endParaRPr lang="en-US" cap="none" dirty="0"/>
          </a:p>
        </p:txBody>
      </p:sp>
      <p:sp>
        <p:nvSpPr>
          <p:cNvPr id="92163" name="TextBox 3"/>
          <p:cNvSpPr txBox="1">
            <a:spLocks noChangeArrowheads="1"/>
          </p:cNvSpPr>
          <p:nvPr/>
        </p:nvSpPr>
        <p:spPr bwMode="auto">
          <a:xfrm>
            <a:off x="10196520" y="6233649"/>
            <a:ext cx="176950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eaLnBrk="1" hangingPunct="1"/>
            <a:r>
              <a:rPr lang="en-US" sz="1100" dirty="0">
                <a:latin typeface="Arial" panose="020B0604020202020204" pitchFamily="34" charset="0"/>
                <a:cs typeface="Arial" panose="020B0604020202020204" pitchFamily="34" charset="0"/>
              </a:rPr>
              <a:t>Smart Beginnings, 2011</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3BAA154-4B6D-4C09-BB2C-F6AD31729CE9}"/>
              </a:ext>
            </a:extLst>
          </p:cNvPr>
          <p:cNvSpPr>
            <a:spLocks noGrp="1"/>
          </p:cNvSpPr>
          <p:nvPr>
            <p:ph type="body" sz="quarter" idx="14"/>
          </p:nvPr>
        </p:nvSpPr>
        <p:spPr/>
        <p:txBody>
          <a:bodyPr/>
          <a:lstStyle/>
          <a:p>
            <a:r>
              <a:rPr lang="en-US" dirty="0"/>
              <a:t>Community–School Connections</a:t>
            </a:r>
          </a:p>
        </p:txBody>
      </p:sp>
      <p:sp>
        <p:nvSpPr>
          <p:cNvPr id="3" name="Text Placeholder 2">
            <a:extLst>
              <a:ext uri="{FF2B5EF4-FFF2-40B4-BE49-F238E27FC236}">
                <a16:creationId xmlns:a16="http://schemas.microsoft.com/office/drawing/2014/main" id="{1EA3BFD9-5959-423E-8943-3732747C351F}"/>
              </a:ext>
            </a:extLst>
          </p:cNvPr>
          <p:cNvSpPr>
            <a:spLocks noGrp="1"/>
          </p:cNvSpPr>
          <p:nvPr>
            <p:ph type="body" sz="quarter" idx="10"/>
          </p:nvPr>
        </p:nvSpPr>
        <p:spPr/>
        <p:txBody>
          <a:bodyPr/>
          <a:lstStyle/>
          <a:p>
            <a:pPr marL="0" indent="0">
              <a:buNone/>
              <a:defRPr/>
            </a:pPr>
            <a:r>
              <a:rPr lang="en-US" sz="2800" dirty="0">
                <a:latin typeface="Century Gothic" panose="020B0502020202020204" pitchFamily="34" charset="0"/>
              </a:rPr>
              <a:t>Goal: To facilitate the transition process with community support, including:</a:t>
            </a:r>
          </a:p>
          <a:p>
            <a:pPr marL="0" indent="0">
              <a:buNone/>
              <a:defRPr/>
            </a:pPr>
            <a:endParaRPr lang="en-US" sz="2800" dirty="0">
              <a:latin typeface="Century Gothic" panose="020B0502020202020204" pitchFamily="34" charset="0"/>
            </a:endParaRPr>
          </a:p>
          <a:p>
            <a:pPr marL="731520" lvl="1" indent="-457200">
              <a:spcAft>
                <a:spcPts val="1200"/>
              </a:spcAft>
              <a:buClr>
                <a:srgbClr val="00B050"/>
              </a:buClr>
              <a:buFont typeface="Arial" panose="020B0604020202020204" pitchFamily="34" charset="0"/>
              <a:buChar char="•"/>
              <a:defRPr/>
            </a:pPr>
            <a:r>
              <a:rPr lang="en-US" sz="2800" dirty="0">
                <a:latin typeface="Century Gothic" panose="020B0502020202020204" pitchFamily="34" charset="0"/>
              </a:rPr>
              <a:t>Distributing information about the kindergarten transition.</a:t>
            </a:r>
          </a:p>
          <a:p>
            <a:pPr marL="731520" lvl="1" indent="-457200">
              <a:spcAft>
                <a:spcPts val="1200"/>
              </a:spcAft>
              <a:buClr>
                <a:srgbClr val="00B050"/>
              </a:buClr>
              <a:buFont typeface="Arial" panose="020B0604020202020204" pitchFamily="34" charset="0"/>
              <a:buChar char="•"/>
              <a:defRPr/>
            </a:pPr>
            <a:r>
              <a:rPr lang="en-US" sz="2800" dirty="0">
                <a:latin typeface="Century Gothic" panose="020B0502020202020204" pitchFamily="34" charset="0"/>
              </a:rPr>
              <a:t>Identifying community resources, and providing them where they are needed.</a:t>
            </a:r>
          </a:p>
          <a:p>
            <a:endParaRPr lang="en-US" dirty="0"/>
          </a:p>
        </p:txBody>
      </p:sp>
      <p:sp>
        <p:nvSpPr>
          <p:cNvPr id="4" name="TextBox 3"/>
          <p:cNvSpPr txBox="1"/>
          <p:nvPr/>
        </p:nvSpPr>
        <p:spPr>
          <a:xfrm>
            <a:off x="10293723" y="6233649"/>
            <a:ext cx="1898277" cy="261610"/>
          </a:xfrm>
          <a:prstGeom prst="rect">
            <a:avLst/>
          </a:prstGeom>
          <a:noFill/>
        </p:spPr>
        <p:txBody>
          <a:bodyPr wrap="none" rtlCol="0">
            <a:spAutoFit/>
          </a:bodyPr>
          <a:lstStyle/>
          <a:p>
            <a:r>
              <a:rPr lang="en-US" sz="1100" dirty="0">
                <a:latin typeface="Arial" panose="020B0604020202020204" pitchFamily="34" charset="0"/>
                <a:cs typeface="Arial" panose="020B0604020202020204" pitchFamily="34" charset="0"/>
              </a:rPr>
              <a:t>Pianta &amp; Kraft-Sayre, 2003 </a:t>
            </a: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1"/>
          <p:cNvPicPr>
            <a:picLocks noChangeAspect="1"/>
          </p:cNvPicPr>
          <p:nvPr/>
        </p:nvPicPr>
        <p:blipFill rotWithShape="1">
          <a:blip r:embed="rId3" cstate="screen">
            <a:extLst>
              <a:ext uri="{28A0092B-C50C-407E-A947-70E740481C1C}">
                <a14:useLocalDpi xmlns:a14="http://schemas.microsoft.com/office/drawing/2010/main"/>
              </a:ext>
            </a:extLst>
          </a:blip>
          <a:srcRect t="11473" b="8526"/>
          <a:stretch/>
        </p:blipFill>
        <p:spPr bwMode="auto">
          <a:xfrm>
            <a:off x="1" y="0"/>
            <a:ext cx="12192000" cy="6858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 name="Oval 3"/>
          <p:cNvSpPr/>
          <p:nvPr/>
        </p:nvSpPr>
        <p:spPr>
          <a:xfrm>
            <a:off x="8084098" y="3010191"/>
            <a:ext cx="3797299" cy="3468986"/>
          </a:xfrm>
          <a:prstGeom prst="ellipse">
            <a:avLst/>
          </a:prstGeom>
          <a:solidFill>
            <a:schemeClr val="bg1"/>
          </a:solidFill>
          <a:ln w="381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2800" dirty="0">
                <a:solidFill>
                  <a:srgbClr val="FF6600"/>
                </a:solidFill>
                <a:latin typeface="Century Gothic" panose="020B0502020202020204" pitchFamily="34" charset="0"/>
              </a:rPr>
              <a:t>What Does School Readiness Mean?</a:t>
            </a:r>
            <a:endParaRPr lang="en-US" sz="2800" dirty="0">
              <a:solidFill>
                <a:srgbClr val="FF6600"/>
              </a:solidFill>
              <a:latin typeface="Century Gothic" panose="020B0502020202020204" pitchFamily="34" charset="0"/>
              <a:cs typeface="Century Gothic"/>
            </a:endParaRPr>
          </a:p>
        </p:txBody>
      </p:sp>
    </p:spTree>
    <p:extLst>
      <p:ext uri="{BB962C8B-B14F-4D97-AF65-F5344CB8AC3E}">
        <p14:creationId xmlns:p14="http://schemas.microsoft.com/office/powerpoint/2010/main" val="22066670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3"/>
          <p:cNvSpPr>
            <a:spLocks noGrp="1" noChangeArrowheads="1"/>
          </p:cNvSpPr>
          <p:nvPr>
            <p:ph type="body" sz="quarter" idx="10"/>
          </p:nvPr>
        </p:nvSpPr>
        <p:spPr/>
        <p:txBody>
          <a:bodyPr>
            <a:noAutofit/>
          </a:bodyPr>
          <a:lstStyle/>
          <a:p>
            <a:pPr marL="274320" indent="-274320">
              <a:lnSpc>
                <a:spcPct val="100000"/>
              </a:lnSpc>
              <a:spcBef>
                <a:spcPts val="3072"/>
              </a:spcBef>
              <a:spcAft>
                <a:spcPts val="600"/>
              </a:spcAft>
              <a:defRPr/>
            </a:pPr>
            <a:r>
              <a:rPr lang="en-US" sz="2800" dirty="0">
                <a:latin typeface="Century Gothic" panose="020B0502020202020204" pitchFamily="34" charset="0"/>
              </a:rPr>
              <a:t>Clarifying community hopes and needs regarding schools and the kindergarten transition.</a:t>
            </a:r>
          </a:p>
          <a:p>
            <a:pPr marL="274320" indent="-274320">
              <a:spcBef>
                <a:spcPts val="3072"/>
              </a:spcBef>
              <a:spcAft>
                <a:spcPts val="600"/>
              </a:spcAft>
              <a:defRPr/>
            </a:pPr>
            <a:r>
              <a:rPr lang="en-US" sz="2800" dirty="0">
                <a:latin typeface="Century Gothic" panose="020B0502020202020204" pitchFamily="34" charset="0"/>
              </a:rPr>
              <a:t>Achieving inter-agency connections.</a:t>
            </a:r>
          </a:p>
          <a:p>
            <a:pPr marL="274320" indent="-274320">
              <a:spcBef>
                <a:spcPts val="3072"/>
              </a:spcBef>
              <a:spcAft>
                <a:spcPts val="600"/>
              </a:spcAft>
              <a:defRPr/>
            </a:pPr>
            <a:r>
              <a:rPr lang="en-US" sz="2800" dirty="0">
                <a:latin typeface="Century Gothic" panose="020B0502020202020204" pitchFamily="34" charset="0"/>
              </a:rPr>
              <a:t>Providing additional support to children who are at risk.</a:t>
            </a:r>
          </a:p>
        </p:txBody>
      </p:sp>
      <p:sp>
        <p:nvSpPr>
          <p:cNvPr id="5" name="TextBox 4"/>
          <p:cNvSpPr txBox="1"/>
          <p:nvPr/>
        </p:nvSpPr>
        <p:spPr>
          <a:xfrm>
            <a:off x="10293723" y="6233649"/>
            <a:ext cx="1898277" cy="261610"/>
          </a:xfrm>
          <a:prstGeom prst="rect">
            <a:avLst/>
          </a:prstGeom>
          <a:noFill/>
        </p:spPr>
        <p:txBody>
          <a:bodyPr wrap="none" rtlCol="0">
            <a:spAutoFit/>
          </a:bodyPr>
          <a:lstStyle/>
          <a:p>
            <a:r>
              <a:rPr lang="en-US" sz="1100" dirty="0">
                <a:latin typeface="Arial" panose="020B0604020202020204" pitchFamily="34" charset="0"/>
                <a:cs typeface="Arial" panose="020B0604020202020204" pitchFamily="34" charset="0"/>
              </a:rPr>
              <a:t>Pianta &amp; Kraft-Sayre, 2003 </a:t>
            </a:r>
          </a:p>
        </p:txBody>
      </p:sp>
      <p:sp>
        <p:nvSpPr>
          <p:cNvPr id="6" name="Text Placeholder 4">
            <a:extLst>
              <a:ext uri="{FF2B5EF4-FFF2-40B4-BE49-F238E27FC236}">
                <a16:creationId xmlns:a16="http://schemas.microsoft.com/office/drawing/2014/main" id="{223FCB68-B38C-4E83-A5B4-2D097BB7B734}"/>
              </a:ext>
            </a:extLst>
          </p:cNvPr>
          <p:cNvSpPr>
            <a:spLocks noGrp="1"/>
          </p:cNvSpPr>
          <p:nvPr>
            <p:ph type="body" sz="quarter" idx="14"/>
          </p:nvPr>
        </p:nvSpPr>
        <p:spPr>
          <a:xfrm>
            <a:off x="1338146" y="192036"/>
            <a:ext cx="10627882" cy="576820"/>
          </a:xfrm>
        </p:spPr>
        <p:txBody>
          <a:bodyPr/>
          <a:lstStyle/>
          <a:p>
            <a:r>
              <a:rPr lang="en-US" dirty="0"/>
              <a:t>Community–School Connections</a:t>
            </a:r>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5F3FF29-62AF-4EA2-8949-A2A458397A9D}"/>
              </a:ext>
            </a:extLst>
          </p:cNvPr>
          <p:cNvSpPr>
            <a:spLocks noGrp="1"/>
          </p:cNvSpPr>
          <p:nvPr>
            <p:ph type="body" sz="quarter" idx="14"/>
          </p:nvPr>
        </p:nvSpPr>
        <p:spPr/>
        <p:txBody>
          <a:bodyPr/>
          <a:lstStyle/>
          <a:p>
            <a:r>
              <a:rPr lang="en-US" dirty="0"/>
              <a:t>Community in Action</a:t>
            </a:r>
          </a:p>
        </p:txBody>
      </p:sp>
      <p:pic>
        <p:nvPicPr>
          <p:cNvPr id="98305" name="Content Placeholder 3" descr="Screen shot 2011-06-18 at 2.54.46 PM.png"/>
          <p:cNvPicPr>
            <a:picLocks noGrp="1" noChangeAspect="1"/>
          </p:cNvPicPr>
          <p:nvPr>
            <p:ph idx="4294967295"/>
          </p:nvPr>
        </p:nvPicPr>
        <p:blipFill rotWithShape="1">
          <a:blip r:embed="rId3" cstate="screen">
            <a:extLst>
              <a:ext uri="{28A0092B-C50C-407E-A947-70E740481C1C}">
                <a14:useLocalDpi xmlns:a14="http://schemas.microsoft.com/office/drawing/2010/main"/>
              </a:ext>
            </a:extLst>
          </a:blip>
          <a:srcRect/>
          <a:stretch/>
        </p:blipFill>
        <p:spPr bwMode="auto">
          <a:xfrm>
            <a:off x="0" y="2435225"/>
            <a:ext cx="8039100" cy="3046413"/>
          </a:xfrm>
        </p:spPr>
      </p:pic>
      <p:sp>
        <p:nvSpPr>
          <p:cNvPr id="2" name="Rectangle 1"/>
          <p:cNvSpPr/>
          <p:nvPr/>
        </p:nvSpPr>
        <p:spPr>
          <a:xfrm>
            <a:off x="9425683" y="6258354"/>
            <a:ext cx="2766317" cy="261610"/>
          </a:xfrm>
          <a:prstGeom prst="rect">
            <a:avLst/>
          </a:prstGeom>
        </p:spPr>
        <p:txBody>
          <a:bodyPr wrap="square">
            <a:spAutoFit/>
          </a:bodyPr>
          <a:lstStyle/>
          <a:p>
            <a:r>
              <a:rPr lang="en-US" sz="1100" dirty="0"/>
              <a:t>Children’s Museum of Pittsburgh Website</a:t>
            </a:r>
          </a:p>
        </p:txBody>
      </p:sp>
      <p:pic>
        <p:nvPicPr>
          <p:cNvPr id="7" name="Content Placeholder 3" descr="Screen shot 2011-06-18 at 2.54.46 PM.png">
            <a:extLst>
              <a:ext uri="{FF2B5EF4-FFF2-40B4-BE49-F238E27FC236}">
                <a16:creationId xmlns:a16="http://schemas.microsoft.com/office/drawing/2014/main" id="{2944403F-EE83-47E0-8922-A90D76827E5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1104900" y="1376362"/>
            <a:ext cx="8591715" cy="3256015"/>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AC1A812-7B13-BC40-9B89-985318E70C32}"/>
              </a:ext>
            </a:extLst>
          </p:cNvPr>
          <p:cNvSpPr>
            <a:spLocks noGrp="1"/>
          </p:cNvSpPr>
          <p:nvPr>
            <p:ph type="body" sz="quarter" idx="14"/>
          </p:nvPr>
        </p:nvSpPr>
        <p:spPr>
          <a:xfrm>
            <a:off x="1338146" y="333152"/>
            <a:ext cx="10627882" cy="576820"/>
          </a:xfrm>
        </p:spPr>
        <p:txBody>
          <a:bodyPr/>
          <a:lstStyle/>
          <a:p>
            <a:r>
              <a:rPr lang="en-US" sz="2800" b="1" dirty="0"/>
              <a:t>Transitions: A Community Perspective on Transitioning Into Kindergarten</a:t>
            </a:r>
          </a:p>
          <a:p>
            <a:endParaRPr lang="en-US" dirty="0"/>
          </a:p>
        </p:txBody>
      </p:sp>
      <p:sp>
        <p:nvSpPr>
          <p:cNvPr id="51202" name="Rectangle 2"/>
          <p:cNvSpPr>
            <a:spLocks noGrp="1" noChangeArrowheads="1"/>
          </p:cNvSpPr>
          <p:nvPr>
            <p:ph type="title" idx="4294967295"/>
          </p:nvPr>
        </p:nvSpPr>
        <p:spPr/>
        <p:txBody>
          <a:bodyPr/>
          <a:lstStyle/>
          <a:p>
            <a:pPr eaLnBrk="1" hangingPunct="1">
              <a:defRPr/>
            </a:pPr>
            <a:r>
              <a:rPr lang="en-US" sz="100" dirty="0"/>
              <a:t>.</a:t>
            </a:r>
          </a:p>
        </p:txBody>
      </p:sp>
      <p:sp>
        <p:nvSpPr>
          <p:cNvPr id="3" name="TextBox 2">
            <a:extLst>
              <a:ext uri="{FF2B5EF4-FFF2-40B4-BE49-F238E27FC236}">
                <a16:creationId xmlns:a16="http://schemas.microsoft.com/office/drawing/2014/main" id="{836BF712-AA11-D746-89D4-C217F39A6874}"/>
              </a:ext>
            </a:extLst>
          </p:cNvPr>
          <p:cNvSpPr txBox="1"/>
          <p:nvPr/>
        </p:nvSpPr>
        <p:spPr>
          <a:xfrm>
            <a:off x="6199632" y="219456"/>
            <a:ext cx="0" cy="0"/>
          </a:xfrm>
          <a:prstGeom prst="rect">
            <a:avLst/>
          </a:prstGeom>
        </p:spPr>
        <p:txBody>
          <a:bodyPr vert="horz" wrap="none" lIns="91440" tIns="45720" rIns="91440" bIns="45720" rtlCol="0" anchor="t">
            <a:normAutofit fontScale="25000" lnSpcReduction="20000"/>
          </a:bodyPr>
          <a:lstStyle/>
          <a:p>
            <a:endParaRPr lang="en-US" sz="2800" b="0" i="0" dirty="0">
              <a:solidFill>
                <a:schemeClr val="tx1"/>
              </a:solidFill>
              <a:latin typeface="Segoe UI Light" charset="0"/>
              <a:ea typeface="Segoe UI Light" charset="0"/>
              <a:cs typeface="Segoe UI Light" charset="0"/>
            </a:endParaRPr>
          </a:p>
        </p:txBody>
      </p:sp>
      <p:pic>
        <p:nvPicPr>
          <p:cNvPr id="16" name="Picture 15">
            <a:hlinkClick r:id="rId3" tooltip="Transitions: A Community Perspective on Transitioning Into Kindergarten"/>
            <a:extLst>
              <a:ext uri="{FF2B5EF4-FFF2-40B4-BE49-F238E27FC236}">
                <a16:creationId xmlns:a16="http://schemas.microsoft.com/office/drawing/2014/main" id="{4FA367F1-882B-3248-9ABE-8B40410C8A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3406" y="1079777"/>
            <a:ext cx="7645187" cy="5325595"/>
          </a:xfrm>
          <a:prstGeom prst="rect">
            <a:avLst/>
          </a:prstGeom>
        </p:spPr>
      </p:pic>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DFF81A-E82B-4400-8796-E2514F6374AC}"/>
              </a:ext>
            </a:extLst>
          </p:cNvPr>
          <p:cNvSpPr>
            <a:spLocks noGrp="1"/>
          </p:cNvSpPr>
          <p:nvPr>
            <p:ph type="body" sz="quarter" idx="14"/>
          </p:nvPr>
        </p:nvSpPr>
        <p:spPr/>
        <p:txBody>
          <a:bodyPr/>
          <a:lstStyle/>
          <a:p>
            <a:r>
              <a:rPr lang="en-US" dirty="0"/>
              <a:t>Kindergarten Camps</a:t>
            </a:r>
          </a:p>
        </p:txBody>
      </p:sp>
      <p:sp>
        <p:nvSpPr>
          <p:cNvPr id="6" name="Rectangle 3"/>
          <p:cNvSpPr>
            <a:spLocks noGrp="1" noChangeArrowheads="1"/>
          </p:cNvSpPr>
          <p:nvPr>
            <p:ph type="body" sz="quarter" idx="10"/>
          </p:nvPr>
        </p:nvSpPr>
        <p:spPr>
          <a:xfrm>
            <a:off x="258440" y="1152932"/>
            <a:ext cx="11707588" cy="2853803"/>
          </a:xfrm>
        </p:spPr>
        <p:txBody>
          <a:bodyPr/>
          <a:lstStyle/>
          <a:p>
            <a:pPr marL="0" indent="0">
              <a:lnSpc>
                <a:spcPct val="120000"/>
              </a:lnSpc>
              <a:buNone/>
              <a:defRPr/>
            </a:pPr>
            <a:r>
              <a:rPr lang="en-US" sz="2800" dirty="0">
                <a:latin typeface="Century Gothic" panose="020B0502020202020204" pitchFamily="34" charset="0"/>
              </a:rPr>
              <a:t>Child, family, program, school, and community connections support:</a:t>
            </a:r>
          </a:p>
          <a:p>
            <a:pPr marL="914400" lvl="1" indent="-457200">
              <a:lnSpc>
                <a:spcPct val="120000"/>
              </a:lnSpc>
              <a:buClr>
                <a:srgbClr val="00B050"/>
              </a:buClr>
              <a:buFont typeface="Arial" panose="020B0604020202020204" pitchFamily="34" charset="0"/>
              <a:buChar char="•"/>
              <a:defRPr/>
            </a:pPr>
            <a:r>
              <a:rPr lang="en-US" sz="2800" dirty="0">
                <a:latin typeface="Century Gothic" panose="020B0502020202020204" pitchFamily="34" charset="0"/>
              </a:rPr>
              <a:t>Improved kindergarten social adjustment.</a:t>
            </a:r>
          </a:p>
          <a:p>
            <a:pPr marL="914400" lvl="1" indent="-457200">
              <a:lnSpc>
                <a:spcPct val="120000"/>
              </a:lnSpc>
              <a:buClr>
                <a:srgbClr val="00B050"/>
              </a:buClr>
              <a:buFont typeface="Arial" panose="020B0604020202020204" pitchFamily="34" charset="0"/>
              <a:buChar char="•"/>
              <a:defRPr/>
            </a:pPr>
            <a:r>
              <a:rPr lang="en-US" sz="2800" dirty="0">
                <a:latin typeface="Century Gothic" panose="020B0502020202020204" pitchFamily="34" charset="0"/>
              </a:rPr>
              <a:t>Improved familiarity with routines.</a:t>
            </a:r>
          </a:p>
          <a:p>
            <a:pPr marL="914400" lvl="1" indent="-457200">
              <a:lnSpc>
                <a:spcPct val="120000"/>
              </a:lnSpc>
              <a:buClr>
                <a:srgbClr val="00B050"/>
              </a:buClr>
              <a:buFont typeface="Arial" panose="020B0604020202020204" pitchFamily="34" charset="0"/>
              <a:buChar char="•"/>
              <a:defRPr/>
            </a:pPr>
            <a:r>
              <a:rPr lang="en-US" sz="2800" dirty="0">
                <a:latin typeface="Century Gothic" panose="020B0502020202020204" pitchFamily="34" charset="0"/>
              </a:rPr>
              <a:t>Reading and mathematical skills.</a:t>
            </a:r>
          </a:p>
          <a:p>
            <a:pPr lvl="1" eaLnBrk="1" hangingPunct="1">
              <a:lnSpc>
                <a:spcPct val="120000"/>
              </a:lnSpc>
              <a:buFont typeface="CenturyGothic-Bold" charset="0"/>
              <a:buNone/>
              <a:defRPr/>
            </a:pPr>
            <a:endParaRPr lang="en-US" sz="2200" dirty="0">
              <a:latin typeface="Arial" charset="0"/>
              <a:cs typeface="ＭＳ Ｐゴシック" charset="0"/>
            </a:endParaRPr>
          </a:p>
        </p:txBody>
      </p:sp>
      <p:sp>
        <p:nvSpPr>
          <p:cNvPr id="106500" name="TextBox 6"/>
          <p:cNvSpPr txBox="1">
            <a:spLocks noChangeArrowheads="1"/>
          </p:cNvSpPr>
          <p:nvPr/>
        </p:nvSpPr>
        <p:spPr bwMode="auto">
          <a:xfrm>
            <a:off x="7789833" y="6237151"/>
            <a:ext cx="440216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eaLnBrk="1" hangingPunct="1"/>
            <a:r>
              <a:rPr lang="en-US" sz="1100" dirty="0">
                <a:latin typeface="Arial" panose="020B0604020202020204" pitchFamily="34" charset="0"/>
                <a:cs typeface="Arial" panose="020B0604020202020204" pitchFamily="34" charset="0"/>
              </a:rPr>
              <a:t>Berlin, Dunning, &amp; Dodge, 2011; Borman, Goetz, &amp; Dowling, 2009</a:t>
            </a:r>
          </a:p>
        </p:txBody>
      </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A1829FB-9A39-40ED-BD1E-C36B67BA999A}"/>
              </a:ext>
            </a:extLst>
          </p:cNvPr>
          <p:cNvSpPr>
            <a:spLocks noGrp="1"/>
          </p:cNvSpPr>
          <p:nvPr>
            <p:ph type="body" sz="quarter" idx="14"/>
          </p:nvPr>
        </p:nvSpPr>
        <p:spPr/>
        <p:txBody>
          <a:bodyPr/>
          <a:lstStyle/>
          <a:p>
            <a:r>
              <a:rPr lang="en-US" dirty="0"/>
              <a:t>Benefits From Connections</a:t>
            </a:r>
          </a:p>
        </p:txBody>
      </p:sp>
      <p:sp>
        <p:nvSpPr>
          <p:cNvPr id="58371" name="Content Placeholder 2"/>
          <p:cNvSpPr>
            <a:spLocks noGrp="1"/>
          </p:cNvSpPr>
          <p:nvPr>
            <p:ph type="body" sz="quarter" idx="10"/>
          </p:nvPr>
        </p:nvSpPr>
        <p:spPr/>
        <p:txBody>
          <a:bodyPr>
            <a:normAutofit/>
          </a:bodyPr>
          <a:lstStyle/>
          <a:p>
            <a:pPr marL="347472" indent="-347472">
              <a:spcBef>
                <a:spcPts val="0"/>
              </a:spcBef>
              <a:spcAft>
                <a:spcPts val="1800"/>
              </a:spcAft>
              <a:defRPr/>
            </a:pPr>
            <a:r>
              <a:rPr lang="en-US" sz="2800" dirty="0">
                <a:latin typeface="Century Gothic" panose="020B0502020202020204" pitchFamily="34" charset="0"/>
              </a:rPr>
              <a:t>Children become more socially ready and </a:t>
            </a:r>
            <a:br>
              <a:rPr lang="en-US" sz="2800" dirty="0">
                <a:latin typeface="Century Gothic" panose="020B0502020202020204" pitchFamily="34" charset="0"/>
              </a:rPr>
            </a:br>
            <a:r>
              <a:rPr lang="en-US" sz="2800" dirty="0">
                <a:latin typeface="Century Gothic" panose="020B0502020202020204" pitchFamily="34" charset="0"/>
              </a:rPr>
              <a:t>can participate more academically.</a:t>
            </a:r>
          </a:p>
          <a:p>
            <a:pPr marL="347472" indent="-347472">
              <a:spcBef>
                <a:spcPts val="0"/>
              </a:spcBef>
              <a:spcAft>
                <a:spcPts val="1800"/>
              </a:spcAft>
              <a:defRPr/>
            </a:pPr>
            <a:r>
              <a:rPr lang="en-US" sz="2800" dirty="0">
                <a:latin typeface="Century Gothic" panose="020B0502020202020204" pitchFamily="34" charset="0"/>
              </a:rPr>
              <a:t>Families become more connected to school, which improves long-term child outcomes.</a:t>
            </a:r>
          </a:p>
          <a:p>
            <a:pPr marL="347472" indent="-347472">
              <a:spcBef>
                <a:spcPts val="0"/>
              </a:spcBef>
              <a:spcAft>
                <a:spcPts val="1800"/>
              </a:spcAft>
              <a:defRPr/>
            </a:pPr>
            <a:r>
              <a:rPr lang="en-US" sz="2800" dirty="0">
                <a:latin typeface="Century Gothic" panose="020B0502020202020204" pitchFamily="34" charset="0"/>
              </a:rPr>
              <a:t>Teachers achieve better relationships with children and families that improve child outcomes.</a:t>
            </a:r>
          </a:p>
        </p:txBody>
      </p:sp>
      <p:sp>
        <p:nvSpPr>
          <p:cNvPr id="4" name="TextBox 3"/>
          <p:cNvSpPr txBox="1"/>
          <p:nvPr/>
        </p:nvSpPr>
        <p:spPr>
          <a:xfrm>
            <a:off x="10293723" y="6233649"/>
            <a:ext cx="1898277" cy="261610"/>
          </a:xfrm>
          <a:prstGeom prst="rect">
            <a:avLst/>
          </a:prstGeom>
          <a:noFill/>
        </p:spPr>
        <p:txBody>
          <a:bodyPr wrap="none" rtlCol="0">
            <a:spAutoFit/>
          </a:bodyPr>
          <a:lstStyle/>
          <a:p>
            <a:r>
              <a:rPr lang="en-US" sz="1100" dirty="0">
                <a:latin typeface="Arial" panose="020B0604020202020204" pitchFamily="34" charset="0"/>
                <a:cs typeface="Arial" panose="020B0604020202020204" pitchFamily="34" charset="0"/>
              </a:rPr>
              <a:t>Pianta &amp; Kraft-Sayre, 2003 </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1D1EFED-E684-4CEA-ABE9-FBFE892FC127}"/>
              </a:ext>
            </a:extLst>
          </p:cNvPr>
          <p:cNvSpPr>
            <a:spLocks noGrp="1"/>
          </p:cNvSpPr>
          <p:nvPr>
            <p:ph type="body" sz="quarter" idx="14"/>
          </p:nvPr>
        </p:nvSpPr>
        <p:spPr/>
        <p:txBody>
          <a:bodyPr/>
          <a:lstStyle/>
          <a:p>
            <a:r>
              <a:rPr lang="en-US" dirty="0"/>
              <a:t>Transition Questionnaire Results</a:t>
            </a:r>
          </a:p>
        </p:txBody>
      </p:sp>
      <p:sp>
        <p:nvSpPr>
          <p:cNvPr id="2" name="Text Placeholder 1">
            <a:extLst>
              <a:ext uri="{FF2B5EF4-FFF2-40B4-BE49-F238E27FC236}">
                <a16:creationId xmlns:a16="http://schemas.microsoft.com/office/drawing/2014/main" id="{804DEA6C-2263-45E5-AD89-90AF65F83401}"/>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99681055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91CCFA-F1A9-FA4D-92F8-B817C3F8627B}"/>
              </a:ext>
            </a:extLst>
          </p:cNvPr>
          <p:cNvPicPr>
            <a:picLocks noChangeAspect="1"/>
          </p:cNvPicPr>
          <p:nvPr/>
        </p:nvPicPr>
        <p:blipFill rotWithShape="1">
          <a:blip r:embed="rId3">
            <a:extLst>
              <a:ext uri="{28A0092B-C50C-407E-A947-70E740481C1C}">
                <a14:useLocalDpi xmlns:a14="http://schemas.microsoft.com/office/drawing/2010/main" val="0"/>
              </a:ext>
            </a:extLst>
          </a:blip>
          <a:srcRect t="15673"/>
          <a:stretch/>
        </p:blipFill>
        <p:spPr>
          <a:xfrm>
            <a:off x="0" y="0"/>
            <a:ext cx="12198927" cy="6857999"/>
          </a:xfrm>
          <a:prstGeom prst="rect">
            <a:avLst/>
          </a:prstGeom>
        </p:spPr>
      </p:pic>
      <p:sp>
        <p:nvSpPr>
          <p:cNvPr id="4" name="Oval 3"/>
          <p:cNvSpPr/>
          <p:nvPr/>
        </p:nvSpPr>
        <p:spPr>
          <a:xfrm>
            <a:off x="8203311" y="2968506"/>
            <a:ext cx="3468986" cy="3468986"/>
          </a:xfrm>
          <a:prstGeom prst="ellipse">
            <a:avLst/>
          </a:prstGeom>
          <a:solidFill>
            <a:schemeClr val="bg1"/>
          </a:solidFill>
          <a:ln w="381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2800" dirty="0">
                <a:solidFill>
                  <a:srgbClr val="FF6600"/>
                </a:solidFill>
                <a:latin typeface="Century Gothic"/>
                <a:cs typeface="Century Gothic"/>
              </a:rPr>
              <a:t>Aligning</a:t>
            </a:r>
          </a:p>
          <a:p>
            <a:pPr algn="ctr"/>
            <a:r>
              <a:rPr lang="en-US" sz="2800" dirty="0">
                <a:solidFill>
                  <a:srgbClr val="FF6600"/>
                </a:solidFill>
                <a:latin typeface="Century Gothic"/>
                <a:cs typeface="Century Gothic"/>
              </a:rPr>
              <a:t>Curricula</a:t>
            </a:r>
          </a:p>
          <a:p>
            <a:pPr algn="ctr"/>
            <a:r>
              <a:rPr lang="en-US" sz="2800" dirty="0">
                <a:solidFill>
                  <a:srgbClr val="FF6600"/>
                </a:solidFill>
                <a:latin typeface="Century Gothic"/>
                <a:cs typeface="Century Gothic"/>
              </a:rPr>
              <a:t>and</a:t>
            </a:r>
          </a:p>
          <a:p>
            <a:pPr algn="ctr"/>
            <a:r>
              <a:rPr lang="en-US" sz="2800" dirty="0">
                <a:solidFill>
                  <a:srgbClr val="FF6600"/>
                </a:solidFill>
                <a:latin typeface="Century Gothic"/>
                <a:cs typeface="Century Gothic"/>
              </a:rPr>
              <a:t>Assessments</a:t>
            </a:r>
          </a:p>
        </p:txBody>
      </p:sp>
    </p:spTree>
    <p:extLst>
      <p:ext uri="{BB962C8B-B14F-4D97-AF65-F5344CB8AC3E}">
        <p14:creationId xmlns:p14="http://schemas.microsoft.com/office/powerpoint/2010/main" val="32244818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1379370-8409-4050-8D69-E00264F67BD3}"/>
              </a:ext>
            </a:extLst>
          </p:cNvPr>
          <p:cNvSpPr>
            <a:spLocks noGrp="1"/>
          </p:cNvSpPr>
          <p:nvPr>
            <p:ph type="body" sz="quarter" idx="14"/>
          </p:nvPr>
        </p:nvSpPr>
        <p:spPr/>
        <p:txBody>
          <a:bodyPr/>
          <a:lstStyle/>
          <a:p>
            <a:r>
              <a:rPr lang="en-US" dirty="0"/>
              <a:t>Creating Partnerships</a:t>
            </a:r>
          </a:p>
        </p:txBody>
      </p:sp>
      <p:sp>
        <p:nvSpPr>
          <p:cNvPr id="5" name="Content Placeholder 2">
            <a:extLst>
              <a:ext uri="{FF2B5EF4-FFF2-40B4-BE49-F238E27FC236}">
                <a16:creationId xmlns:a16="http://schemas.microsoft.com/office/drawing/2014/main" id="{0D2AE0F0-5BE0-C548-9EA6-41F4147CF26D}"/>
              </a:ext>
            </a:extLst>
          </p:cNvPr>
          <p:cNvSpPr>
            <a:spLocks noGrp="1"/>
          </p:cNvSpPr>
          <p:nvPr>
            <p:ph type="body" sz="quarter" idx="10"/>
          </p:nvPr>
        </p:nvSpPr>
        <p:spPr>
          <a:xfrm>
            <a:off x="258440" y="1152932"/>
            <a:ext cx="11707588" cy="5211522"/>
          </a:xfrm>
        </p:spPr>
        <p:txBody>
          <a:bodyPr>
            <a:normAutofit/>
          </a:bodyPr>
          <a:lstStyle/>
          <a:p>
            <a:pPr marL="0" indent="0">
              <a:spcAft>
                <a:spcPts val="1800"/>
              </a:spcAft>
              <a:buNone/>
            </a:pPr>
            <a:r>
              <a:rPr lang="en-US" sz="2800" dirty="0">
                <a:latin typeface="Century Gothic" panose="020B0502020202020204" pitchFamily="34" charset="0"/>
              </a:rPr>
              <a:t>Partnerships:</a:t>
            </a:r>
          </a:p>
          <a:p>
            <a:pPr marL="674688" indent="-457200">
              <a:spcBef>
                <a:spcPts val="0"/>
              </a:spcBef>
              <a:spcAft>
                <a:spcPts val="1800"/>
              </a:spcAft>
            </a:pPr>
            <a:r>
              <a:rPr lang="en-US" sz="2800" dirty="0">
                <a:latin typeface="Century Gothic" panose="020B0502020202020204" pitchFamily="34" charset="0"/>
              </a:rPr>
              <a:t>Strengthen educational community.</a:t>
            </a:r>
          </a:p>
          <a:p>
            <a:pPr marL="674688" indent="-457200">
              <a:spcBef>
                <a:spcPts val="0"/>
              </a:spcBef>
              <a:spcAft>
                <a:spcPts val="1800"/>
              </a:spcAft>
            </a:pPr>
            <a:r>
              <a:rPr lang="en-US" sz="2800" dirty="0">
                <a:latin typeface="Century Gothic" panose="020B0502020202020204" pitchFamily="34" charset="0"/>
              </a:rPr>
              <a:t>Support transition.</a:t>
            </a:r>
          </a:p>
          <a:p>
            <a:pPr marL="674688" indent="-457200">
              <a:spcBef>
                <a:spcPts val="0"/>
              </a:spcBef>
              <a:spcAft>
                <a:spcPts val="1800"/>
              </a:spcAft>
            </a:pPr>
            <a:r>
              <a:rPr lang="en-US" sz="2800" dirty="0">
                <a:latin typeface="Century Gothic" panose="020B0502020202020204" pitchFamily="34" charset="0"/>
              </a:rPr>
              <a:t>Narrow the achievement gap.</a:t>
            </a:r>
          </a:p>
          <a:p>
            <a:pPr marL="674688" indent="-457200">
              <a:spcBef>
                <a:spcPts val="0"/>
              </a:spcBef>
              <a:spcAft>
                <a:spcPts val="1800"/>
              </a:spcAft>
            </a:pPr>
            <a:r>
              <a:rPr lang="en-US" sz="2800" dirty="0">
                <a:latin typeface="Century Gothic" panose="020B0502020202020204" pitchFamily="34" charset="0"/>
              </a:rPr>
              <a:t>Foster school-readiness and self-efficacy.</a:t>
            </a:r>
          </a:p>
          <a:p>
            <a:pPr marL="674688" indent="-457200">
              <a:spcBef>
                <a:spcPts val="0"/>
              </a:spcBef>
              <a:spcAft>
                <a:spcPts val="1800"/>
              </a:spcAft>
            </a:pPr>
            <a:r>
              <a:rPr lang="en-US" sz="2800" dirty="0">
                <a:latin typeface="Century Gothic" panose="020B0502020202020204" pitchFamily="34" charset="0"/>
              </a:rPr>
              <a:t>Engage parents.</a:t>
            </a:r>
          </a:p>
          <a:p>
            <a:pPr marL="217488" indent="0">
              <a:spcBef>
                <a:spcPts val="0"/>
              </a:spcBef>
              <a:spcAft>
                <a:spcPts val="1800"/>
              </a:spcAft>
              <a:buNone/>
            </a:pPr>
            <a:br>
              <a:rPr lang="en-US" sz="2800" dirty="0">
                <a:latin typeface="Century Gothic" panose="020B0502020202020204" pitchFamily="34" charset="0"/>
              </a:rPr>
            </a:br>
            <a:endParaRPr lang="en-US" sz="2800" dirty="0">
              <a:latin typeface="Century Gothic" panose="020B0502020202020204" pitchFamily="34" charset="0"/>
            </a:endParaRPr>
          </a:p>
        </p:txBody>
      </p:sp>
    </p:spTree>
    <p:extLst>
      <p:ext uri="{BB962C8B-B14F-4D97-AF65-F5344CB8AC3E}">
        <p14:creationId xmlns:p14="http://schemas.microsoft.com/office/powerpoint/2010/main" val="73154517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28C815FA-5778-449E-894F-C31F93F5AC94}"/>
              </a:ext>
            </a:extLst>
          </p:cNvPr>
          <p:cNvSpPr>
            <a:spLocks noGrp="1"/>
          </p:cNvSpPr>
          <p:nvPr>
            <p:ph type="body" sz="quarter" idx="14"/>
          </p:nvPr>
        </p:nvSpPr>
        <p:spPr/>
        <p:txBody>
          <a:bodyPr/>
          <a:lstStyle/>
          <a:p>
            <a:r>
              <a:rPr lang="en-US" dirty="0"/>
              <a:t>Big Ideas Around Partnering </a:t>
            </a:r>
          </a:p>
        </p:txBody>
      </p:sp>
      <p:sp>
        <p:nvSpPr>
          <p:cNvPr id="3" name="Content Placeholder 2"/>
          <p:cNvSpPr>
            <a:spLocks noGrp="1"/>
          </p:cNvSpPr>
          <p:nvPr>
            <p:ph type="body" sz="quarter" idx="10"/>
          </p:nvPr>
        </p:nvSpPr>
        <p:spPr>
          <a:xfrm>
            <a:off x="431669" y="1158708"/>
            <a:ext cx="5078331" cy="5211522"/>
          </a:xfrm>
        </p:spPr>
        <p:txBody>
          <a:bodyPr>
            <a:noAutofit/>
          </a:bodyPr>
          <a:lstStyle/>
          <a:p>
            <a:pPr marL="0" lvl="1" indent="0">
              <a:spcBef>
                <a:spcPts val="0"/>
              </a:spcBef>
              <a:spcAft>
                <a:spcPts val="2000"/>
              </a:spcAft>
              <a:buNone/>
            </a:pPr>
            <a:r>
              <a:rPr lang="en-US" sz="2800" dirty="0">
                <a:latin typeface="Century Gothic" panose="020B0502020202020204" pitchFamily="34" charset="0"/>
              </a:rPr>
              <a:t>Partnerships can </a:t>
            </a:r>
            <a:br>
              <a:rPr lang="en-US" sz="2800" dirty="0">
                <a:latin typeface="Century Gothic" panose="020B0502020202020204" pitchFamily="34" charset="0"/>
              </a:rPr>
            </a:br>
            <a:r>
              <a:rPr lang="en-US" sz="2800" dirty="0">
                <a:latin typeface="Century Gothic" panose="020B0502020202020204" pitchFamily="34" charset="0"/>
              </a:rPr>
              <a:t>boost school </a:t>
            </a:r>
            <a:br>
              <a:rPr lang="en-US" sz="2800" dirty="0">
                <a:latin typeface="Century Gothic" panose="020B0502020202020204" pitchFamily="34" charset="0"/>
              </a:rPr>
            </a:br>
            <a:r>
              <a:rPr lang="en-US" sz="2800" dirty="0">
                <a:latin typeface="Century Gothic" panose="020B0502020202020204" pitchFamily="34" charset="0"/>
              </a:rPr>
              <a:t>achievement.</a:t>
            </a:r>
          </a:p>
          <a:p>
            <a:pPr marL="0" lvl="1" indent="0">
              <a:spcBef>
                <a:spcPts val="0"/>
              </a:spcBef>
              <a:spcAft>
                <a:spcPts val="2000"/>
              </a:spcAft>
              <a:buNone/>
              <a:tabLst>
                <a:tab pos="6111875" algn="l"/>
              </a:tabLst>
            </a:pPr>
            <a:r>
              <a:rPr lang="en-US" sz="2800" dirty="0">
                <a:latin typeface="Century Gothic" panose="020B0502020202020204" pitchFamily="34" charset="0"/>
              </a:rPr>
              <a:t>Collaboration is a </a:t>
            </a:r>
            <a:br>
              <a:rPr lang="en-US" sz="2800" dirty="0">
                <a:latin typeface="Century Gothic" panose="020B0502020202020204" pitchFamily="34" charset="0"/>
              </a:rPr>
            </a:br>
            <a:r>
              <a:rPr lang="en-US" sz="2800" dirty="0">
                <a:latin typeface="Century Gothic" panose="020B0502020202020204" pitchFamily="34" charset="0"/>
              </a:rPr>
              <a:t>relational endeavor.</a:t>
            </a:r>
          </a:p>
          <a:p>
            <a:pPr marL="0" lvl="1" indent="0">
              <a:spcBef>
                <a:spcPts val="0"/>
              </a:spcBef>
              <a:spcAft>
                <a:spcPts val="2000"/>
              </a:spcAft>
              <a:buNone/>
              <a:tabLst>
                <a:tab pos="6111875" algn="l"/>
              </a:tabLst>
            </a:pPr>
            <a:r>
              <a:rPr lang="en-US" sz="2800" dirty="0">
                <a:latin typeface="Century Gothic" panose="020B0502020202020204" pitchFamily="34" charset="0"/>
              </a:rPr>
              <a:t>Welcoming and </a:t>
            </a:r>
            <a:br>
              <a:rPr lang="en-US" sz="2800" dirty="0">
                <a:latin typeface="Century Gothic" panose="020B0502020202020204" pitchFamily="34" charset="0"/>
              </a:rPr>
            </a:br>
            <a:r>
              <a:rPr lang="en-US" sz="2800" dirty="0">
                <a:latin typeface="Century Gothic" panose="020B0502020202020204" pitchFamily="34" charset="0"/>
              </a:rPr>
              <a:t>supporting parents </a:t>
            </a:r>
            <a:br>
              <a:rPr lang="en-US" sz="2800" dirty="0">
                <a:latin typeface="Century Gothic" panose="020B0502020202020204" pitchFamily="34" charset="0"/>
              </a:rPr>
            </a:br>
            <a:r>
              <a:rPr lang="en-US" sz="2800" dirty="0">
                <a:latin typeface="Century Gothic" panose="020B0502020202020204" pitchFamily="34" charset="0"/>
              </a:rPr>
              <a:t>enhances child learning.</a:t>
            </a:r>
          </a:p>
        </p:txBody>
      </p:sp>
      <p:pic>
        <p:nvPicPr>
          <p:cNvPr id="4" name="Picture 2" descr="C:\Users\Fanny Yang\Pictures\2012-07-12\Teachers_planning_08.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994611" y="1262617"/>
            <a:ext cx="5297302" cy="3618171"/>
          </a:xfrm>
          <a:prstGeom prst="rect">
            <a:avLst/>
          </a:prstGeom>
          <a:noFill/>
        </p:spPr>
      </p:pic>
    </p:spTree>
    <p:extLst>
      <p:ext uri="{BB962C8B-B14F-4D97-AF65-F5344CB8AC3E}">
        <p14:creationId xmlns:p14="http://schemas.microsoft.com/office/powerpoint/2010/main" val="177640778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noAutofit/>
          </a:bodyPr>
          <a:lstStyle/>
          <a:p>
            <a:r>
              <a:rPr lang="en-US" sz="100" dirty="0">
                <a:solidFill>
                  <a:schemeClr val="bg1"/>
                </a:solidFill>
              </a:rPr>
              <a:t>.</a:t>
            </a:r>
          </a:p>
        </p:txBody>
      </p:sp>
      <p:sp>
        <p:nvSpPr>
          <p:cNvPr id="10" name="Text Placeholder 9">
            <a:extLst>
              <a:ext uri="{FF2B5EF4-FFF2-40B4-BE49-F238E27FC236}">
                <a16:creationId xmlns:a16="http://schemas.microsoft.com/office/drawing/2014/main" id="{6CEA4541-4682-0249-9B46-5C4B3AEE8896}"/>
              </a:ext>
            </a:extLst>
          </p:cNvPr>
          <p:cNvSpPr>
            <a:spLocks noGrp="1"/>
          </p:cNvSpPr>
          <p:nvPr>
            <p:ph type="body" sz="quarter" idx="14"/>
          </p:nvPr>
        </p:nvSpPr>
        <p:spPr>
          <a:xfrm>
            <a:off x="1388387" y="187827"/>
            <a:ext cx="10627882" cy="576820"/>
          </a:xfrm>
        </p:spPr>
        <p:txBody>
          <a:bodyPr/>
          <a:lstStyle/>
          <a:p>
            <a:r>
              <a:rPr lang="en-US" dirty="0"/>
              <a:t>Leaders Supporting the Transition to Kindergarten </a:t>
            </a:r>
          </a:p>
        </p:txBody>
      </p:sp>
      <p:pic>
        <p:nvPicPr>
          <p:cNvPr id="6" name="Picture 5" descr="A picture containing flower&#10;&#10;Description automatically generated">
            <a:hlinkClick r:id="rId3"/>
            <a:extLst>
              <a:ext uri="{FF2B5EF4-FFF2-40B4-BE49-F238E27FC236}">
                <a16:creationId xmlns:a16="http://schemas.microsoft.com/office/drawing/2014/main" id="{59409B71-4A48-420F-8DD9-D808F4D08C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4306" y="1022541"/>
            <a:ext cx="9603388" cy="5411433"/>
          </a:xfrm>
          <a:prstGeom prst="rect">
            <a:avLst/>
          </a:prstGeom>
        </p:spPr>
      </p:pic>
    </p:spTree>
    <p:extLst>
      <p:ext uri="{BB962C8B-B14F-4D97-AF65-F5344CB8AC3E}">
        <p14:creationId xmlns:p14="http://schemas.microsoft.com/office/powerpoint/2010/main" val="19488084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77529" y="1440960"/>
            <a:ext cx="7166917" cy="2512932"/>
          </a:xfrm>
          <a:prstGeom prst="rect">
            <a:avLst/>
          </a:prstGeom>
          <a:solidFill>
            <a:schemeClr val="bg1"/>
          </a:solidFill>
          <a:ln w="381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en-US" sz="1600" dirty="0">
              <a:solidFill>
                <a:prstClr val="white"/>
              </a:solidFill>
            </a:endParaRPr>
          </a:p>
        </p:txBody>
      </p:sp>
      <p:sp>
        <p:nvSpPr>
          <p:cNvPr id="11" name="Text Placeholder 10">
            <a:extLst>
              <a:ext uri="{FF2B5EF4-FFF2-40B4-BE49-F238E27FC236}">
                <a16:creationId xmlns:a16="http://schemas.microsoft.com/office/drawing/2014/main" id="{46A0FB42-0CD4-4B66-9C63-6B33C836013A}"/>
              </a:ext>
            </a:extLst>
          </p:cNvPr>
          <p:cNvSpPr>
            <a:spLocks noGrp="1"/>
          </p:cNvSpPr>
          <p:nvPr>
            <p:ph type="body" sz="quarter" idx="14"/>
          </p:nvPr>
        </p:nvSpPr>
        <p:spPr/>
        <p:txBody>
          <a:bodyPr/>
          <a:lstStyle/>
          <a:p>
            <a:r>
              <a:rPr lang="en-US" dirty="0"/>
              <a:t>What Does School Readiness Mean?</a:t>
            </a:r>
          </a:p>
        </p:txBody>
      </p:sp>
      <p:pic>
        <p:nvPicPr>
          <p:cNvPr id="7" name="Picture 6" descr="family.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02489" y="4297497"/>
            <a:ext cx="2043249" cy="1845988"/>
          </a:xfrm>
          <a:prstGeom prst="rect">
            <a:avLst/>
          </a:prstGeom>
        </p:spPr>
      </p:pic>
      <p:sp>
        <p:nvSpPr>
          <p:cNvPr id="8" name="TextBox 7"/>
          <p:cNvSpPr txBox="1"/>
          <p:nvPr/>
        </p:nvSpPr>
        <p:spPr>
          <a:xfrm>
            <a:off x="4522144" y="4788135"/>
            <a:ext cx="544139" cy="830997"/>
          </a:xfrm>
          <a:prstGeom prst="rect">
            <a:avLst/>
          </a:prstGeom>
          <a:noFill/>
        </p:spPr>
        <p:txBody>
          <a:bodyPr wrap="none" rtlCol="0">
            <a:spAutoFit/>
          </a:bodyPr>
          <a:lstStyle/>
          <a:p>
            <a:pPr fontAlgn="base">
              <a:spcBef>
                <a:spcPct val="0"/>
              </a:spcBef>
              <a:spcAft>
                <a:spcPct val="0"/>
              </a:spcAft>
            </a:pPr>
            <a:r>
              <a:rPr lang="en-US" sz="4800" dirty="0">
                <a:solidFill>
                  <a:prstClr val="black"/>
                </a:solidFill>
                <a:latin typeface="Arial" charset="0"/>
                <a:ea typeface="ＭＳ Ｐゴシック" charset="0"/>
              </a:rPr>
              <a:t>+</a:t>
            </a:r>
          </a:p>
        </p:txBody>
      </p:sp>
      <p:sp>
        <p:nvSpPr>
          <p:cNvPr id="9" name="TextBox 8"/>
          <p:cNvSpPr txBox="1"/>
          <p:nvPr/>
        </p:nvSpPr>
        <p:spPr>
          <a:xfrm>
            <a:off x="7012313" y="4811700"/>
            <a:ext cx="544139" cy="830997"/>
          </a:xfrm>
          <a:prstGeom prst="rect">
            <a:avLst/>
          </a:prstGeom>
          <a:noFill/>
        </p:spPr>
        <p:txBody>
          <a:bodyPr wrap="none" rtlCol="0">
            <a:spAutoFit/>
          </a:bodyPr>
          <a:lstStyle/>
          <a:p>
            <a:pPr fontAlgn="base">
              <a:spcBef>
                <a:spcPct val="0"/>
              </a:spcBef>
              <a:spcAft>
                <a:spcPct val="0"/>
              </a:spcAft>
            </a:pPr>
            <a:r>
              <a:rPr lang="en-US" sz="4800" dirty="0">
                <a:solidFill>
                  <a:prstClr val="black"/>
                </a:solidFill>
                <a:latin typeface="Arial" charset="0"/>
                <a:ea typeface="ＭＳ Ｐゴシック" charset="0"/>
              </a:rPr>
              <a:t>+</a:t>
            </a:r>
          </a:p>
        </p:txBody>
      </p:sp>
      <p:pic>
        <p:nvPicPr>
          <p:cNvPr id="10" name="Picture 9" descr="classroom-5b4f9da7d8065617ad71fe4c9859bfd3336a72ac-s6-c10.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486494" y="4289944"/>
            <a:ext cx="2504467" cy="1858860"/>
          </a:xfrm>
          <a:prstGeom prst="rect">
            <a:avLst/>
          </a:prstGeom>
        </p:spPr>
      </p:pic>
      <p:sp>
        <p:nvSpPr>
          <p:cNvPr id="4" name="Rectangle 3"/>
          <p:cNvSpPr/>
          <p:nvPr/>
        </p:nvSpPr>
        <p:spPr>
          <a:xfrm>
            <a:off x="1785387" y="1127692"/>
            <a:ext cx="492142" cy="1200329"/>
          </a:xfrm>
          <a:prstGeom prst="rect">
            <a:avLst/>
          </a:prstGeom>
        </p:spPr>
        <p:txBody>
          <a:bodyPr wrap="none">
            <a:spAutoFit/>
          </a:bodyPr>
          <a:lstStyle/>
          <a:p>
            <a:pPr fontAlgn="base">
              <a:spcBef>
                <a:spcPct val="0"/>
              </a:spcBef>
              <a:spcAft>
                <a:spcPct val="0"/>
              </a:spcAft>
            </a:pPr>
            <a:r>
              <a:rPr lang="en-US" sz="7200" dirty="0">
                <a:solidFill>
                  <a:srgbClr val="F79646">
                    <a:lumMod val="60000"/>
                    <a:lumOff val="40000"/>
                  </a:srgbClr>
                </a:solidFill>
                <a:latin typeface="Arial" charset="0"/>
                <a:ea typeface="ＭＳ Ｐゴシック" charset="0"/>
              </a:rPr>
              <a:t>“</a:t>
            </a:r>
          </a:p>
        </p:txBody>
      </p:sp>
      <p:sp>
        <p:nvSpPr>
          <p:cNvPr id="12" name="Rectangle 11"/>
          <p:cNvSpPr/>
          <p:nvPr/>
        </p:nvSpPr>
        <p:spPr>
          <a:xfrm rot="10800000">
            <a:off x="9415196" y="3089615"/>
            <a:ext cx="492142" cy="1200329"/>
          </a:xfrm>
          <a:prstGeom prst="rect">
            <a:avLst/>
          </a:prstGeom>
        </p:spPr>
        <p:txBody>
          <a:bodyPr wrap="square">
            <a:spAutoFit/>
          </a:bodyPr>
          <a:lstStyle/>
          <a:p>
            <a:pPr fontAlgn="base">
              <a:spcBef>
                <a:spcPct val="0"/>
              </a:spcBef>
              <a:spcAft>
                <a:spcPct val="0"/>
              </a:spcAft>
            </a:pPr>
            <a:r>
              <a:rPr lang="en-US" sz="7200" dirty="0">
                <a:solidFill>
                  <a:srgbClr val="F79646">
                    <a:lumMod val="60000"/>
                    <a:lumOff val="40000"/>
                  </a:srgbClr>
                </a:solidFill>
                <a:latin typeface="Arial" charset="0"/>
                <a:ea typeface="ＭＳ Ｐゴシック" charset="0"/>
              </a:rPr>
              <a:t>“</a:t>
            </a:r>
          </a:p>
        </p:txBody>
      </p:sp>
      <p:pic>
        <p:nvPicPr>
          <p:cNvPr id="13" name="Picture 12" descr="Sheyla, Rigoberto and Maria.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85387" y="4317190"/>
            <a:ext cx="2786563" cy="1857709"/>
          </a:xfrm>
          <a:prstGeom prst="rect">
            <a:avLst/>
          </a:prstGeom>
        </p:spPr>
      </p:pic>
      <p:sp>
        <p:nvSpPr>
          <p:cNvPr id="15" name="Rectangle 14">
            <a:extLst>
              <a:ext uri="{FF2B5EF4-FFF2-40B4-BE49-F238E27FC236}">
                <a16:creationId xmlns:a16="http://schemas.microsoft.com/office/drawing/2014/main" id="{C5C5B20E-C475-47FD-87FC-18ADFE156B11}"/>
              </a:ext>
            </a:extLst>
          </p:cNvPr>
          <p:cNvSpPr/>
          <p:nvPr/>
        </p:nvSpPr>
        <p:spPr>
          <a:xfrm>
            <a:off x="2508975" y="1667768"/>
            <a:ext cx="7166917" cy="2092881"/>
          </a:xfrm>
          <a:prstGeom prst="rect">
            <a:avLst/>
          </a:prstGeom>
        </p:spPr>
        <p:txBody>
          <a:bodyPr wrap="square">
            <a:spAutoFit/>
          </a:bodyPr>
          <a:lstStyle/>
          <a:p>
            <a:r>
              <a:rPr lang="en-US" sz="2600" dirty="0">
                <a:latin typeface="Century Gothic" panose="020B0502020202020204" pitchFamily="34" charset="0"/>
              </a:rPr>
              <a:t>The Head Start approach to school readiness means that </a:t>
            </a:r>
            <a:r>
              <a:rPr lang="en-US" sz="2600" b="1" dirty="0">
                <a:latin typeface="Century Gothic" panose="020B0502020202020204" pitchFamily="34" charset="0"/>
              </a:rPr>
              <a:t>children</a:t>
            </a:r>
            <a:r>
              <a:rPr lang="en-US" sz="2600" dirty="0">
                <a:latin typeface="Century Gothic" panose="020B0502020202020204" pitchFamily="34" charset="0"/>
              </a:rPr>
              <a:t> are ready for school, </a:t>
            </a:r>
            <a:r>
              <a:rPr lang="en-US" sz="2600" b="1" dirty="0">
                <a:latin typeface="Century Gothic" panose="020B0502020202020204" pitchFamily="34" charset="0"/>
              </a:rPr>
              <a:t>families</a:t>
            </a:r>
            <a:r>
              <a:rPr lang="en-US" sz="2600" dirty="0">
                <a:latin typeface="Century Gothic" panose="020B0502020202020204" pitchFamily="34" charset="0"/>
              </a:rPr>
              <a:t> are ready to support their children’s learning, and </a:t>
            </a:r>
            <a:r>
              <a:rPr lang="en-US" sz="2600" b="1" dirty="0">
                <a:latin typeface="Century Gothic" panose="020B0502020202020204" pitchFamily="34" charset="0"/>
              </a:rPr>
              <a:t>schools</a:t>
            </a:r>
            <a:r>
              <a:rPr lang="en-US" sz="2600" dirty="0">
                <a:latin typeface="Century Gothic" panose="020B0502020202020204" pitchFamily="34" charset="0"/>
              </a:rPr>
              <a:t> are ready for children.</a:t>
            </a:r>
          </a:p>
        </p:txBody>
      </p:sp>
    </p:spTree>
    <p:extLst>
      <p:ext uri="{BB962C8B-B14F-4D97-AF65-F5344CB8AC3E}">
        <p14:creationId xmlns:p14="http://schemas.microsoft.com/office/powerpoint/2010/main" val="299609255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84AADA0-F7C5-4EDC-A095-F28A183E13FC}"/>
              </a:ext>
            </a:extLst>
          </p:cNvPr>
          <p:cNvSpPr>
            <a:spLocks noGrp="1"/>
          </p:cNvSpPr>
          <p:nvPr>
            <p:ph type="body" sz="quarter" idx="14"/>
          </p:nvPr>
        </p:nvSpPr>
        <p:spPr/>
        <p:txBody>
          <a:bodyPr/>
          <a:lstStyle/>
          <a:p>
            <a:r>
              <a:rPr lang="en-US" dirty="0"/>
              <a:t>Video Discussion</a:t>
            </a:r>
          </a:p>
        </p:txBody>
      </p:sp>
      <p:sp>
        <p:nvSpPr>
          <p:cNvPr id="3" name="Content Placeholder 2"/>
          <p:cNvSpPr>
            <a:spLocks noGrp="1"/>
          </p:cNvSpPr>
          <p:nvPr>
            <p:ph type="body" sz="quarter" idx="10"/>
          </p:nvPr>
        </p:nvSpPr>
        <p:spPr/>
        <p:txBody>
          <a:bodyPr>
            <a:noAutofit/>
          </a:bodyPr>
          <a:lstStyle/>
          <a:p>
            <a:pPr lvl="1" indent="-457200">
              <a:spcBef>
                <a:spcPts val="1968"/>
              </a:spcBef>
              <a:buClr>
                <a:srgbClr val="00B050"/>
              </a:buClr>
              <a:buFont typeface="Arial" panose="020B0604020202020204" pitchFamily="34" charset="0"/>
              <a:buChar char="•"/>
            </a:pPr>
            <a:r>
              <a:rPr lang="en-US" sz="2800" dirty="0">
                <a:latin typeface="Century Gothic" panose="020B0502020202020204" pitchFamily="34" charset="0"/>
              </a:rPr>
              <a:t>Overall impressions or concerns</a:t>
            </a:r>
          </a:p>
          <a:p>
            <a:pPr lvl="1" indent="-457200">
              <a:spcBef>
                <a:spcPts val="1968"/>
              </a:spcBef>
              <a:buClr>
                <a:srgbClr val="00B050"/>
              </a:buClr>
              <a:buFont typeface="Arial" panose="020B0604020202020204" pitchFamily="34" charset="0"/>
              <a:buChar char="•"/>
            </a:pPr>
            <a:r>
              <a:rPr lang="en-US" sz="2800" dirty="0">
                <a:latin typeface="Century Gothic" panose="020B0502020202020204" pitchFamily="34" charset="0"/>
              </a:rPr>
              <a:t>The importance of the program–school partnership</a:t>
            </a:r>
          </a:p>
          <a:p>
            <a:pPr lvl="1" indent="-457200">
              <a:spcBef>
                <a:spcPts val="1968"/>
              </a:spcBef>
              <a:buClr>
                <a:srgbClr val="00B050"/>
              </a:buClr>
              <a:buFont typeface="Arial" panose="020B0604020202020204" pitchFamily="34" charset="0"/>
              <a:buChar char="•"/>
            </a:pPr>
            <a:r>
              <a:rPr lang="en-US" sz="2800" dirty="0">
                <a:latin typeface="Century Gothic" panose="020B0502020202020204" pitchFamily="34" charset="0"/>
              </a:rPr>
              <a:t>Strategies for partnering and possible barriers</a:t>
            </a:r>
          </a:p>
        </p:txBody>
      </p:sp>
    </p:spTree>
    <p:extLst>
      <p:ext uri="{BB962C8B-B14F-4D97-AF65-F5344CB8AC3E}">
        <p14:creationId xmlns:p14="http://schemas.microsoft.com/office/powerpoint/2010/main" val="271144371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488971AF-801B-4B9E-996F-EB1D95B62C5D}"/>
              </a:ext>
            </a:extLst>
          </p:cNvPr>
          <p:cNvSpPr>
            <a:spLocks noGrp="1"/>
          </p:cNvSpPr>
          <p:nvPr>
            <p:ph type="body" sz="quarter" idx="14"/>
          </p:nvPr>
        </p:nvSpPr>
        <p:spPr/>
        <p:txBody>
          <a:bodyPr/>
          <a:lstStyle/>
          <a:p>
            <a:r>
              <a:rPr lang="en-US" dirty="0"/>
              <a:t>Forming Partnerships</a:t>
            </a:r>
          </a:p>
        </p:txBody>
      </p:sp>
      <p:grpSp>
        <p:nvGrpSpPr>
          <p:cNvPr id="3" name="Group 2"/>
          <p:cNvGrpSpPr/>
          <p:nvPr/>
        </p:nvGrpSpPr>
        <p:grpSpPr>
          <a:xfrm>
            <a:off x="2612759" y="1594855"/>
            <a:ext cx="6299200" cy="4371228"/>
            <a:chOff x="1375201" y="1832376"/>
            <a:chExt cx="7430382" cy="4414087"/>
          </a:xfrm>
        </p:grpSpPr>
        <p:sp>
          <p:nvSpPr>
            <p:cNvPr id="5" name="Freeform 4"/>
            <p:cNvSpPr/>
            <p:nvPr/>
          </p:nvSpPr>
          <p:spPr>
            <a:xfrm>
              <a:off x="1439381" y="1832376"/>
              <a:ext cx="7342154" cy="761715"/>
            </a:xfrm>
            <a:custGeom>
              <a:avLst/>
              <a:gdLst>
                <a:gd name="connsiteX0" fmla="*/ 0 w 8469464"/>
                <a:gd name="connsiteY0" fmla="*/ 144938 h 869612"/>
                <a:gd name="connsiteX1" fmla="*/ 144938 w 8469464"/>
                <a:gd name="connsiteY1" fmla="*/ 0 h 869612"/>
                <a:gd name="connsiteX2" fmla="*/ 8324526 w 8469464"/>
                <a:gd name="connsiteY2" fmla="*/ 0 h 869612"/>
                <a:gd name="connsiteX3" fmla="*/ 8469464 w 8469464"/>
                <a:gd name="connsiteY3" fmla="*/ 144938 h 869612"/>
                <a:gd name="connsiteX4" fmla="*/ 8469464 w 8469464"/>
                <a:gd name="connsiteY4" fmla="*/ 724674 h 869612"/>
                <a:gd name="connsiteX5" fmla="*/ 8324526 w 8469464"/>
                <a:gd name="connsiteY5" fmla="*/ 869612 h 869612"/>
                <a:gd name="connsiteX6" fmla="*/ 144938 w 8469464"/>
                <a:gd name="connsiteY6" fmla="*/ 869612 h 869612"/>
                <a:gd name="connsiteX7" fmla="*/ 0 w 8469464"/>
                <a:gd name="connsiteY7" fmla="*/ 724674 h 869612"/>
                <a:gd name="connsiteX8" fmla="*/ 0 w 8469464"/>
                <a:gd name="connsiteY8" fmla="*/ 144938 h 8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9464" h="869612">
                  <a:moveTo>
                    <a:pt x="0" y="144938"/>
                  </a:moveTo>
                  <a:cubicBezTo>
                    <a:pt x="0" y="64891"/>
                    <a:pt x="64891" y="0"/>
                    <a:pt x="144938" y="0"/>
                  </a:cubicBezTo>
                  <a:lnTo>
                    <a:pt x="8324526" y="0"/>
                  </a:lnTo>
                  <a:cubicBezTo>
                    <a:pt x="8404573" y="0"/>
                    <a:pt x="8469464" y="64891"/>
                    <a:pt x="8469464" y="144938"/>
                  </a:cubicBezTo>
                  <a:lnTo>
                    <a:pt x="8469464" y="724674"/>
                  </a:lnTo>
                  <a:cubicBezTo>
                    <a:pt x="8469464" y="804721"/>
                    <a:pt x="8404573" y="869612"/>
                    <a:pt x="8324526" y="869612"/>
                  </a:cubicBezTo>
                  <a:lnTo>
                    <a:pt x="144938" y="869612"/>
                  </a:lnTo>
                  <a:cubicBezTo>
                    <a:pt x="64891" y="869612"/>
                    <a:pt x="0" y="804721"/>
                    <a:pt x="0" y="724674"/>
                  </a:cubicBezTo>
                  <a:lnTo>
                    <a:pt x="0" y="144938"/>
                  </a:lnTo>
                  <a:close/>
                </a:path>
              </a:pathLst>
            </a:custGeom>
            <a:solidFill>
              <a:schemeClr val="bg1"/>
            </a:solidFill>
            <a:ln w="57150" cmpd="sng">
              <a:solidFill>
                <a:schemeClr val="accent6"/>
              </a:solid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71051" tIns="156751" rIns="271051" bIns="338328" numCol="1" spcCol="1270" anchor="ctr" anchorCtr="0">
              <a:noAutofit/>
            </a:bodyPr>
            <a:lstStyle/>
            <a:p>
              <a:pPr algn="ctr" defTabSz="2667000">
                <a:lnSpc>
                  <a:spcPct val="90000"/>
                </a:lnSpc>
                <a:spcBef>
                  <a:spcPct val="0"/>
                </a:spcBef>
              </a:pPr>
              <a:r>
                <a:rPr lang="en-US" sz="3600" b="1" dirty="0">
                  <a:solidFill>
                    <a:srgbClr val="008000"/>
                  </a:solidFill>
                  <a:latin typeface="Century Gothic" pitchFamily="34" charset="0"/>
                </a:rPr>
                <a:t>Create list </a:t>
              </a:r>
              <a:r>
                <a:rPr lang="en-US" sz="6000" dirty="0">
                  <a:solidFill>
                    <a:srgbClr val="008000"/>
                  </a:solidFill>
                </a:rPr>
                <a:t> </a:t>
              </a:r>
            </a:p>
          </p:txBody>
        </p:sp>
        <p:sp>
          <p:nvSpPr>
            <p:cNvPr id="6" name="Freeform 5"/>
            <p:cNvSpPr/>
            <p:nvPr/>
          </p:nvSpPr>
          <p:spPr>
            <a:xfrm>
              <a:off x="1396595" y="2745469"/>
              <a:ext cx="7408988" cy="761715"/>
            </a:xfrm>
            <a:custGeom>
              <a:avLst/>
              <a:gdLst>
                <a:gd name="connsiteX0" fmla="*/ 0 w 8469464"/>
                <a:gd name="connsiteY0" fmla="*/ 144938 h 869612"/>
                <a:gd name="connsiteX1" fmla="*/ 144938 w 8469464"/>
                <a:gd name="connsiteY1" fmla="*/ 0 h 869612"/>
                <a:gd name="connsiteX2" fmla="*/ 8324526 w 8469464"/>
                <a:gd name="connsiteY2" fmla="*/ 0 h 869612"/>
                <a:gd name="connsiteX3" fmla="*/ 8469464 w 8469464"/>
                <a:gd name="connsiteY3" fmla="*/ 144938 h 869612"/>
                <a:gd name="connsiteX4" fmla="*/ 8469464 w 8469464"/>
                <a:gd name="connsiteY4" fmla="*/ 724674 h 869612"/>
                <a:gd name="connsiteX5" fmla="*/ 8324526 w 8469464"/>
                <a:gd name="connsiteY5" fmla="*/ 869612 h 869612"/>
                <a:gd name="connsiteX6" fmla="*/ 144938 w 8469464"/>
                <a:gd name="connsiteY6" fmla="*/ 869612 h 869612"/>
                <a:gd name="connsiteX7" fmla="*/ 0 w 8469464"/>
                <a:gd name="connsiteY7" fmla="*/ 724674 h 869612"/>
                <a:gd name="connsiteX8" fmla="*/ 0 w 8469464"/>
                <a:gd name="connsiteY8" fmla="*/ 144938 h 8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9464" h="869612">
                  <a:moveTo>
                    <a:pt x="0" y="144938"/>
                  </a:moveTo>
                  <a:cubicBezTo>
                    <a:pt x="0" y="64891"/>
                    <a:pt x="64891" y="0"/>
                    <a:pt x="144938" y="0"/>
                  </a:cubicBezTo>
                  <a:lnTo>
                    <a:pt x="8324526" y="0"/>
                  </a:lnTo>
                  <a:cubicBezTo>
                    <a:pt x="8404573" y="0"/>
                    <a:pt x="8469464" y="64891"/>
                    <a:pt x="8469464" y="144938"/>
                  </a:cubicBezTo>
                  <a:lnTo>
                    <a:pt x="8469464" y="724674"/>
                  </a:lnTo>
                  <a:cubicBezTo>
                    <a:pt x="8469464" y="804721"/>
                    <a:pt x="8404573" y="869612"/>
                    <a:pt x="8324526" y="869612"/>
                  </a:cubicBezTo>
                  <a:lnTo>
                    <a:pt x="144938" y="869612"/>
                  </a:lnTo>
                  <a:cubicBezTo>
                    <a:pt x="64891" y="869612"/>
                    <a:pt x="0" y="804721"/>
                    <a:pt x="0" y="724674"/>
                  </a:cubicBezTo>
                  <a:lnTo>
                    <a:pt x="0" y="144938"/>
                  </a:lnTo>
                  <a:close/>
                </a:path>
              </a:pathLst>
            </a:custGeom>
            <a:solidFill>
              <a:schemeClr val="bg1"/>
            </a:solidFill>
            <a:ln w="57150" cmpd="sng">
              <a:solidFill>
                <a:schemeClr val="accent6"/>
              </a:solidFill>
            </a:ln>
            <a:effectLst>
              <a:outerShdw blurRad="40005" dist="22987" dir="5400000" algn="tl" rotWithShape="0">
                <a:srgbClr val="000000">
                  <a:alpha val="35000"/>
                </a:srgbClr>
              </a:outerShdw>
            </a:effectLst>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71051" tIns="156751" rIns="271051" bIns="338328" numCol="1" spcCol="1270" anchor="ctr" anchorCtr="0">
              <a:noAutofit/>
            </a:bodyPr>
            <a:lstStyle/>
            <a:p>
              <a:pPr algn="ctr" defTabSz="2667000">
                <a:lnSpc>
                  <a:spcPct val="90000"/>
                </a:lnSpc>
                <a:spcBef>
                  <a:spcPct val="0"/>
                </a:spcBef>
                <a:spcAft>
                  <a:spcPct val="35000"/>
                </a:spcAft>
              </a:pPr>
              <a:r>
                <a:rPr lang="en-US" sz="3600" b="1" dirty="0">
                  <a:solidFill>
                    <a:srgbClr val="008000"/>
                  </a:solidFill>
                  <a:latin typeface="Century Gothic" pitchFamily="34" charset="0"/>
                </a:rPr>
                <a:t>Meet</a:t>
              </a:r>
              <a:r>
                <a:rPr lang="en-US" sz="6000" dirty="0">
                  <a:solidFill>
                    <a:srgbClr val="008000"/>
                  </a:solidFill>
                </a:rPr>
                <a:t> </a:t>
              </a:r>
              <a:r>
                <a:rPr lang="en-US" sz="4400" dirty="0">
                  <a:solidFill>
                    <a:srgbClr val="008000"/>
                  </a:solidFill>
                </a:rPr>
                <a:t> </a:t>
              </a:r>
            </a:p>
          </p:txBody>
        </p:sp>
        <p:sp>
          <p:nvSpPr>
            <p:cNvPr id="7" name="Freeform 6"/>
            <p:cNvSpPr/>
            <p:nvPr/>
          </p:nvSpPr>
          <p:spPr>
            <a:xfrm>
              <a:off x="1375201" y="3658562"/>
              <a:ext cx="7430382" cy="761715"/>
            </a:xfrm>
            <a:custGeom>
              <a:avLst/>
              <a:gdLst>
                <a:gd name="connsiteX0" fmla="*/ 0 w 8469464"/>
                <a:gd name="connsiteY0" fmla="*/ 144938 h 869612"/>
                <a:gd name="connsiteX1" fmla="*/ 144938 w 8469464"/>
                <a:gd name="connsiteY1" fmla="*/ 0 h 869612"/>
                <a:gd name="connsiteX2" fmla="*/ 8324526 w 8469464"/>
                <a:gd name="connsiteY2" fmla="*/ 0 h 869612"/>
                <a:gd name="connsiteX3" fmla="*/ 8469464 w 8469464"/>
                <a:gd name="connsiteY3" fmla="*/ 144938 h 869612"/>
                <a:gd name="connsiteX4" fmla="*/ 8469464 w 8469464"/>
                <a:gd name="connsiteY4" fmla="*/ 724674 h 869612"/>
                <a:gd name="connsiteX5" fmla="*/ 8324526 w 8469464"/>
                <a:gd name="connsiteY5" fmla="*/ 869612 h 869612"/>
                <a:gd name="connsiteX6" fmla="*/ 144938 w 8469464"/>
                <a:gd name="connsiteY6" fmla="*/ 869612 h 869612"/>
                <a:gd name="connsiteX7" fmla="*/ 0 w 8469464"/>
                <a:gd name="connsiteY7" fmla="*/ 724674 h 869612"/>
                <a:gd name="connsiteX8" fmla="*/ 0 w 8469464"/>
                <a:gd name="connsiteY8" fmla="*/ 144938 h 8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9464" h="869612">
                  <a:moveTo>
                    <a:pt x="0" y="144938"/>
                  </a:moveTo>
                  <a:cubicBezTo>
                    <a:pt x="0" y="64891"/>
                    <a:pt x="64891" y="0"/>
                    <a:pt x="144938" y="0"/>
                  </a:cubicBezTo>
                  <a:lnTo>
                    <a:pt x="8324526" y="0"/>
                  </a:lnTo>
                  <a:cubicBezTo>
                    <a:pt x="8404573" y="0"/>
                    <a:pt x="8469464" y="64891"/>
                    <a:pt x="8469464" y="144938"/>
                  </a:cubicBezTo>
                  <a:lnTo>
                    <a:pt x="8469464" y="724674"/>
                  </a:lnTo>
                  <a:cubicBezTo>
                    <a:pt x="8469464" y="804721"/>
                    <a:pt x="8404573" y="869612"/>
                    <a:pt x="8324526" y="869612"/>
                  </a:cubicBezTo>
                  <a:lnTo>
                    <a:pt x="144938" y="869612"/>
                  </a:lnTo>
                  <a:cubicBezTo>
                    <a:pt x="64891" y="869612"/>
                    <a:pt x="0" y="804721"/>
                    <a:pt x="0" y="724674"/>
                  </a:cubicBezTo>
                  <a:lnTo>
                    <a:pt x="0" y="144938"/>
                  </a:lnTo>
                  <a:close/>
                </a:path>
              </a:pathLst>
            </a:custGeom>
            <a:solidFill>
              <a:schemeClr val="bg1"/>
            </a:solidFill>
            <a:ln w="57150" cmpd="sng">
              <a:solidFill>
                <a:schemeClr val="accent6"/>
              </a:solidFill>
            </a:ln>
            <a:effectLst>
              <a:outerShdw blurRad="40005" dist="22987" dir="5400000" algn="tl" rotWithShape="0">
                <a:srgbClr val="000000">
                  <a:alpha val="35000"/>
                </a:srgbClr>
              </a:outerShdw>
            </a:effectLst>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93911" tIns="168181" rIns="293911" bIns="168181" numCol="1" spcCol="1270" anchor="ctr" anchorCtr="0">
              <a:noAutofit/>
            </a:bodyPr>
            <a:lstStyle/>
            <a:p>
              <a:pPr algn="ctr" defTabSz="2933700">
                <a:lnSpc>
                  <a:spcPct val="90000"/>
                </a:lnSpc>
                <a:spcBef>
                  <a:spcPct val="0"/>
                </a:spcBef>
                <a:spcAft>
                  <a:spcPct val="35000"/>
                </a:spcAft>
              </a:pPr>
              <a:r>
                <a:rPr lang="en-US" sz="3600" b="1" dirty="0">
                  <a:solidFill>
                    <a:srgbClr val="008000"/>
                  </a:solidFill>
                  <a:latin typeface="Century Gothic" pitchFamily="34" charset="0"/>
                </a:rPr>
                <a:t>Share</a:t>
              </a:r>
            </a:p>
          </p:txBody>
        </p:sp>
        <p:sp>
          <p:nvSpPr>
            <p:cNvPr id="8" name="Freeform 7"/>
            <p:cNvSpPr/>
            <p:nvPr/>
          </p:nvSpPr>
          <p:spPr>
            <a:xfrm>
              <a:off x="1396595" y="4571655"/>
              <a:ext cx="7408988" cy="761715"/>
            </a:xfrm>
            <a:custGeom>
              <a:avLst/>
              <a:gdLst>
                <a:gd name="connsiteX0" fmla="*/ 0 w 8469464"/>
                <a:gd name="connsiteY0" fmla="*/ 144938 h 869612"/>
                <a:gd name="connsiteX1" fmla="*/ 144938 w 8469464"/>
                <a:gd name="connsiteY1" fmla="*/ 0 h 869612"/>
                <a:gd name="connsiteX2" fmla="*/ 8324526 w 8469464"/>
                <a:gd name="connsiteY2" fmla="*/ 0 h 869612"/>
                <a:gd name="connsiteX3" fmla="*/ 8469464 w 8469464"/>
                <a:gd name="connsiteY3" fmla="*/ 144938 h 869612"/>
                <a:gd name="connsiteX4" fmla="*/ 8469464 w 8469464"/>
                <a:gd name="connsiteY4" fmla="*/ 724674 h 869612"/>
                <a:gd name="connsiteX5" fmla="*/ 8324526 w 8469464"/>
                <a:gd name="connsiteY5" fmla="*/ 869612 h 869612"/>
                <a:gd name="connsiteX6" fmla="*/ 144938 w 8469464"/>
                <a:gd name="connsiteY6" fmla="*/ 869612 h 869612"/>
                <a:gd name="connsiteX7" fmla="*/ 0 w 8469464"/>
                <a:gd name="connsiteY7" fmla="*/ 724674 h 869612"/>
                <a:gd name="connsiteX8" fmla="*/ 0 w 8469464"/>
                <a:gd name="connsiteY8" fmla="*/ 144938 h 8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9464" h="869612">
                  <a:moveTo>
                    <a:pt x="0" y="144938"/>
                  </a:moveTo>
                  <a:cubicBezTo>
                    <a:pt x="0" y="64891"/>
                    <a:pt x="64891" y="0"/>
                    <a:pt x="144938" y="0"/>
                  </a:cubicBezTo>
                  <a:lnTo>
                    <a:pt x="8324526" y="0"/>
                  </a:lnTo>
                  <a:cubicBezTo>
                    <a:pt x="8404573" y="0"/>
                    <a:pt x="8469464" y="64891"/>
                    <a:pt x="8469464" y="144938"/>
                  </a:cubicBezTo>
                  <a:lnTo>
                    <a:pt x="8469464" y="724674"/>
                  </a:lnTo>
                  <a:cubicBezTo>
                    <a:pt x="8469464" y="804721"/>
                    <a:pt x="8404573" y="869612"/>
                    <a:pt x="8324526" y="869612"/>
                  </a:cubicBezTo>
                  <a:lnTo>
                    <a:pt x="144938" y="869612"/>
                  </a:lnTo>
                  <a:cubicBezTo>
                    <a:pt x="64891" y="869612"/>
                    <a:pt x="0" y="804721"/>
                    <a:pt x="0" y="724674"/>
                  </a:cubicBezTo>
                  <a:lnTo>
                    <a:pt x="0" y="144938"/>
                  </a:lnTo>
                  <a:close/>
                </a:path>
              </a:pathLst>
            </a:custGeom>
            <a:solidFill>
              <a:schemeClr val="bg1"/>
            </a:solidFill>
            <a:ln w="57150" cmpd="sng">
              <a:solidFill>
                <a:schemeClr val="accent6"/>
              </a:solidFill>
            </a:ln>
            <a:effectLst>
              <a:outerShdw blurRad="40005" dist="22987" dir="5400000" algn="tl" rotWithShape="0">
                <a:srgbClr val="000000">
                  <a:alpha val="35000"/>
                </a:srgbClr>
              </a:outerShdw>
            </a:effectLst>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93911" tIns="168181" rIns="293911" bIns="168181" numCol="1" spcCol="1270" anchor="ctr" anchorCtr="0">
              <a:noAutofit/>
            </a:bodyPr>
            <a:lstStyle/>
            <a:p>
              <a:pPr algn="ctr" defTabSz="2933700">
                <a:lnSpc>
                  <a:spcPct val="90000"/>
                </a:lnSpc>
                <a:spcBef>
                  <a:spcPct val="0"/>
                </a:spcBef>
                <a:spcAft>
                  <a:spcPct val="35000"/>
                </a:spcAft>
              </a:pPr>
              <a:r>
                <a:rPr lang="en-US" sz="3600" b="1" dirty="0">
                  <a:solidFill>
                    <a:srgbClr val="008000"/>
                  </a:solidFill>
                  <a:latin typeface="Century Gothic" pitchFamily="34" charset="0"/>
                </a:rPr>
                <a:t>Visit</a:t>
              </a:r>
            </a:p>
          </p:txBody>
        </p:sp>
        <p:sp>
          <p:nvSpPr>
            <p:cNvPr id="9" name="Freeform 8"/>
            <p:cNvSpPr/>
            <p:nvPr/>
          </p:nvSpPr>
          <p:spPr>
            <a:xfrm>
              <a:off x="1396595" y="5484748"/>
              <a:ext cx="7408988" cy="761715"/>
            </a:xfrm>
            <a:custGeom>
              <a:avLst/>
              <a:gdLst>
                <a:gd name="connsiteX0" fmla="*/ 0 w 8469464"/>
                <a:gd name="connsiteY0" fmla="*/ 144938 h 869612"/>
                <a:gd name="connsiteX1" fmla="*/ 144938 w 8469464"/>
                <a:gd name="connsiteY1" fmla="*/ 0 h 869612"/>
                <a:gd name="connsiteX2" fmla="*/ 8324526 w 8469464"/>
                <a:gd name="connsiteY2" fmla="*/ 0 h 869612"/>
                <a:gd name="connsiteX3" fmla="*/ 8469464 w 8469464"/>
                <a:gd name="connsiteY3" fmla="*/ 144938 h 869612"/>
                <a:gd name="connsiteX4" fmla="*/ 8469464 w 8469464"/>
                <a:gd name="connsiteY4" fmla="*/ 724674 h 869612"/>
                <a:gd name="connsiteX5" fmla="*/ 8324526 w 8469464"/>
                <a:gd name="connsiteY5" fmla="*/ 869612 h 869612"/>
                <a:gd name="connsiteX6" fmla="*/ 144938 w 8469464"/>
                <a:gd name="connsiteY6" fmla="*/ 869612 h 869612"/>
                <a:gd name="connsiteX7" fmla="*/ 0 w 8469464"/>
                <a:gd name="connsiteY7" fmla="*/ 724674 h 869612"/>
                <a:gd name="connsiteX8" fmla="*/ 0 w 8469464"/>
                <a:gd name="connsiteY8" fmla="*/ 144938 h 8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9464" h="869612">
                  <a:moveTo>
                    <a:pt x="0" y="144938"/>
                  </a:moveTo>
                  <a:cubicBezTo>
                    <a:pt x="0" y="64891"/>
                    <a:pt x="64891" y="0"/>
                    <a:pt x="144938" y="0"/>
                  </a:cubicBezTo>
                  <a:lnTo>
                    <a:pt x="8324526" y="0"/>
                  </a:lnTo>
                  <a:cubicBezTo>
                    <a:pt x="8404573" y="0"/>
                    <a:pt x="8469464" y="64891"/>
                    <a:pt x="8469464" y="144938"/>
                  </a:cubicBezTo>
                  <a:lnTo>
                    <a:pt x="8469464" y="724674"/>
                  </a:lnTo>
                  <a:cubicBezTo>
                    <a:pt x="8469464" y="804721"/>
                    <a:pt x="8404573" y="869612"/>
                    <a:pt x="8324526" y="869612"/>
                  </a:cubicBezTo>
                  <a:lnTo>
                    <a:pt x="144938" y="869612"/>
                  </a:lnTo>
                  <a:cubicBezTo>
                    <a:pt x="64891" y="869612"/>
                    <a:pt x="0" y="804721"/>
                    <a:pt x="0" y="724674"/>
                  </a:cubicBezTo>
                  <a:lnTo>
                    <a:pt x="0" y="144938"/>
                  </a:lnTo>
                  <a:close/>
                </a:path>
              </a:pathLst>
            </a:custGeom>
            <a:solidFill>
              <a:schemeClr val="bg1"/>
            </a:solidFill>
            <a:ln w="57150" cmpd="sng">
              <a:solidFill>
                <a:schemeClr val="accent6"/>
              </a:solidFill>
            </a:ln>
            <a:effectLst>
              <a:outerShdw blurRad="40005" dist="22987" dir="5400000" algn="tl" rotWithShape="0">
                <a:srgbClr val="000000">
                  <a:alpha val="35000"/>
                </a:srgbClr>
              </a:outerShdw>
            </a:effectLst>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316771" tIns="179611" rIns="316771" bIns="179611" numCol="1" spcCol="1270" anchor="ctr" anchorCtr="0">
              <a:noAutofit/>
            </a:bodyPr>
            <a:lstStyle/>
            <a:p>
              <a:pPr algn="ctr" defTabSz="3200400">
                <a:lnSpc>
                  <a:spcPct val="90000"/>
                </a:lnSpc>
                <a:spcBef>
                  <a:spcPct val="0"/>
                </a:spcBef>
                <a:spcAft>
                  <a:spcPct val="35000"/>
                </a:spcAft>
              </a:pPr>
              <a:r>
                <a:rPr lang="en-US" sz="3600" b="1" dirty="0">
                  <a:solidFill>
                    <a:srgbClr val="008000"/>
                  </a:solidFill>
                  <a:latin typeface="Century Gothic" pitchFamily="34" charset="0"/>
                </a:rPr>
                <a:t>Form plans</a:t>
              </a:r>
            </a:p>
          </p:txBody>
        </p:sp>
      </p:grpSp>
    </p:spTree>
    <p:extLst>
      <p:ext uri="{BB962C8B-B14F-4D97-AF65-F5344CB8AC3E}">
        <p14:creationId xmlns:p14="http://schemas.microsoft.com/office/powerpoint/2010/main" val="77475823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71F7E65-D5EC-4D41-B123-C368E760DEC3}"/>
              </a:ext>
            </a:extLst>
          </p:cNvPr>
          <p:cNvSpPr>
            <a:spLocks noGrp="1"/>
          </p:cNvSpPr>
          <p:nvPr>
            <p:ph type="body" sz="quarter" idx="14"/>
          </p:nvPr>
        </p:nvSpPr>
        <p:spPr/>
        <p:txBody>
          <a:bodyPr/>
          <a:lstStyle/>
          <a:p>
            <a:r>
              <a:rPr lang="en-US" dirty="0"/>
              <a:t>Forming Partnerships with Families</a:t>
            </a:r>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2416433286"/>
              </p:ext>
            </p:extLst>
          </p:nvPr>
        </p:nvGraphicFramePr>
        <p:xfrm>
          <a:off x="2044008" y="1637085"/>
          <a:ext cx="8477250" cy="42799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7044416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D695A96-2F92-4459-B1A2-722FB08857B5}"/>
              </a:ext>
            </a:extLst>
          </p:cNvPr>
          <p:cNvSpPr>
            <a:spLocks noGrp="1"/>
          </p:cNvSpPr>
          <p:nvPr>
            <p:ph type="body" sz="quarter" idx="14"/>
          </p:nvPr>
        </p:nvSpPr>
        <p:spPr/>
        <p:txBody>
          <a:bodyPr/>
          <a:lstStyle/>
          <a:p>
            <a:r>
              <a:rPr lang="en-US" dirty="0"/>
              <a:t>Partnering: A Joint Effort</a:t>
            </a:r>
          </a:p>
        </p:txBody>
      </p:sp>
      <p:sp>
        <p:nvSpPr>
          <p:cNvPr id="4" name="Content Placeholder 2"/>
          <p:cNvSpPr>
            <a:spLocks noGrp="1"/>
          </p:cNvSpPr>
          <p:nvPr>
            <p:ph type="body" sz="quarter" idx="10"/>
          </p:nvPr>
        </p:nvSpPr>
        <p:spPr/>
        <p:txBody>
          <a:bodyPr>
            <a:noAutofit/>
          </a:bodyPr>
          <a:lstStyle/>
          <a:p>
            <a:pPr marL="274320" indent="-274320">
              <a:spcBef>
                <a:spcPts val="1728"/>
              </a:spcBef>
              <a:buClr>
                <a:srgbClr val="00B050"/>
              </a:buClr>
              <a:defRPr/>
            </a:pPr>
            <a:r>
              <a:rPr lang="en-US" sz="2800" dirty="0">
                <a:latin typeface="Century Gothic" panose="020B0502020202020204" pitchFamily="34" charset="0"/>
              </a:rPr>
              <a:t>Early childhood and elementary school leaders jointly ensure successful transitions. </a:t>
            </a:r>
          </a:p>
          <a:p>
            <a:pPr marL="274320" indent="-274320">
              <a:spcBef>
                <a:spcPts val="1728"/>
              </a:spcBef>
              <a:buClr>
                <a:srgbClr val="00B050"/>
              </a:buClr>
              <a:defRPr/>
            </a:pPr>
            <a:r>
              <a:rPr lang="en-US" sz="2800" dirty="0">
                <a:latin typeface="Century Gothic" panose="020B0502020202020204" pitchFamily="34" charset="0"/>
              </a:rPr>
              <a:t>Teachers need guidance and support from leadership to implement transition practices.</a:t>
            </a:r>
          </a:p>
          <a:p>
            <a:pPr marL="274320" indent="-274320">
              <a:spcBef>
                <a:spcPts val="1728"/>
              </a:spcBef>
              <a:buClr>
                <a:srgbClr val="00B050"/>
              </a:buClr>
              <a:defRPr/>
            </a:pPr>
            <a:r>
              <a:rPr lang="en-US" sz="2800" dirty="0">
                <a:latin typeface="Century Gothic" panose="020B0502020202020204" pitchFamily="34" charset="0"/>
              </a:rPr>
              <a:t>The best transition plans include collaboration between administrators, educators, parents, and community members.</a:t>
            </a:r>
          </a:p>
          <a:p>
            <a:pPr marL="274320" indent="-274320">
              <a:spcBef>
                <a:spcPts val="1728"/>
              </a:spcBef>
              <a:buClr>
                <a:srgbClr val="00B050"/>
              </a:buClr>
              <a:defRPr/>
            </a:pPr>
            <a:r>
              <a:rPr lang="en-US" sz="2800" dirty="0">
                <a:latin typeface="Century Gothic" panose="020B0502020202020204" pitchFamily="34" charset="0"/>
              </a:rPr>
              <a:t>There should not be an adversarial relationship between educators and leadership.</a:t>
            </a:r>
          </a:p>
        </p:txBody>
      </p:sp>
    </p:spTree>
    <p:extLst>
      <p:ext uri="{BB962C8B-B14F-4D97-AF65-F5344CB8AC3E}">
        <p14:creationId xmlns:p14="http://schemas.microsoft.com/office/powerpoint/2010/main" val="218539139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B3CB6F2-C5A5-4C17-94E7-DED6DF2AD514}"/>
              </a:ext>
            </a:extLst>
          </p:cNvPr>
          <p:cNvSpPr>
            <a:spLocks noGrp="1"/>
          </p:cNvSpPr>
          <p:nvPr>
            <p:ph type="body" sz="quarter" idx="14"/>
          </p:nvPr>
        </p:nvSpPr>
        <p:spPr/>
        <p:txBody>
          <a:bodyPr/>
          <a:lstStyle/>
          <a:p>
            <a:r>
              <a:rPr lang="en-US" dirty="0"/>
              <a:t>Elements of Effective Partnering</a:t>
            </a:r>
          </a:p>
        </p:txBody>
      </p:sp>
      <p:sp>
        <p:nvSpPr>
          <p:cNvPr id="4" name="Content Placeholder 2"/>
          <p:cNvSpPr>
            <a:spLocks noGrp="1"/>
          </p:cNvSpPr>
          <p:nvPr>
            <p:ph type="body" sz="quarter" idx="10"/>
          </p:nvPr>
        </p:nvSpPr>
        <p:spPr/>
        <p:txBody>
          <a:bodyPr>
            <a:normAutofit/>
          </a:bodyPr>
          <a:lstStyle/>
          <a:p>
            <a:pPr marL="274320" indent="-274320">
              <a:spcBef>
                <a:spcPts val="1272"/>
              </a:spcBef>
              <a:buClr>
                <a:srgbClr val="00B050"/>
              </a:buClr>
            </a:pPr>
            <a:r>
              <a:rPr lang="en-US" sz="2800" dirty="0">
                <a:latin typeface="Century Gothic" panose="020B0502020202020204" pitchFamily="34" charset="0"/>
              </a:rPr>
              <a:t>Creating effective partnerships requires focused effort and leadership.</a:t>
            </a:r>
          </a:p>
          <a:p>
            <a:pPr marL="274320" indent="-274320">
              <a:spcBef>
                <a:spcPts val="1272"/>
              </a:spcBef>
              <a:buClr>
                <a:srgbClr val="00B050"/>
              </a:buClr>
            </a:pPr>
            <a:r>
              <a:rPr lang="en-US" sz="2800" dirty="0">
                <a:latin typeface="Century Gothic" panose="020B0502020202020204" pitchFamily="34" charset="0"/>
              </a:rPr>
              <a:t>Transition work is most effective when strong relationships and valuable partnerships are established before kindergarten starts.</a:t>
            </a:r>
          </a:p>
          <a:p>
            <a:pPr marL="274320" indent="-274320">
              <a:spcBef>
                <a:spcPts val="1272"/>
              </a:spcBef>
              <a:buClr>
                <a:srgbClr val="00B050"/>
              </a:buClr>
            </a:pPr>
            <a:r>
              <a:rPr lang="en-US" sz="2800" dirty="0">
                <a:latin typeface="Century Gothic" panose="020B0502020202020204" pitchFamily="34" charset="0"/>
              </a:rPr>
              <a:t>Successful transition teams have leadership, support, commitment, active engagement, connections with families, and access to community resources.</a:t>
            </a:r>
          </a:p>
        </p:txBody>
      </p:sp>
      <p:sp>
        <p:nvSpPr>
          <p:cNvPr id="64513" name="Rectangle 2"/>
          <p:cNvSpPr>
            <a:spLocks noGrp="1" noChangeArrowheads="1"/>
          </p:cNvSpPr>
          <p:nvPr>
            <p:ph type="title" idx="4294967295"/>
          </p:nvPr>
        </p:nvSpPr>
        <p:spPr>
          <a:xfrm>
            <a:off x="3384550" y="-2516188"/>
            <a:ext cx="8807450" cy="884238"/>
          </a:xfrm>
        </p:spPr>
        <p:txBody>
          <a:bodyPr>
            <a:normAutofit/>
          </a:bodyPr>
          <a:lstStyle/>
          <a:p>
            <a:pPr eaLnBrk="1" hangingPunct="1"/>
            <a:r>
              <a:rPr lang="en-US" dirty="0"/>
              <a:t> </a:t>
            </a:r>
          </a:p>
        </p:txBody>
      </p:sp>
    </p:spTree>
    <p:extLst>
      <p:ext uri="{BB962C8B-B14F-4D97-AF65-F5344CB8AC3E}">
        <p14:creationId xmlns:p14="http://schemas.microsoft.com/office/powerpoint/2010/main" val="103046463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A944B5-D2E9-0B4E-B256-0A4C42F9A710}"/>
              </a:ext>
            </a:extLst>
          </p:cNvPr>
          <p:cNvPicPr>
            <a:picLocks noChangeAspect="1"/>
          </p:cNvPicPr>
          <p:nvPr/>
        </p:nvPicPr>
        <p:blipFill rotWithShape="1">
          <a:blip r:embed="rId3">
            <a:extLst>
              <a:ext uri="{28A0092B-C50C-407E-A947-70E740481C1C}">
                <a14:useLocalDpi xmlns:a14="http://schemas.microsoft.com/office/drawing/2010/main" val="0"/>
              </a:ext>
            </a:extLst>
          </a:blip>
          <a:srcRect t="10545" r="31514" b="10545"/>
          <a:stretch/>
        </p:blipFill>
        <p:spPr>
          <a:xfrm>
            <a:off x="1" y="1"/>
            <a:ext cx="12192000" cy="6858000"/>
          </a:xfrm>
          <a:prstGeom prst="rect">
            <a:avLst/>
          </a:prstGeom>
        </p:spPr>
      </p:pic>
      <p:sp>
        <p:nvSpPr>
          <p:cNvPr id="4" name="Title 3"/>
          <p:cNvSpPr txBox="1">
            <a:spLocks/>
          </p:cNvSpPr>
          <p:nvPr/>
        </p:nvSpPr>
        <p:spPr>
          <a:xfrm>
            <a:off x="1524000" y="0"/>
            <a:ext cx="9144000" cy="207803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3600" kern="1200">
                <a:solidFill>
                  <a:schemeClr val="tx1"/>
                </a:solidFill>
                <a:latin typeface="Century Gothic"/>
                <a:ea typeface="+mj-ea"/>
                <a:cs typeface="Century Gothic"/>
              </a:defRPr>
            </a:lvl1pPr>
          </a:lstStyle>
          <a:p>
            <a:pPr indent="111125"/>
            <a:endParaRPr lang="en-US" dirty="0"/>
          </a:p>
        </p:txBody>
      </p:sp>
      <p:sp>
        <p:nvSpPr>
          <p:cNvPr id="5" name="Oval 4"/>
          <p:cNvSpPr/>
          <p:nvPr/>
        </p:nvSpPr>
        <p:spPr>
          <a:xfrm>
            <a:off x="8508469" y="3045470"/>
            <a:ext cx="3468986" cy="3468986"/>
          </a:xfrm>
          <a:prstGeom prst="ellipse">
            <a:avLst/>
          </a:prstGeom>
          <a:solidFill>
            <a:schemeClr val="bg1"/>
          </a:solidFill>
          <a:ln w="381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spcAft>
                <a:spcPts val="600"/>
              </a:spcAft>
            </a:pPr>
            <a:r>
              <a:rPr lang="en-US" sz="2800" dirty="0">
                <a:solidFill>
                  <a:srgbClr val="FF6600"/>
                </a:solidFill>
                <a:latin typeface="Century Gothic"/>
                <a:cs typeface="Century Gothic"/>
              </a:rPr>
              <a:t>Aligning</a:t>
            </a:r>
          </a:p>
          <a:p>
            <a:pPr algn="ctr">
              <a:spcAft>
                <a:spcPts val="600"/>
              </a:spcAft>
            </a:pPr>
            <a:r>
              <a:rPr lang="en-US" sz="2800" dirty="0">
                <a:solidFill>
                  <a:srgbClr val="FF6600"/>
                </a:solidFill>
                <a:latin typeface="Century Gothic"/>
                <a:cs typeface="Century Gothic"/>
              </a:rPr>
              <a:t>Curricula</a:t>
            </a:r>
          </a:p>
          <a:p>
            <a:pPr algn="ctr">
              <a:spcAft>
                <a:spcPts val="600"/>
              </a:spcAft>
            </a:pPr>
            <a:r>
              <a:rPr lang="en-US" sz="2800" dirty="0">
                <a:solidFill>
                  <a:srgbClr val="FF6600"/>
                </a:solidFill>
                <a:latin typeface="Century Gothic"/>
                <a:cs typeface="Century Gothic"/>
              </a:rPr>
              <a:t>And</a:t>
            </a:r>
          </a:p>
          <a:p>
            <a:pPr algn="ctr">
              <a:spcAft>
                <a:spcPts val="600"/>
              </a:spcAft>
            </a:pPr>
            <a:r>
              <a:rPr lang="en-US" sz="2800" dirty="0">
                <a:solidFill>
                  <a:srgbClr val="FF6600"/>
                </a:solidFill>
                <a:latin typeface="Century Gothic"/>
                <a:cs typeface="Century Gothic"/>
              </a:rPr>
              <a:t>Assessments</a:t>
            </a:r>
          </a:p>
        </p:txBody>
      </p:sp>
    </p:spTree>
    <p:extLst>
      <p:ext uri="{BB962C8B-B14F-4D97-AF65-F5344CB8AC3E}">
        <p14:creationId xmlns:p14="http://schemas.microsoft.com/office/powerpoint/2010/main" val="240428348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D29A0CEE-6ED0-4602-B123-3FD6D525BD54}"/>
              </a:ext>
            </a:extLst>
          </p:cNvPr>
          <p:cNvSpPr>
            <a:spLocks noGrp="1"/>
          </p:cNvSpPr>
          <p:nvPr>
            <p:ph type="body" sz="quarter" idx="14"/>
          </p:nvPr>
        </p:nvSpPr>
        <p:spPr>
          <a:xfrm>
            <a:off x="1338146" y="192036"/>
            <a:ext cx="10853854" cy="576820"/>
          </a:xfrm>
        </p:spPr>
        <p:txBody>
          <a:bodyPr/>
          <a:lstStyle/>
          <a:p>
            <a:r>
              <a:rPr lang="en-US" dirty="0"/>
              <a:t>Early Childhood–Kindergarten Similarities and Differences </a:t>
            </a:r>
          </a:p>
        </p:txBody>
      </p:sp>
      <p:sp>
        <p:nvSpPr>
          <p:cNvPr id="3" name="Content Placeholder 2"/>
          <p:cNvSpPr>
            <a:spLocks noGrp="1"/>
          </p:cNvSpPr>
          <p:nvPr>
            <p:ph type="body" sz="quarter" idx="10"/>
          </p:nvPr>
        </p:nvSpPr>
        <p:spPr/>
        <p:txBody>
          <a:bodyPr>
            <a:normAutofit/>
          </a:bodyPr>
          <a:lstStyle/>
          <a:p>
            <a:pPr marL="0" indent="0">
              <a:spcAft>
                <a:spcPts val="2400"/>
              </a:spcAft>
              <a:buNone/>
            </a:pPr>
            <a:r>
              <a:rPr lang="en-US" sz="2800" dirty="0">
                <a:latin typeface="Century Gothic" panose="020B0502020202020204" pitchFamily="34" charset="0"/>
              </a:rPr>
              <a:t>Discuss:</a:t>
            </a:r>
          </a:p>
          <a:p>
            <a:pPr marL="914400" lvl="1" indent="-457200">
              <a:spcAft>
                <a:spcPts val="2400"/>
              </a:spcAft>
              <a:buClr>
                <a:srgbClr val="00B050"/>
              </a:buClr>
              <a:buFont typeface="Arial" panose="020B0604020202020204" pitchFamily="34" charset="0"/>
              <a:buChar char="•"/>
            </a:pPr>
            <a:r>
              <a:rPr lang="en-US" sz="2800" dirty="0">
                <a:latin typeface="Century Gothic" panose="020B0502020202020204" pitchFamily="34" charset="0"/>
              </a:rPr>
              <a:t>In what ways are early learning and kindergarten curricula and philosophies similar?</a:t>
            </a:r>
          </a:p>
          <a:p>
            <a:pPr marL="914400" lvl="1" indent="-457200">
              <a:spcAft>
                <a:spcPts val="2400"/>
              </a:spcAft>
              <a:buClr>
                <a:srgbClr val="00B050"/>
              </a:buClr>
              <a:buFont typeface="Arial" panose="020B0604020202020204" pitchFamily="34" charset="0"/>
              <a:buChar char="•"/>
            </a:pPr>
            <a:r>
              <a:rPr lang="en-US" sz="2800" dirty="0">
                <a:latin typeface="Century Gothic" panose="020B0502020202020204" pitchFamily="34" charset="0"/>
              </a:rPr>
              <a:t>In what ways they are different?</a:t>
            </a:r>
          </a:p>
          <a:p>
            <a:endParaRPr lang="en-US" dirty="0"/>
          </a:p>
        </p:txBody>
      </p:sp>
    </p:spTree>
    <p:extLst>
      <p:ext uri="{BB962C8B-B14F-4D97-AF65-F5344CB8AC3E}">
        <p14:creationId xmlns:p14="http://schemas.microsoft.com/office/powerpoint/2010/main" val="291223504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6A6C3A-84E0-40B1-AC9D-4BCD58A5C6B3}"/>
              </a:ext>
            </a:extLst>
          </p:cNvPr>
          <p:cNvSpPr>
            <a:spLocks noGrp="1"/>
          </p:cNvSpPr>
          <p:nvPr>
            <p:ph type="body" sz="quarter" idx="14"/>
          </p:nvPr>
        </p:nvSpPr>
        <p:spPr>
          <a:xfrm>
            <a:off x="1338146" y="212280"/>
            <a:ext cx="10627882" cy="576820"/>
          </a:xfrm>
        </p:spPr>
        <p:txBody>
          <a:bodyPr/>
          <a:lstStyle/>
          <a:p>
            <a:r>
              <a:rPr lang="en-US" dirty="0"/>
              <a:t>Head Start vs. Kindergarten </a:t>
            </a:r>
          </a:p>
        </p:txBody>
      </p:sp>
      <p:graphicFrame>
        <p:nvGraphicFramePr>
          <p:cNvPr id="5" name="Table 4">
            <a:extLst>
              <a:ext uri="{FF2B5EF4-FFF2-40B4-BE49-F238E27FC236}">
                <a16:creationId xmlns:a16="http://schemas.microsoft.com/office/drawing/2014/main" id="{044932F4-DA9D-D242-AD4C-0D80D10E75D8}"/>
              </a:ext>
            </a:extLst>
          </p:cNvPr>
          <p:cNvGraphicFramePr>
            <a:graphicFrameLocks noGrp="1"/>
          </p:cNvGraphicFramePr>
          <p:nvPr>
            <p:extLst>
              <p:ext uri="{D42A27DB-BD31-4B8C-83A1-F6EECF244321}">
                <p14:modId xmlns:p14="http://schemas.microsoft.com/office/powerpoint/2010/main" val="183628888"/>
              </p:ext>
            </p:extLst>
          </p:nvPr>
        </p:nvGraphicFramePr>
        <p:xfrm>
          <a:off x="1195754" y="1426866"/>
          <a:ext cx="9937820" cy="4642034"/>
        </p:xfrm>
        <a:graphic>
          <a:graphicData uri="http://schemas.openxmlformats.org/drawingml/2006/table">
            <a:tbl>
              <a:tblPr firstRow="1" bandRow="1">
                <a:tableStyleId>{5C22544A-7EE6-4342-B048-85BDC9FD1C3A}</a:tableStyleId>
              </a:tblPr>
              <a:tblGrid>
                <a:gridCol w="4968910">
                  <a:extLst>
                    <a:ext uri="{9D8B030D-6E8A-4147-A177-3AD203B41FA5}">
                      <a16:colId xmlns:a16="http://schemas.microsoft.com/office/drawing/2014/main" val="2511255796"/>
                    </a:ext>
                  </a:extLst>
                </a:gridCol>
                <a:gridCol w="4968910">
                  <a:extLst>
                    <a:ext uri="{9D8B030D-6E8A-4147-A177-3AD203B41FA5}">
                      <a16:colId xmlns:a16="http://schemas.microsoft.com/office/drawing/2014/main" val="500263729"/>
                    </a:ext>
                  </a:extLst>
                </a:gridCol>
              </a:tblGrid>
              <a:tr h="624383">
                <a:tc>
                  <a:txBody>
                    <a:bodyPr/>
                    <a:lstStyle/>
                    <a:p>
                      <a:r>
                        <a:rPr lang="en-US" sz="3200" dirty="0"/>
                        <a:t>Head Start</a:t>
                      </a:r>
                    </a:p>
                  </a:txBody>
                  <a:tcPr>
                    <a:solidFill>
                      <a:srgbClr val="51AC60"/>
                    </a:solidFill>
                  </a:tcPr>
                </a:tc>
                <a:tc>
                  <a:txBody>
                    <a:bodyPr/>
                    <a:lstStyle/>
                    <a:p>
                      <a:r>
                        <a:rPr lang="en-US" sz="3200" dirty="0"/>
                        <a:t>Kindergarten</a:t>
                      </a:r>
                    </a:p>
                  </a:txBody>
                  <a:tcPr>
                    <a:solidFill>
                      <a:srgbClr val="51AC60"/>
                    </a:solidFill>
                  </a:tcPr>
                </a:tc>
                <a:extLst>
                  <a:ext uri="{0D108BD9-81ED-4DB2-BD59-A6C34878D82A}">
                    <a16:rowId xmlns:a16="http://schemas.microsoft.com/office/drawing/2014/main" val="925788826"/>
                  </a:ext>
                </a:extLst>
              </a:tr>
              <a:tr h="624383">
                <a:tc>
                  <a:txBody>
                    <a:bodyPr/>
                    <a:lstStyle/>
                    <a:p>
                      <a:r>
                        <a:rPr lang="en-US" sz="3200" dirty="0"/>
                        <a:t>3.5+ hours/day</a:t>
                      </a:r>
                    </a:p>
                  </a:txBody>
                  <a:tcPr>
                    <a:solidFill>
                      <a:srgbClr val="51AC60">
                        <a:alpha val="50196"/>
                      </a:srgbClr>
                    </a:solidFill>
                  </a:tcPr>
                </a:tc>
                <a:tc>
                  <a:txBody>
                    <a:bodyPr/>
                    <a:lstStyle/>
                    <a:p>
                      <a:r>
                        <a:rPr lang="en-US" sz="3200" dirty="0"/>
                        <a:t>6+ hours/day</a:t>
                      </a:r>
                    </a:p>
                  </a:txBody>
                  <a:tcPr>
                    <a:solidFill>
                      <a:srgbClr val="51AC60">
                        <a:alpha val="50196"/>
                      </a:srgbClr>
                    </a:solidFill>
                  </a:tcPr>
                </a:tc>
                <a:extLst>
                  <a:ext uri="{0D108BD9-81ED-4DB2-BD59-A6C34878D82A}">
                    <a16:rowId xmlns:a16="http://schemas.microsoft.com/office/drawing/2014/main" val="2684315256"/>
                  </a:ext>
                </a:extLst>
              </a:tr>
              <a:tr h="624383">
                <a:tc>
                  <a:txBody>
                    <a:bodyPr/>
                    <a:lstStyle/>
                    <a:p>
                      <a:r>
                        <a:rPr lang="en-US" sz="3200" dirty="0"/>
                        <a:t>1:10 staff-child ratio</a:t>
                      </a:r>
                    </a:p>
                  </a:txBody>
                  <a:tcPr>
                    <a:solidFill>
                      <a:srgbClr val="4EA65D">
                        <a:alpha val="25098"/>
                      </a:srgbClr>
                    </a:solidFill>
                  </a:tcPr>
                </a:tc>
                <a:tc>
                  <a:txBody>
                    <a:bodyPr/>
                    <a:lstStyle/>
                    <a:p>
                      <a:r>
                        <a:rPr lang="en-US" sz="3200" dirty="0"/>
                        <a:t>1:25 staff-child ratio</a:t>
                      </a:r>
                    </a:p>
                  </a:txBody>
                  <a:tcPr>
                    <a:solidFill>
                      <a:srgbClr val="4EA65D">
                        <a:alpha val="25098"/>
                      </a:srgbClr>
                    </a:solidFill>
                  </a:tcPr>
                </a:tc>
                <a:extLst>
                  <a:ext uri="{0D108BD9-81ED-4DB2-BD59-A6C34878D82A}">
                    <a16:rowId xmlns:a16="http://schemas.microsoft.com/office/drawing/2014/main" val="2258331371"/>
                  </a:ext>
                </a:extLst>
              </a:tr>
              <a:tr h="1035213">
                <a:tc>
                  <a:txBody>
                    <a:bodyPr/>
                    <a:lstStyle/>
                    <a:p>
                      <a:r>
                        <a:rPr lang="en-US" sz="3200" dirty="0"/>
                        <a:t>Play-based, implicit instruction</a:t>
                      </a:r>
                    </a:p>
                  </a:txBody>
                  <a:tcPr>
                    <a:solidFill>
                      <a:srgbClr val="51AC60">
                        <a:alpha val="50196"/>
                      </a:srgbClr>
                    </a:solidFill>
                  </a:tcPr>
                </a:tc>
                <a:tc>
                  <a:txBody>
                    <a:bodyPr/>
                    <a:lstStyle/>
                    <a:p>
                      <a:r>
                        <a:rPr lang="en-US" sz="3200" dirty="0"/>
                        <a:t>Explicit instruction</a:t>
                      </a:r>
                    </a:p>
                  </a:txBody>
                  <a:tcPr>
                    <a:solidFill>
                      <a:srgbClr val="51AC60">
                        <a:alpha val="50196"/>
                      </a:srgbClr>
                    </a:solidFill>
                  </a:tcPr>
                </a:tc>
                <a:extLst>
                  <a:ext uri="{0D108BD9-81ED-4DB2-BD59-A6C34878D82A}">
                    <a16:rowId xmlns:a16="http://schemas.microsoft.com/office/drawing/2014/main" val="3420870700"/>
                  </a:ext>
                </a:extLst>
              </a:tr>
              <a:tr h="624383">
                <a:tc>
                  <a:txBody>
                    <a:bodyPr/>
                    <a:lstStyle/>
                    <a:p>
                      <a:r>
                        <a:rPr lang="en-US" sz="3200" dirty="0"/>
                        <a:t>Child-directed</a:t>
                      </a:r>
                    </a:p>
                  </a:txBody>
                  <a:tcPr>
                    <a:solidFill>
                      <a:srgbClr val="51AC60">
                        <a:alpha val="25098"/>
                      </a:srgbClr>
                    </a:solidFill>
                  </a:tcPr>
                </a:tc>
                <a:tc>
                  <a:txBody>
                    <a:bodyPr/>
                    <a:lstStyle/>
                    <a:p>
                      <a:r>
                        <a:rPr lang="en-US" sz="3200" dirty="0"/>
                        <a:t>Teacher-directed</a:t>
                      </a:r>
                    </a:p>
                  </a:txBody>
                  <a:tcPr>
                    <a:solidFill>
                      <a:srgbClr val="51AC60">
                        <a:alpha val="25098"/>
                      </a:srgbClr>
                    </a:solidFill>
                  </a:tcPr>
                </a:tc>
                <a:extLst>
                  <a:ext uri="{0D108BD9-81ED-4DB2-BD59-A6C34878D82A}">
                    <a16:rowId xmlns:a16="http://schemas.microsoft.com/office/drawing/2014/main" val="1210442818"/>
                  </a:ext>
                </a:extLst>
              </a:tr>
              <a:tr h="1077702">
                <a:tc>
                  <a:txBody>
                    <a:bodyPr/>
                    <a:lstStyle/>
                    <a:p>
                      <a:r>
                        <a:rPr lang="en-US" sz="3200" b="0" i="0" kern="1200" dirty="0">
                          <a:solidFill>
                            <a:schemeClr val="dk1"/>
                          </a:solidFill>
                          <a:effectLst/>
                          <a:latin typeface="+mn-lt"/>
                          <a:ea typeface="+mn-ea"/>
                          <a:cs typeface="+mn-cs"/>
                        </a:rPr>
                        <a:t>Developmental focus across the learning domains</a:t>
                      </a:r>
                      <a:endParaRPr lang="en-US" sz="3200" dirty="0"/>
                    </a:p>
                  </a:txBody>
                  <a:tcPr>
                    <a:solidFill>
                      <a:srgbClr val="51AC60">
                        <a:alpha val="50196"/>
                      </a:srgbClr>
                    </a:solidFill>
                  </a:tcPr>
                </a:tc>
                <a:tc>
                  <a:txBody>
                    <a:bodyPr/>
                    <a:lstStyle/>
                    <a:p>
                      <a:r>
                        <a:rPr lang="en-US" sz="3200" dirty="0"/>
                        <a:t>Focus on academics</a:t>
                      </a:r>
                    </a:p>
                  </a:txBody>
                  <a:tcPr>
                    <a:solidFill>
                      <a:srgbClr val="51AC60">
                        <a:alpha val="50196"/>
                      </a:srgbClr>
                    </a:solidFill>
                  </a:tcPr>
                </a:tc>
                <a:extLst>
                  <a:ext uri="{0D108BD9-81ED-4DB2-BD59-A6C34878D82A}">
                    <a16:rowId xmlns:a16="http://schemas.microsoft.com/office/drawing/2014/main" val="3788031324"/>
                  </a:ext>
                </a:extLst>
              </a:tr>
            </a:tbl>
          </a:graphicData>
        </a:graphic>
      </p:graphicFrame>
    </p:spTree>
    <p:extLst>
      <p:ext uri="{BB962C8B-B14F-4D97-AF65-F5344CB8AC3E}">
        <p14:creationId xmlns:p14="http://schemas.microsoft.com/office/powerpoint/2010/main" val="40169588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D9527FA-2A13-4A93-B4A7-A4C34DF857C9}"/>
              </a:ext>
            </a:extLst>
          </p:cNvPr>
          <p:cNvSpPr>
            <a:spLocks noGrp="1"/>
          </p:cNvSpPr>
          <p:nvPr>
            <p:ph type="body" sz="quarter" idx="14"/>
          </p:nvPr>
        </p:nvSpPr>
        <p:spPr/>
        <p:txBody>
          <a:bodyPr/>
          <a:lstStyle/>
          <a:p>
            <a:r>
              <a:rPr lang="en-US" dirty="0"/>
              <a:t>First Steps for Alignment</a:t>
            </a:r>
          </a:p>
        </p:txBody>
      </p:sp>
      <p:sp>
        <p:nvSpPr>
          <p:cNvPr id="3" name="Content Placeholder 2"/>
          <p:cNvSpPr>
            <a:spLocks noGrp="1"/>
          </p:cNvSpPr>
          <p:nvPr>
            <p:ph type="body" sz="quarter" idx="10"/>
          </p:nvPr>
        </p:nvSpPr>
        <p:spPr/>
        <p:txBody>
          <a:bodyPr>
            <a:normAutofit/>
          </a:bodyPr>
          <a:lstStyle/>
          <a:p>
            <a:pPr marL="274320" indent="-274320">
              <a:spcBef>
                <a:spcPts val="1968"/>
              </a:spcBef>
            </a:pPr>
            <a:r>
              <a:rPr lang="en-US" sz="2800" dirty="0">
                <a:latin typeface="Century Gothic" panose="020B0502020202020204" pitchFamily="34" charset="0"/>
              </a:rPr>
              <a:t>G</a:t>
            </a:r>
            <a:r>
              <a:rPr lang="en-US" sz="3200" dirty="0">
                <a:latin typeface="Century Gothic" panose="020B0502020202020204" pitchFamily="34" charset="0"/>
              </a:rPr>
              <a:t>et </a:t>
            </a:r>
            <a:r>
              <a:rPr lang="en-US" sz="2800" dirty="0">
                <a:latin typeface="Century Gothic" panose="020B0502020202020204" pitchFamily="34" charset="0"/>
              </a:rPr>
              <a:t>to know and understand each other’s practices.</a:t>
            </a:r>
          </a:p>
          <a:p>
            <a:pPr marL="274320" indent="-274320">
              <a:spcBef>
                <a:spcPts val="1968"/>
              </a:spcBef>
            </a:pPr>
            <a:r>
              <a:rPr lang="en-US" sz="2800" dirty="0">
                <a:latin typeface="Century Gothic" panose="020B0502020202020204" pitchFamily="34" charset="0"/>
              </a:rPr>
              <a:t>Understand each other’s expectations.</a:t>
            </a:r>
          </a:p>
          <a:p>
            <a:pPr marL="274320" indent="-274320">
              <a:spcBef>
                <a:spcPts val="1968"/>
              </a:spcBef>
            </a:pPr>
            <a:r>
              <a:rPr lang="en-US" sz="2800" dirty="0">
                <a:latin typeface="Century Gothic" panose="020B0502020202020204" pitchFamily="34" charset="0"/>
              </a:rPr>
              <a:t>Conduct visits of both settings.</a:t>
            </a:r>
          </a:p>
          <a:p>
            <a:pPr marL="274320" indent="-274320">
              <a:spcBef>
                <a:spcPts val="1968"/>
              </a:spcBef>
            </a:pPr>
            <a:r>
              <a:rPr lang="en-US" sz="2800" dirty="0">
                <a:latin typeface="Century Gothic" panose="020B0502020202020204" pitchFamily="34" charset="0"/>
              </a:rPr>
              <a:t>Become colleagues and allies.</a:t>
            </a:r>
          </a:p>
        </p:txBody>
      </p:sp>
      <p:sp>
        <p:nvSpPr>
          <p:cNvPr id="4" name="TextBox 3"/>
          <p:cNvSpPr txBox="1"/>
          <p:nvPr/>
        </p:nvSpPr>
        <p:spPr>
          <a:xfrm>
            <a:off x="-3478171" y="2097416"/>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61125162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9F98229-A5E8-438F-B576-66104A9C3E7B}"/>
              </a:ext>
            </a:extLst>
          </p:cNvPr>
          <p:cNvSpPr>
            <a:spLocks noGrp="1"/>
          </p:cNvSpPr>
          <p:nvPr>
            <p:ph type="body" sz="quarter" idx="14"/>
          </p:nvPr>
        </p:nvSpPr>
        <p:spPr/>
        <p:txBody>
          <a:bodyPr/>
          <a:lstStyle/>
          <a:p>
            <a:r>
              <a:rPr lang="en-US" dirty="0"/>
              <a:t>Commonalities and Gaps </a:t>
            </a:r>
          </a:p>
        </p:txBody>
      </p:sp>
      <p:sp>
        <p:nvSpPr>
          <p:cNvPr id="3" name="Content Placeholder 2"/>
          <p:cNvSpPr>
            <a:spLocks noGrp="1"/>
          </p:cNvSpPr>
          <p:nvPr>
            <p:ph type="body" sz="quarter" idx="10"/>
          </p:nvPr>
        </p:nvSpPr>
        <p:spPr/>
        <p:txBody>
          <a:bodyPr>
            <a:normAutofit/>
          </a:bodyPr>
          <a:lstStyle/>
          <a:p>
            <a:pPr marL="274320" indent="-274320">
              <a:spcBef>
                <a:spcPts val="1968"/>
              </a:spcBef>
            </a:pPr>
            <a:r>
              <a:rPr lang="en-US" sz="2800" dirty="0">
                <a:latin typeface="Century Gothic" panose="020B0502020202020204" pitchFamily="34" charset="0"/>
              </a:rPr>
              <a:t>Share current assessment information.</a:t>
            </a:r>
          </a:p>
          <a:p>
            <a:pPr marL="274320" indent="-274320">
              <a:spcBef>
                <a:spcPts val="1968"/>
              </a:spcBef>
            </a:pPr>
            <a:r>
              <a:rPr lang="en-US" sz="2800" dirty="0">
                <a:latin typeface="Century Gothic" panose="020B0502020202020204" pitchFamily="34" charset="0"/>
              </a:rPr>
              <a:t>Identify alignments and misalignments.</a:t>
            </a:r>
          </a:p>
          <a:p>
            <a:pPr marL="274320" indent="-274320">
              <a:spcBef>
                <a:spcPts val="1968"/>
              </a:spcBef>
            </a:pPr>
            <a:r>
              <a:rPr lang="en-US" sz="2800" dirty="0">
                <a:latin typeface="Century Gothic" panose="020B0502020202020204" pitchFamily="34" charset="0"/>
              </a:rPr>
              <a:t>Align curricula and practices by building on commonalities and filling in gaps.</a:t>
            </a:r>
          </a:p>
        </p:txBody>
      </p:sp>
    </p:spTree>
    <p:extLst>
      <p:ext uri="{BB962C8B-B14F-4D97-AF65-F5344CB8AC3E}">
        <p14:creationId xmlns:p14="http://schemas.microsoft.com/office/powerpoint/2010/main" val="32330455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2B266A4-203E-49E0-83C5-25D479AD1E4D}"/>
              </a:ext>
            </a:extLst>
          </p:cNvPr>
          <p:cNvSpPr>
            <a:spLocks noGrp="1"/>
          </p:cNvSpPr>
          <p:nvPr>
            <p:ph type="body" sz="quarter" idx="14"/>
          </p:nvPr>
        </p:nvSpPr>
        <p:spPr/>
        <p:txBody>
          <a:bodyPr/>
          <a:lstStyle/>
          <a:p>
            <a:r>
              <a:rPr lang="en-US" dirty="0"/>
              <a:t>Common Themes</a:t>
            </a:r>
          </a:p>
        </p:txBody>
      </p:sp>
      <p:sp>
        <p:nvSpPr>
          <p:cNvPr id="3" name="Content Placeholder 2"/>
          <p:cNvSpPr>
            <a:spLocks noGrp="1"/>
          </p:cNvSpPr>
          <p:nvPr>
            <p:ph type="body" sz="quarter" idx="10"/>
          </p:nvPr>
        </p:nvSpPr>
        <p:spPr>
          <a:xfrm>
            <a:off x="258440" y="1152932"/>
            <a:ext cx="11707588" cy="5211522"/>
          </a:xfrm>
        </p:spPr>
        <p:txBody>
          <a:bodyPr>
            <a:noAutofit/>
          </a:bodyPr>
          <a:lstStyle/>
          <a:p>
            <a:pPr marL="408305" indent="0">
              <a:spcBef>
                <a:spcPts val="1200"/>
              </a:spcBef>
              <a:buNone/>
            </a:pPr>
            <a:r>
              <a:rPr lang="en-US" sz="2800" b="1" dirty="0">
                <a:solidFill>
                  <a:srgbClr val="00B050"/>
                </a:solidFill>
                <a:latin typeface="Century Gothic" panose="020B0502020202020204" pitchFamily="34" charset="0"/>
              </a:rPr>
              <a:t>How a group of parents defined school readiness:</a:t>
            </a:r>
          </a:p>
          <a:p>
            <a:pPr marL="682625" indent="-274320">
              <a:spcBef>
                <a:spcPts val="1200"/>
              </a:spcBef>
            </a:pPr>
            <a:r>
              <a:rPr lang="en-US" sz="2800" dirty="0">
                <a:latin typeface="Century Gothic" panose="020B0502020202020204" pitchFamily="34" charset="0"/>
              </a:rPr>
              <a:t>Academic competencies</a:t>
            </a:r>
          </a:p>
          <a:p>
            <a:pPr marL="682625" indent="-274320">
              <a:spcBef>
                <a:spcPts val="1200"/>
              </a:spcBef>
            </a:pPr>
            <a:r>
              <a:rPr lang="en-US" sz="2800" dirty="0">
                <a:latin typeface="Century Gothic" panose="020B0502020202020204" pitchFamily="34" charset="0"/>
              </a:rPr>
              <a:t>Social skills</a:t>
            </a:r>
          </a:p>
          <a:p>
            <a:pPr marL="682625" indent="-274320">
              <a:spcBef>
                <a:spcPts val="1200"/>
              </a:spcBef>
            </a:pPr>
            <a:r>
              <a:rPr lang="en-US" sz="2800" dirty="0">
                <a:solidFill>
                  <a:srgbClr val="000000"/>
                </a:solidFill>
                <a:latin typeface="Century Gothic" panose="020B0502020202020204" pitchFamily="34" charset="0"/>
              </a:rPr>
              <a:t>Communication among all stakeholders</a:t>
            </a:r>
          </a:p>
          <a:p>
            <a:pPr marL="682625" indent="-274320">
              <a:spcBef>
                <a:spcPts val="1200"/>
              </a:spcBef>
            </a:pPr>
            <a:r>
              <a:rPr lang="en-US" sz="2800" dirty="0">
                <a:solidFill>
                  <a:srgbClr val="000000"/>
                </a:solidFill>
                <a:latin typeface="Century Gothic" panose="020B0502020202020204" pitchFamily="34" charset="0"/>
              </a:rPr>
              <a:t>Schools that are ready for children and families</a:t>
            </a:r>
          </a:p>
          <a:p>
            <a:pPr marL="682625" indent="-274320">
              <a:spcBef>
                <a:spcPts val="1200"/>
              </a:spcBef>
            </a:pPr>
            <a:r>
              <a:rPr lang="en-US" sz="2800" dirty="0">
                <a:solidFill>
                  <a:srgbClr val="000000"/>
                </a:solidFill>
                <a:latin typeface="Century Gothic" panose="020B0502020202020204" pitchFamily="34" charset="0"/>
              </a:rPr>
              <a:t>Knowledge of kindergarten standards</a:t>
            </a:r>
          </a:p>
        </p:txBody>
      </p:sp>
      <p:sp>
        <p:nvSpPr>
          <p:cNvPr id="4" name="Rectangle 3"/>
          <p:cNvSpPr/>
          <p:nvPr/>
        </p:nvSpPr>
        <p:spPr>
          <a:xfrm>
            <a:off x="613620" y="2658141"/>
            <a:ext cx="8891887" cy="1765004"/>
          </a:xfrm>
          <a:prstGeom prst="rect">
            <a:avLst/>
          </a:prstGeom>
          <a:noFill/>
          <a:ln w="381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09682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EE053D1-FA73-45C9-8DC1-49AF339DD6B3}"/>
              </a:ext>
            </a:extLst>
          </p:cNvPr>
          <p:cNvSpPr>
            <a:spLocks noGrp="1"/>
          </p:cNvSpPr>
          <p:nvPr>
            <p:ph type="body" sz="quarter" idx="14"/>
          </p:nvPr>
        </p:nvSpPr>
        <p:spPr/>
        <p:txBody>
          <a:bodyPr/>
          <a:lstStyle/>
          <a:p>
            <a:r>
              <a:rPr lang="en-US" dirty="0"/>
              <a:t>Curricular Alignment</a:t>
            </a:r>
          </a:p>
        </p:txBody>
      </p:sp>
      <p:graphicFrame>
        <p:nvGraphicFramePr>
          <p:cNvPr id="5" name="Content Placeholder 4"/>
          <p:cNvGraphicFramePr>
            <a:graphicFrameLocks noGrp="1"/>
          </p:cNvGraphicFramePr>
          <p:nvPr>
            <p:ph idx="4294967295"/>
            <p:extLst>
              <p:ext uri="{D42A27DB-BD31-4B8C-83A1-F6EECF244321}">
                <p14:modId xmlns:p14="http://schemas.microsoft.com/office/powerpoint/2010/main" val="1962533182"/>
              </p:ext>
            </p:extLst>
          </p:nvPr>
        </p:nvGraphicFramePr>
        <p:xfrm>
          <a:off x="1338146" y="1362896"/>
          <a:ext cx="8173993" cy="1925320"/>
        </p:xfrm>
        <a:graphic>
          <a:graphicData uri="http://schemas.openxmlformats.org/drawingml/2006/table">
            <a:tbl>
              <a:tblPr firstRow="1" bandRow="1">
                <a:tableStyleId>{5C22544A-7EE6-4342-B048-85BDC9FD1C3A}</a:tableStyleId>
              </a:tblPr>
              <a:tblGrid>
                <a:gridCol w="1842318">
                  <a:extLst>
                    <a:ext uri="{9D8B030D-6E8A-4147-A177-3AD203B41FA5}">
                      <a16:colId xmlns:a16="http://schemas.microsoft.com/office/drawing/2014/main" val="20000"/>
                    </a:ext>
                  </a:extLst>
                </a:gridCol>
                <a:gridCol w="1973304">
                  <a:extLst>
                    <a:ext uri="{9D8B030D-6E8A-4147-A177-3AD203B41FA5}">
                      <a16:colId xmlns:a16="http://schemas.microsoft.com/office/drawing/2014/main" val="20001"/>
                    </a:ext>
                  </a:extLst>
                </a:gridCol>
                <a:gridCol w="1952311">
                  <a:extLst>
                    <a:ext uri="{9D8B030D-6E8A-4147-A177-3AD203B41FA5}">
                      <a16:colId xmlns:a16="http://schemas.microsoft.com/office/drawing/2014/main" val="20002"/>
                    </a:ext>
                  </a:extLst>
                </a:gridCol>
                <a:gridCol w="2406060">
                  <a:extLst>
                    <a:ext uri="{9D8B030D-6E8A-4147-A177-3AD203B41FA5}">
                      <a16:colId xmlns:a16="http://schemas.microsoft.com/office/drawing/2014/main" val="20003"/>
                    </a:ext>
                  </a:extLst>
                </a:gridCol>
              </a:tblGrid>
              <a:tr h="370840">
                <a:tc>
                  <a:txBody>
                    <a:bodyPr/>
                    <a:lstStyle/>
                    <a:p>
                      <a:pPr algn="ctr"/>
                      <a:r>
                        <a:rPr lang="en-US" sz="1600" dirty="0">
                          <a:latin typeface="Century Gothic"/>
                          <a:cs typeface="Century Gothic"/>
                        </a:rPr>
                        <a:t>September</a:t>
                      </a:r>
                    </a:p>
                  </a:txBody>
                  <a:tcPr/>
                </a:tc>
                <a:tc>
                  <a:txBody>
                    <a:bodyPr/>
                    <a:lstStyle/>
                    <a:p>
                      <a:pPr algn="ctr"/>
                      <a:r>
                        <a:rPr lang="en-US" sz="1600" dirty="0">
                          <a:latin typeface="Century Gothic"/>
                          <a:cs typeface="Century Gothic"/>
                        </a:rPr>
                        <a:t>December</a:t>
                      </a:r>
                    </a:p>
                  </a:txBody>
                  <a:tcPr/>
                </a:tc>
                <a:tc>
                  <a:txBody>
                    <a:bodyPr/>
                    <a:lstStyle/>
                    <a:p>
                      <a:pPr algn="ctr"/>
                      <a:r>
                        <a:rPr lang="en-US" sz="1600" dirty="0">
                          <a:latin typeface="Century Gothic"/>
                          <a:cs typeface="Century Gothic"/>
                        </a:rPr>
                        <a:t>March</a:t>
                      </a:r>
                    </a:p>
                  </a:txBody>
                  <a:tcPr/>
                </a:tc>
                <a:tc>
                  <a:txBody>
                    <a:bodyPr/>
                    <a:lstStyle/>
                    <a:p>
                      <a:pPr algn="ctr"/>
                      <a:r>
                        <a:rPr lang="en-US" sz="1600" dirty="0">
                          <a:latin typeface="Century Gothic"/>
                          <a:cs typeface="Century Gothic"/>
                        </a:rPr>
                        <a:t>Extension</a:t>
                      </a:r>
                    </a:p>
                  </a:txBody>
                  <a:tcPr>
                    <a:solidFill>
                      <a:schemeClr val="accent4">
                        <a:lumMod val="75000"/>
                      </a:schemeClr>
                    </a:solidFill>
                  </a:tcPr>
                </a:tc>
                <a:extLst>
                  <a:ext uri="{0D108BD9-81ED-4DB2-BD59-A6C34878D82A}">
                    <a16:rowId xmlns:a16="http://schemas.microsoft.com/office/drawing/2014/main" val="10000"/>
                  </a:ext>
                </a:extLst>
              </a:tr>
              <a:tr h="370840">
                <a:tc>
                  <a:txBody>
                    <a:bodyPr/>
                    <a:lstStyle/>
                    <a:p>
                      <a:r>
                        <a:rPr lang="en-US" sz="1600" dirty="0">
                          <a:latin typeface="Century Gothic"/>
                          <a:cs typeface="Century Gothic"/>
                        </a:rPr>
                        <a:t>Show interest in simple patterns in everyday life.</a:t>
                      </a:r>
                    </a:p>
                  </a:txBody>
                  <a:tcPr/>
                </a:tc>
                <a:tc>
                  <a:txBody>
                    <a:bodyPr/>
                    <a:lstStyle/>
                    <a:p>
                      <a:r>
                        <a:rPr lang="en-US" sz="1600" dirty="0">
                          <a:latin typeface="Century Gothic"/>
                          <a:cs typeface="Century Gothic"/>
                        </a:rPr>
                        <a:t>Copy simple repeating</a:t>
                      </a:r>
                      <a:r>
                        <a:rPr lang="en-US" sz="1600" baseline="0" dirty="0">
                          <a:latin typeface="Century Gothic"/>
                          <a:cs typeface="Century Gothic"/>
                        </a:rPr>
                        <a:t> patterns.</a:t>
                      </a:r>
                      <a:endParaRPr lang="en-US" sz="1600" dirty="0">
                        <a:latin typeface="Century Gothic"/>
                        <a:cs typeface="Century Gothic"/>
                      </a:endParaRPr>
                    </a:p>
                  </a:txBody>
                  <a:tcPr/>
                </a:tc>
                <a:tc>
                  <a:txBody>
                    <a:bodyPr/>
                    <a:lstStyle/>
                    <a:p>
                      <a:r>
                        <a:rPr lang="en-US" sz="1600" dirty="0">
                          <a:latin typeface="Century Gothic"/>
                          <a:cs typeface="Century Gothic"/>
                        </a:rPr>
                        <a:t>Extend and create</a:t>
                      </a:r>
                      <a:r>
                        <a:rPr lang="en-US" sz="1600" baseline="0" dirty="0">
                          <a:latin typeface="Century Gothic"/>
                          <a:cs typeface="Century Gothic"/>
                        </a:rPr>
                        <a:t> simple repeating patterns.</a:t>
                      </a:r>
                      <a:endParaRPr lang="en-US" sz="1600" dirty="0">
                        <a:latin typeface="Century Gothic"/>
                        <a:cs typeface="Century Gothic"/>
                      </a:endParaRPr>
                    </a:p>
                  </a:txBody>
                  <a:tcPr/>
                </a:tc>
                <a:tc>
                  <a:txBody>
                    <a:bodyPr/>
                    <a:lstStyle/>
                    <a:p>
                      <a:r>
                        <a:rPr lang="en-US" sz="1600" dirty="0">
                          <a:latin typeface="Century Gothic"/>
                          <a:cs typeface="Century Gothic"/>
                        </a:rPr>
                        <a:t>Recognize,</a:t>
                      </a:r>
                      <a:r>
                        <a:rPr lang="en-US" sz="1600" baseline="0" dirty="0">
                          <a:latin typeface="Century Gothic"/>
                          <a:cs typeface="Century Gothic"/>
                        </a:rPr>
                        <a:t> create, explain, and extend more complex repeating patterns </a:t>
                      </a:r>
                      <a:r>
                        <a:rPr lang="en-US" sz="1600" b="0" i="1" baseline="0" dirty="0">
                          <a:solidFill>
                            <a:srgbClr val="FF0000"/>
                          </a:solidFill>
                          <a:latin typeface="Century Gothic"/>
                          <a:cs typeface="Century Gothic"/>
                        </a:rPr>
                        <a:t>and simple growing patterns.</a:t>
                      </a:r>
                      <a:endParaRPr lang="en-US" sz="1600" b="0" i="1" dirty="0">
                        <a:solidFill>
                          <a:srgbClr val="FF0000"/>
                        </a:solidFill>
                        <a:latin typeface="Century Gothic"/>
                        <a:cs typeface="Century Gothic"/>
                      </a:endParaRPr>
                    </a:p>
                  </a:txBody>
                  <a:tcPr>
                    <a:solidFill>
                      <a:schemeClr val="accent4">
                        <a:lumMod val="40000"/>
                        <a:lumOff val="60000"/>
                      </a:schemeClr>
                    </a:solidFill>
                  </a:tcPr>
                </a:tc>
                <a:extLst>
                  <a:ext uri="{0D108BD9-81ED-4DB2-BD59-A6C34878D82A}">
                    <a16:rowId xmlns:a16="http://schemas.microsoft.com/office/drawing/2014/main" val="10001"/>
                  </a:ext>
                </a:extLst>
              </a:tr>
            </a:tbl>
          </a:graphicData>
        </a:graphic>
      </p:graphicFrame>
      <p:pic>
        <p:nvPicPr>
          <p:cNvPr id="10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38146" y="3569785"/>
            <a:ext cx="8626475" cy="2365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470419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03BB4D0-451D-4B10-B83A-958E5BD0C635}"/>
              </a:ext>
            </a:extLst>
          </p:cNvPr>
          <p:cNvSpPr>
            <a:spLocks noGrp="1"/>
          </p:cNvSpPr>
          <p:nvPr>
            <p:ph type="body" sz="quarter" idx="14"/>
          </p:nvPr>
        </p:nvSpPr>
        <p:spPr/>
        <p:txBody>
          <a:bodyPr/>
          <a:lstStyle/>
          <a:p>
            <a:r>
              <a:rPr lang="en-US" dirty="0"/>
              <a:t>Creating Assessments </a:t>
            </a:r>
          </a:p>
        </p:txBody>
      </p:sp>
      <p:sp>
        <p:nvSpPr>
          <p:cNvPr id="3" name="Content Placeholder 2"/>
          <p:cNvSpPr>
            <a:spLocks noGrp="1"/>
          </p:cNvSpPr>
          <p:nvPr>
            <p:ph type="body" sz="quarter" idx="10"/>
          </p:nvPr>
        </p:nvSpPr>
        <p:spPr/>
        <p:txBody>
          <a:bodyPr/>
          <a:lstStyle/>
          <a:p>
            <a:pPr marL="0" indent="0">
              <a:spcAft>
                <a:spcPts val="2400"/>
              </a:spcAft>
              <a:buNone/>
            </a:pPr>
            <a:r>
              <a:rPr lang="en-US" sz="2800" dirty="0">
                <a:latin typeface="Century Gothic" panose="020B0502020202020204" pitchFamily="34" charset="0"/>
              </a:rPr>
              <a:t>Common assessments include:</a:t>
            </a:r>
          </a:p>
          <a:p>
            <a:pPr marL="530352" indent="-347472">
              <a:spcBef>
                <a:spcPts val="0"/>
              </a:spcBef>
              <a:spcAft>
                <a:spcPts val="1200"/>
              </a:spcAft>
            </a:pPr>
            <a:r>
              <a:rPr lang="en-US" sz="2800" dirty="0">
                <a:latin typeface="Century Gothic" panose="020B0502020202020204" pitchFamily="34" charset="0"/>
              </a:rPr>
              <a:t>Key kindergarten readiness skills.</a:t>
            </a:r>
          </a:p>
          <a:p>
            <a:pPr marL="530352" indent="-347472">
              <a:spcBef>
                <a:spcPts val="0"/>
              </a:spcBef>
              <a:spcAft>
                <a:spcPts val="1200"/>
              </a:spcAft>
            </a:pPr>
            <a:r>
              <a:rPr lang="en-US" sz="2800" dirty="0">
                <a:latin typeface="Century Gothic" panose="020B0502020202020204" pitchFamily="34" charset="0"/>
              </a:rPr>
              <a:t>Embedded assessments.</a:t>
            </a:r>
          </a:p>
          <a:p>
            <a:pPr marL="530352" indent="-347472">
              <a:spcBef>
                <a:spcPts val="0"/>
              </a:spcBef>
              <a:spcAft>
                <a:spcPts val="1200"/>
              </a:spcAft>
            </a:pPr>
            <a:r>
              <a:rPr lang="en-US" sz="2800" dirty="0">
                <a:latin typeface="Century Gothic" panose="020B0502020202020204" pitchFamily="34" charset="0"/>
              </a:rPr>
              <a:t>Accessible instructions.</a:t>
            </a:r>
          </a:p>
          <a:p>
            <a:endParaRPr lang="en-US" dirty="0"/>
          </a:p>
        </p:txBody>
      </p:sp>
    </p:spTree>
    <p:extLst>
      <p:ext uri="{BB962C8B-B14F-4D97-AF65-F5344CB8AC3E}">
        <p14:creationId xmlns:p14="http://schemas.microsoft.com/office/powerpoint/2010/main" val="360337645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EA73607-E0C5-41A1-8666-6F881A886B6C}"/>
              </a:ext>
            </a:extLst>
          </p:cNvPr>
          <p:cNvSpPr>
            <a:spLocks noGrp="1"/>
          </p:cNvSpPr>
          <p:nvPr>
            <p:ph type="body" sz="quarter" idx="14"/>
          </p:nvPr>
        </p:nvSpPr>
        <p:spPr/>
        <p:txBody>
          <a:bodyPr/>
          <a:lstStyle/>
          <a:p>
            <a:r>
              <a:rPr lang="en-US" dirty="0"/>
              <a:t>Alignment of Assessments</a:t>
            </a:r>
          </a:p>
        </p:txBody>
      </p:sp>
      <p:graphicFrame>
        <p:nvGraphicFramePr>
          <p:cNvPr id="5" name="Content Placeholder 4"/>
          <p:cNvGraphicFramePr>
            <a:graphicFrameLocks noGrp="1"/>
          </p:cNvGraphicFramePr>
          <p:nvPr>
            <p:ph idx="4294967295"/>
            <p:extLst>
              <p:ext uri="{D42A27DB-BD31-4B8C-83A1-F6EECF244321}">
                <p14:modId xmlns:p14="http://schemas.microsoft.com/office/powerpoint/2010/main" val="1520378863"/>
              </p:ext>
            </p:extLst>
          </p:nvPr>
        </p:nvGraphicFramePr>
        <p:xfrm>
          <a:off x="1864065" y="1823635"/>
          <a:ext cx="8463869" cy="4076422"/>
        </p:xfrm>
        <a:graphic>
          <a:graphicData uri="http://schemas.openxmlformats.org/drawingml/2006/table">
            <a:tbl>
              <a:tblPr firstRow="1" bandRow="1">
                <a:tableStyleId>{5C22544A-7EE6-4342-B048-85BDC9FD1C3A}</a:tableStyleId>
              </a:tblPr>
              <a:tblGrid>
                <a:gridCol w="1317215">
                  <a:extLst>
                    <a:ext uri="{9D8B030D-6E8A-4147-A177-3AD203B41FA5}">
                      <a16:colId xmlns:a16="http://schemas.microsoft.com/office/drawing/2014/main" val="20000"/>
                    </a:ext>
                  </a:extLst>
                </a:gridCol>
                <a:gridCol w="3401969">
                  <a:extLst>
                    <a:ext uri="{9D8B030D-6E8A-4147-A177-3AD203B41FA5}">
                      <a16:colId xmlns:a16="http://schemas.microsoft.com/office/drawing/2014/main" val="20001"/>
                    </a:ext>
                  </a:extLst>
                </a:gridCol>
                <a:gridCol w="3744685">
                  <a:extLst>
                    <a:ext uri="{9D8B030D-6E8A-4147-A177-3AD203B41FA5}">
                      <a16:colId xmlns:a16="http://schemas.microsoft.com/office/drawing/2014/main" val="20002"/>
                    </a:ext>
                  </a:extLst>
                </a:gridCol>
              </a:tblGrid>
              <a:tr h="379006">
                <a:tc>
                  <a:txBody>
                    <a:bodyPr/>
                    <a:lstStyle/>
                    <a:p>
                      <a:endParaRPr lang="en-US" sz="2000" dirty="0">
                        <a:latin typeface="+mn-lt"/>
                      </a:endParaRPr>
                    </a:p>
                  </a:txBody>
                  <a:tcPr/>
                </a:tc>
                <a:tc gridSpan="2">
                  <a:txBody>
                    <a:bodyPr/>
                    <a:lstStyle/>
                    <a:p>
                      <a:pPr algn="ctr"/>
                      <a:r>
                        <a:rPr lang="en-US" sz="2000" dirty="0">
                          <a:latin typeface="+mn-lt"/>
                        </a:rPr>
                        <a:t>May</a:t>
                      </a:r>
                    </a:p>
                  </a:txBody>
                  <a:tcPr/>
                </a:tc>
                <a:tc hMerge="1">
                  <a:txBody>
                    <a:bodyPr/>
                    <a:lstStyle/>
                    <a:p>
                      <a:endParaRPr lang="en-US" sz="2000" dirty="0">
                        <a:latin typeface="+mn-lt"/>
                      </a:endParaRPr>
                    </a:p>
                  </a:txBody>
                  <a:tcPr/>
                </a:tc>
                <a:extLst>
                  <a:ext uri="{0D108BD9-81ED-4DB2-BD59-A6C34878D82A}">
                    <a16:rowId xmlns:a16="http://schemas.microsoft.com/office/drawing/2014/main" val="10000"/>
                  </a:ext>
                </a:extLst>
              </a:tr>
              <a:tr h="1840091">
                <a:tc>
                  <a:txBody>
                    <a:bodyPr/>
                    <a:lstStyle/>
                    <a:p>
                      <a:pPr marL="71755" marR="71755" algn="ctr">
                        <a:spcBef>
                          <a:spcPts val="0"/>
                        </a:spcBef>
                        <a:spcAft>
                          <a:spcPts val="0"/>
                        </a:spcAft>
                      </a:pPr>
                      <a:r>
                        <a:rPr lang="en-US" sz="2000" dirty="0">
                          <a:solidFill>
                            <a:srgbClr val="000000"/>
                          </a:solidFill>
                          <a:effectLst/>
                          <a:latin typeface="+mn-lt"/>
                          <a:ea typeface="Cambria"/>
                          <a:cs typeface="Times New Roman"/>
                        </a:rPr>
                        <a:t>Demonstrates knowledge of patterns</a:t>
                      </a:r>
                      <a:endParaRPr lang="en-US" sz="2000" dirty="0">
                        <a:effectLst/>
                        <a:latin typeface="+mn-lt"/>
                        <a:ea typeface="Cambria"/>
                        <a:cs typeface="Times New Roman"/>
                      </a:endParaRPr>
                    </a:p>
                  </a:txBody>
                  <a:tcPr marL="68580" marR="68580" marT="0" marB="0" vert="vert270"/>
                </a:tc>
                <a:tc>
                  <a:txBody>
                    <a:bodyPr/>
                    <a:lstStyle/>
                    <a:p>
                      <a:pPr marL="0" marR="0" algn="l">
                        <a:spcBef>
                          <a:spcPts val="0"/>
                        </a:spcBef>
                        <a:spcAft>
                          <a:spcPts val="0"/>
                        </a:spcAft>
                      </a:pPr>
                      <a:r>
                        <a:rPr lang="en-US" sz="2000" dirty="0">
                          <a:effectLst/>
                          <a:latin typeface="+mn-lt"/>
                          <a:ea typeface="Cambria"/>
                          <a:cs typeface="Times New Roman"/>
                        </a:rPr>
                        <a:t>Extends and creates simple repeating patterns; note pattern and tool used</a:t>
                      </a:r>
                    </a:p>
                    <a:p>
                      <a:pPr marL="0" marR="0" algn="l">
                        <a:spcBef>
                          <a:spcPts val="0"/>
                        </a:spcBef>
                        <a:spcAft>
                          <a:spcPts val="0"/>
                        </a:spcAft>
                      </a:pPr>
                      <a:r>
                        <a:rPr lang="en-US" sz="2000" dirty="0">
                          <a:solidFill>
                            <a:srgbClr val="FF0000"/>
                          </a:solidFill>
                          <a:effectLst/>
                          <a:latin typeface="+mn-lt"/>
                          <a:ea typeface="Cambria"/>
                          <a:cs typeface="Times New Roman"/>
                        </a:rPr>
                        <a:t>Beading: red-blue (create)</a:t>
                      </a:r>
                    </a:p>
                    <a:p>
                      <a:pPr marL="0" marR="0" algn="l">
                        <a:spcBef>
                          <a:spcPts val="0"/>
                        </a:spcBef>
                        <a:spcAft>
                          <a:spcPts val="0"/>
                        </a:spcAft>
                      </a:pPr>
                      <a:r>
                        <a:rPr lang="en-US" sz="2000" dirty="0">
                          <a:solidFill>
                            <a:srgbClr val="FF0000"/>
                          </a:solidFill>
                          <a:effectLst/>
                          <a:latin typeface="+mn-lt"/>
                          <a:ea typeface="Cambria"/>
                          <a:cs typeface="Times New Roman"/>
                        </a:rPr>
                        <a:t>Movement: clap-clap--stomp</a:t>
                      </a:r>
                      <a:r>
                        <a:rPr lang="en-US" sz="2000" baseline="0" dirty="0">
                          <a:solidFill>
                            <a:srgbClr val="FF0000"/>
                          </a:solidFill>
                          <a:effectLst/>
                          <a:latin typeface="+mn-lt"/>
                          <a:ea typeface="Cambria"/>
                          <a:cs typeface="Times New Roman"/>
                        </a:rPr>
                        <a:t> (extend)</a:t>
                      </a:r>
                      <a:endParaRPr lang="en-US" sz="2000" dirty="0">
                        <a:effectLst/>
                        <a:latin typeface="+mn-lt"/>
                        <a:ea typeface="Cambria"/>
                        <a:cs typeface="Times New Roman"/>
                      </a:endParaRPr>
                    </a:p>
                  </a:txBody>
                  <a:tcPr marL="68580" marR="68580" marT="0" marB="0"/>
                </a:tc>
                <a:tc>
                  <a:txBody>
                    <a:bodyPr/>
                    <a:lstStyle/>
                    <a:p>
                      <a:pPr marL="0" marR="0" algn="l">
                        <a:spcBef>
                          <a:spcPts val="0"/>
                        </a:spcBef>
                        <a:spcAft>
                          <a:spcPts val="0"/>
                        </a:spcAft>
                      </a:pPr>
                      <a:r>
                        <a:rPr lang="en-US" sz="2000" dirty="0">
                          <a:effectLst/>
                          <a:latin typeface="+mn-lt"/>
                          <a:ea typeface="Cambria"/>
                          <a:cs typeface="Times New Roman"/>
                        </a:rPr>
                        <a:t> 1   Does not create simple repeating patterns</a:t>
                      </a:r>
                    </a:p>
                    <a:p>
                      <a:pPr marL="0" marR="0" algn="l">
                        <a:spcBef>
                          <a:spcPts val="0"/>
                        </a:spcBef>
                        <a:spcAft>
                          <a:spcPts val="0"/>
                        </a:spcAft>
                      </a:pPr>
                      <a:r>
                        <a:rPr lang="en-US" sz="2000" dirty="0">
                          <a:effectLst/>
                          <a:latin typeface="+mn-lt"/>
                          <a:ea typeface="Cambria"/>
                          <a:cs typeface="Times New Roman"/>
                        </a:rPr>
                        <a:t>2   Creates simple patterns</a:t>
                      </a:r>
                    </a:p>
                    <a:p>
                      <a:pPr marL="0" marR="0" algn="l">
                        <a:spcBef>
                          <a:spcPts val="0"/>
                        </a:spcBef>
                        <a:spcAft>
                          <a:spcPts val="0"/>
                        </a:spcAft>
                      </a:pPr>
                      <a:r>
                        <a:rPr lang="en-US" sz="2000" dirty="0">
                          <a:effectLst/>
                          <a:latin typeface="+mn-lt"/>
                          <a:ea typeface="Cambria"/>
                          <a:cs typeface="Times New Roman"/>
                        </a:rPr>
                        <a:t>3   Creates and extends simple patterns across a variety of activities</a:t>
                      </a:r>
                    </a:p>
                  </a:txBody>
                  <a:tcPr marL="68580" marR="68580" marT="0" marB="0"/>
                </a:tc>
                <a:extLst>
                  <a:ext uri="{0D108BD9-81ED-4DB2-BD59-A6C34878D82A}">
                    <a16:rowId xmlns:a16="http://schemas.microsoft.com/office/drawing/2014/main" val="10001"/>
                  </a:ext>
                </a:extLst>
              </a:tr>
              <a:tr h="1840091">
                <a:tc>
                  <a:txBody>
                    <a:bodyPr/>
                    <a:lstStyle/>
                    <a:p>
                      <a:pPr marL="71755" marR="71755" algn="ctr">
                        <a:spcBef>
                          <a:spcPts val="0"/>
                        </a:spcBef>
                        <a:spcAft>
                          <a:spcPts val="0"/>
                        </a:spcAft>
                      </a:pPr>
                      <a:r>
                        <a:rPr lang="en-US" sz="2000" dirty="0">
                          <a:effectLst/>
                          <a:latin typeface="+mn-lt"/>
                          <a:ea typeface="Cambria"/>
                          <a:cs typeface="Times New Roman"/>
                        </a:rPr>
                        <a:t>Phonological</a:t>
                      </a:r>
                      <a:r>
                        <a:rPr lang="en-US" sz="2000" baseline="0" dirty="0">
                          <a:effectLst/>
                          <a:latin typeface="+mn-lt"/>
                          <a:ea typeface="Cambria"/>
                          <a:cs typeface="Times New Roman"/>
                        </a:rPr>
                        <a:t> awareness</a:t>
                      </a:r>
                      <a:endParaRPr lang="en-US" sz="2000" dirty="0">
                        <a:effectLst/>
                        <a:latin typeface="+mn-lt"/>
                        <a:ea typeface="Cambria"/>
                        <a:cs typeface="Times New Roman"/>
                      </a:endParaRPr>
                    </a:p>
                  </a:txBody>
                  <a:tcPr marL="68580" marR="68580" marT="0" marB="0" vert="vert270"/>
                </a:tc>
                <a:tc>
                  <a:txBody>
                    <a:bodyPr/>
                    <a:lstStyle/>
                    <a:p>
                      <a:r>
                        <a:rPr lang="en-US" sz="2000" kern="1200" dirty="0">
                          <a:solidFill>
                            <a:schemeClr val="dk1"/>
                          </a:solidFill>
                          <a:effectLst/>
                          <a:latin typeface="+mn-lt"/>
                          <a:ea typeface="+mn-ea"/>
                          <a:cs typeface="+mn-cs"/>
                        </a:rPr>
                        <a:t>Child identifies if a rhyme:</a:t>
                      </a:r>
                    </a:p>
                    <a:p>
                      <a:r>
                        <a:rPr lang="en-US" sz="2000" kern="1200" dirty="0">
                          <a:solidFill>
                            <a:schemeClr val="dk1"/>
                          </a:solidFill>
                          <a:effectLst/>
                          <a:latin typeface="+mn-lt"/>
                          <a:ea typeface="+mn-ea"/>
                          <a:cs typeface="+mn-cs"/>
                        </a:rPr>
                        <a:t>Man/Pan      Y    N</a:t>
                      </a:r>
                    </a:p>
                    <a:p>
                      <a:r>
                        <a:rPr lang="en-US" sz="2000" kern="1200" dirty="0">
                          <a:solidFill>
                            <a:schemeClr val="dk1"/>
                          </a:solidFill>
                          <a:effectLst/>
                          <a:latin typeface="+mn-lt"/>
                          <a:ea typeface="+mn-ea"/>
                          <a:cs typeface="+mn-cs"/>
                        </a:rPr>
                        <a:t>Bear/Chair   Y    N</a:t>
                      </a:r>
                    </a:p>
                    <a:p>
                      <a:r>
                        <a:rPr lang="en-US" sz="2000" kern="1200" dirty="0">
                          <a:solidFill>
                            <a:schemeClr val="dk1"/>
                          </a:solidFill>
                          <a:effectLst/>
                          <a:latin typeface="+mn-lt"/>
                          <a:ea typeface="+mn-ea"/>
                          <a:cs typeface="+mn-cs"/>
                        </a:rPr>
                        <a:t>Cat/Dog       Y    N</a:t>
                      </a:r>
                    </a:p>
                    <a:p>
                      <a:r>
                        <a:rPr lang="en-US" sz="2000" kern="1200" dirty="0">
                          <a:solidFill>
                            <a:schemeClr val="dk1"/>
                          </a:solidFill>
                          <a:effectLst/>
                          <a:latin typeface="+mn-lt"/>
                          <a:ea typeface="+mn-ea"/>
                          <a:cs typeface="+mn-cs"/>
                        </a:rPr>
                        <a:t>Pig/Wig        Y    N</a:t>
                      </a:r>
                    </a:p>
                    <a:p>
                      <a:r>
                        <a:rPr lang="en-US" sz="2000" kern="1200" dirty="0">
                          <a:solidFill>
                            <a:schemeClr val="dk1"/>
                          </a:solidFill>
                          <a:effectLst/>
                          <a:latin typeface="+mn-lt"/>
                          <a:ea typeface="+mn-ea"/>
                          <a:cs typeface="+mn-cs"/>
                        </a:rPr>
                        <a:t>Bat/Ball        Y    N</a:t>
                      </a:r>
                      <a:endParaRPr lang="en-US" sz="2000" dirty="0">
                        <a:effectLst/>
                        <a:latin typeface="+mn-lt"/>
                        <a:ea typeface="Cambria"/>
                        <a:cs typeface="Times New Roman"/>
                      </a:endParaRPr>
                    </a:p>
                  </a:txBody>
                  <a:tcPr marL="68580" marR="68580" marT="0" marB="0"/>
                </a:tc>
                <a:tc>
                  <a:txBody>
                    <a:bodyPr/>
                    <a:lstStyle/>
                    <a:p>
                      <a:r>
                        <a:rPr lang="en-US" sz="2000" kern="1200" dirty="0">
                          <a:solidFill>
                            <a:schemeClr val="dk1"/>
                          </a:solidFill>
                          <a:effectLst/>
                          <a:latin typeface="+mn-lt"/>
                          <a:ea typeface="+mn-ea"/>
                          <a:cs typeface="+mn-cs"/>
                        </a:rPr>
                        <a:t>1 Does not identify whether or not word pairs rhyme</a:t>
                      </a:r>
                    </a:p>
                    <a:p>
                      <a:r>
                        <a:rPr lang="en-US" sz="2000" kern="1200" dirty="0">
                          <a:solidFill>
                            <a:schemeClr val="dk1"/>
                          </a:solidFill>
                          <a:effectLst/>
                          <a:latin typeface="+mn-lt"/>
                          <a:ea typeface="+mn-ea"/>
                          <a:cs typeface="+mn-cs"/>
                        </a:rPr>
                        <a:t>2 Correctly identifies whether or not 1–3 word pairs rhyme</a:t>
                      </a:r>
                    </a:p>
                    <a:p>
                      <a:r>
                        <a:rPr lang="en-US" sz="2000" kern="1200" dirty="0">
                          <a:solidFill>
                            <a:schemeClr val="dk1"/>
                          </a:solidFill>
                          <a:effectLst/>
                          <a:latin typeface="+mn-lt"/>
                          <a:ea typeface="+mn-ea"/>
                          <a:cs typeface="+mn-cs"/>
                        </a:rPr>
                        <a:t>3 Correctly identifies whether or not 4–5 word pairs rhyme</a:t>
                      </a:r>
                      <a:endParaRPr lang="en-US" sz="2000" dirty="0">
                        <a:effectLst/>
                        <a:latin typeface="+mn-lt"/>
                        <a:ea typeface="Cambria"/>
                        <a:cs typeface="Times New Roman"/>
                      </a:endParaRPr>
                    </a:p>
                  </a:txBody>
                  <a:tcPr marL="68580" marR="68580" marT="0" marB="0"/>
                </a:tc>
                <a:extLst>
                  <a:ext uri="{0D108BD9-81ED-4DB2-BD59-A6C34878D82A}">
                    <a16:rowId xmlns:a16="http://schemas.microsoft.com/office/drawing/2014/main" val="10002"/>
                  </a:ext>
                </a:extLst>
              </a:tr>
            </a:tbl>
          </a:graphicData>
        </a:graphic>
      </p:graphicFrame>
      <p:sp>
        <p:nvSpPr>
          <p:cNvPr id="6" name="Oval 5"/>
          <p:cNvSpPr/>
          <p:nvPr/>
        </p:nvSpPr>
        <p:spPr>
          <a:xfrm>
            <a:off x="6564085" y="3113314"/>
            <a:ext cx="370114" cy="304800"/>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Oval 7"/>
          <p:cNvSpPr/>
          <p:nvPr/>
        </p:nvSpPr>
        <p:spPr>
          <a:xfrm>
            <a:off x="4789713" y="4985657"/>
            <a:ext cx="370114" cy="304800"/>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Oval 8"/>
          <p:cNvSpPr/>
          <p:nvPr/>
        </p:nvSpPr>
        <p:spPr>
          <a:xfrm>
            <a:off x="4419599" y="4637314"/>
            <a:ext cx="370114" cy="304800"/>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Oval 9"/>
          <p:cNvSpPr/>
          <p:nvPr/>
        </p:nvSpPr>
        <p:spPr>
          <a:xfrm>
            <a:off x="4822371" y="4332514"/>
            <a:ext cx="370114" cy="304800"/>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Oval 10"/>
          <p:cNvSpPr/>
          <p:nvPr/>
        </p:nvSpPr>
        <p:spPr>
          <a:xfrm>
            <a:off x="6531428" y="4659085"/>
            <a:ext cx="370114" cy="304800"/>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Oval 11"/>
          <p:cNvSpPr/>
          <p:nvPr/>
        </p:nvSpPr>
        <p:spPr>
          <a:xfrm>
            <a:off x="4419599" y="5595257"/>
            <a:ext cx="370114" cy="304800"/>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Oval 12"/>
          <p:cNvSpPr/>
          <p:nvPr/>
        </p:nvSpPr>
        <p:spPr>
          <a:xfrm>
            <a:off x="4419599" y="5290457"/>
            <a:ext cx="370114" cy="304800"/>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5341092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F229DCD-022A-4E36-B864-438F92B14F51}"/>
              </a:ext>
            </a:extLst>
          </p:cNvPr>
          <p:cNvSpPr>
            <a:spLocks noGrp="1"/>
          </p:cNvSpPr>
          <p:nvPr>
            <p:ph type="body" sz="quarter" idx="14"/>
          </p:nvPr>
        </p:nvSpPr>
        <p:spPr/>
        <p:txBody>
          <a:bodyPr/>
          <a:lstStyle/>
          <a:p>
            <a:r>
              <a:rPr lang="en-US" dirty="0"/>
              <a:t>Curricula and Assessments </a:t>
            </a:r>
          </a:p>
        </p:txBody>
      </p:sp>
      <p:sp>
        <p:nvSpPr>
          <p:cNvPr id="3" name="Content Placeholder 2"/>
          <p:cNvSpPr>
            <a:spLocks noGrp="1"/>
          </p:cNvSpPr>
          <p:nvPr>
            <p:ph type="body" sz="quarter" idx="10"/>
          </p:nvPr>
        </p:nvSpPr>
        <p:spPr/>
        <p:txBody>
          <a:bodyPr>
            <a:noAutofit/>
          </a:bodyPr>
          <a:lstStyle/>
          <a:p>
            <a:pPr marL="0" indent="0">
              <a:spcBef>
                <a:spcPts val="0"/>
              </a:spcBef>
              <a:spcAft>
                <a:spcPts val="1500"/>
              </a:spcAft>
              <a:buNone/>
            </a:pPr>
            <a:r>
              <a:rPr lang="en-US" sz="2800" dirty="0">
                <a:latin typeface="Century Gothic" panose="020B0502020202020204" pitchFamily="34" charset="0"/>
              </a:rPr>
              <a:t>To evaluate curricula and assessments:</a:t>
            </a:r>
          </a:p>
          <a:p>
            <a:pPr marL="640080" indent="-274320">
              <a:spcBef>
                <a:spcPts val="0"/>
              </a:spcBef>
              <a:spcAft>
                <a:spcPts val="1500"/>
              </a:spcAft>
            </a:pPr>
            <a:r>
              <a:rPr lang="en-US" sz="2800" dirty="0">
                <a:latin typeface="Century Gothic" panose="020B0502020202020204" pitchFamily="34" charset="0"/>
              </a:rPr>
              <a:t>Use child data. </a:t>
            </a:r>
          </a:p>
          <a:p>
            <a:pPr marL="640080" indent="-274320">
              <a:spcBef>
                <a:spcPts val="0"/>
              </a:spcBef>
              <a:spcAft>
                <a:spcPts val="1500"/>
              </a:spcAft>
            </a:pPr>
            <a:r>
              <a:rPr lang="en-US" sz="2800" dirty="0">
                <a:latin typeface="Century Gothic" panose="020B0502020202020204" pitchFamily="34" charset="0"/>
              </a:rPr>
              <a:t>Use data on academic entrance levels.</a:t>
            </a:r>
          </a:p>
          <a:p>
            <a:pPr marL="640080" indent="-274320">
              <a:spcBef>
                <a:spcPts val="0"/>
              </a:spcBef>
              <a:spcAft>
                <a:spcPts val="1500"/>
              </a:spcAft>
            </a:pPr>
            <a:r>
              <a:rPr lang="en-US" sz="2800" dirty="0">
                <a:latin typeface="Century Gothic" panose="020B0502020202020204" pitchFamily="34" charset="0"/>
              </a:rPr>
              <a:t>Use data on social entrance levels.</a:t>
            </a:r>
          </a:p>
          <a:p>
            <a:pPr marL="640080" indent="-274320">
              <a:spcBef>
                <a:spcPts val="0"/>
              </a:spcBef>
              <a:spcAft>
                <a:spcPts val="1500"/>
              </a:spcAft>
            </a:pPr>
            <a:r>
              <a:rPr lang="en-US" sz="2800" dirty="0">
                <a:latin typeface="Century Gothic" panose="020B0502020202020204" pitchFamily="34" charset="0"/>
              </a:rPr>
              <a:t>Conduct joint review of data and use for planning changes.</a:t>
            </a:r>
          </a:p>
        </p:txBody>
      </p:sp>
    </p:spTree>
    <p:extLst>
      <p:ext uri="{BB962C8B-B14F-4D97-AF65-F5344CB8AC3E}">
        <p14:creationId xmlns:p14="http://schemas.microsoft.com/office/powerpoint/2010/main" val="418216621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962A163-E3A6-F14A-BD05-BA5F83DA6874}"/>
              </a:ext>
            </a:extLst>
          </p:cNvPr>
          <p:cNvPicPr>
            <a:picLocks noChangeAspect="1"/>
          </p:cNvPicPr>
          <p:nvPr/>
        </p:nvPicPr>
        <p:blipFill rotWithShape="1">
          <a:blip r:embed="rId3">
            <a:extLst>
              <a:ext uri="{28A0092B-C50C-407E-A947-70E740481C1C}">
                <a14:useLocalDpi xmlns:a14="http://schemas.microsoft.com/office/drawing/2010/main" val="0"/>
              </a:ext>
            </a:extLst>
          </a:blip>
          <a:srcRect t="5319" b="19681"/>
          <a:stretch/>
        </p:blipFill>
        <p:spPr>
          <a:xfrm>
            <a:off x="0" y="1"/>
            <a:ext cx="12192000" cy="6858000"/>
          </a:xfrm>
          <a:prstGeom prst="rect">
            <a:avLst/>
          </a:prstGeom>
        </p:spPr>
      </p:pic>
      <p:sp>
        <p:nvSpPr>
          <p:cNvPr id="4" name="Title 3"/>
          <p:cNvSpPr txBox="1">
            <a:spLocks/>
          </p:cNvSpPr>
          <p:nvPr/>
        </p:nvSpPr>
        <p:spPr>
          <a:xfrm>
            <a:off x="1524000" y="-55563"/>
            <a:ext cx="9144000" cy="207803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3600" kern="1200">
                <a:solidFill>
                  <a:schemeClr val="tx1"/>
                </a:solidFill>
                <a:latin typeface="Century Gothic"/>
                <a:ea typeface="+mj-ea"/>
                <a:cs typeface="Century Gothic"/>
              </a:defRPr>
            </a:lvl1pPr>
          </a:lstStyle>
          <a:p>
            <a:pPr indent="111125"/>
            <a:endParaRPr lang="en-US" dirty="0"/>
          </a:p>
        </p:txBody>
      </p:sp>
      <p:sp>
        <p:nvSpPr>
          <p:cNvPr id="5" name="Oval 4"/>
          <p:cNvSpPr/>
          <p:nvPr/>
        </p:nvSpPr>
        <p:spPr>
          <a:xfrm>
            <a:off x="379133" y="3101033"/>
            <a:ext cx="3468986" cy="3468986"/>
          </a:xfrm>
          <a:prstGeom prst="ellipse">
            <a:avLst/>
          </a:prstGeom>
          <a:solidFill>
            <a:schemeClr val="bg1"/>
          </a:solidFill>
          <a:ln w="381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spcAft>
                <a:spcPts val="600"/>
              </a:spcAft>
            </a:pPr>
            <a:r>
              <a:rPr lang="en-US" sz="2800" dirty="0">
                <a:solidFill>
                  <a:srgbClr val="FF6600"/>
                </a:solidFill>
                <a:latin typeface="Century Gothic"/>
                <a:cs typeface="Century Gothic"/>
              </a:rPr>
              <a:t>Building</a:t>
            </a:r>
          </a:p>
          <a:p>
            <a:pPr algn="ctr">
              <a:spcAft>
                <a:spcPts val="600"/>
              </a:spcAft>
            </a:pPr>
            <a:r>
              <a:rPr lang="en-US" sz="2800" dirty="0">
                <a:solidFill>
                  <a:srgbClr val="FF6600"/>
                </a:solidFill>
                <a:latin typeface="Century Gothic"/>
                <a:cs typeface="Century Gothic"/>
              </a:rPr>
              <a:t>Successful Transition Experiences</a:t>
            </a:r>
          </a:p>
        </p:txBody>
      </p:sp>
    </p:spTree>
    <p:extLst>
      <p:ext uri="{BB962C8B-B14F-4D97-AF65-F5344CB8AC3E}">
        <p14:creationId xmlns:p14="http://schemas.microsoft.com/office/powerpoint/2010/main" val="245019176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67BCBB-F52D-417C-9145-623C537A48BA}"/>
              </a:ext>
            </a:extLst>
          </p:cNvPr>
          <p:cNvSpPr>
            <a:spLocks noGrp="1"/>
          </p:cNvSpPr>
          <p:nvPr>
            <p:ph type="body" sz="quarter" idx="14"/>
          </p:nvPr>
        </p:nvSpPr>
        <p:spPr/>
        <p:txBody>
          <a:bodyPr/>
          <a:lstStyle/>
          <a:p>
            <a:r>
              <a:rPr lang="en-US" dirty="0"/>
              <a:t>Six Steps for Transition Planning</a:t>
            </a:r>
          </a:p>
        </p:txBody>
      </p:sp>
      <p:sp>
        <p:nvSpPr>
          <p:cNvPr id="3" name="Content Placeholder 2"/>
          <p:cNvSpPr>
            <a:spLocks noGrp="1"/>
          </p:cNvSpPr>
          <p:nvPr>
            <p:ph type="body" sz="quarter" idx="10"/>
          </p:nvPr>
        </p:nvSpPr>
        <p:spPr/>
        <p:txBody>
          <a:bodyPr>
            <a:normAutofit/>
          </a:bodyPr>
          <a:lstStyle/>
          <a:p>
            <a:pPr marL="454025" indent="-409575">
              <a:spcAft>
                <a:spcPts val="1200"/>
              </a:spcAft>
              <a:buNone/>
              <a:defRPr/>
            </a:pPr>
            <a:r>
              <a:rPr lang="en-US" sz="2800" dirty="0">
                <a:latin typeface="Century Gothic" panose="020B0502020202020204" pitchFamily="34" charset="0"/>
              </a:rPr>
              <a:t>1. Assess your partnerships.</a:t>
            </a:r>
          </a:p>
          <a:p>
            <a:pPr marL="454025" indent="-409575">
              <a:spcAft>
                <a:spcPts val="1200"/>
              </a:spcAft>
              <a:buNone/>
              <a:defRPr/>
            </a:pPr>
            <a:r>
              <a:rPr lang="en-US" sz="2800" dirty="0">
                <a:latin typeface="Century Gothic" panose="020B0502020202020204" pitchFamily="34" charset="0"/>
              </a:rPr>
              <a:t>2. Identify the goals of the transition team.</a:t>
            </a:r>
          </a:p>
          <a:p>
            <a:pPr marL="454025" indent="-409575">
              <a:spcAft>
                <a:spcPts val="1200"/>
              </a:spcAft>
              <a:buNone/>
              <a:defRPr/>
            </a:pPr>
            <a:r>
              <a:rPr lang="en-US" sz="2800" dirty="0">
                <a:latin typeface="Century Gothic" panose="020B0502020202020204" pitchFamily="34" charset="0"/>
              </a:rPr>
              <a:t>3. Assess what is happening now.</a:t>
            </a:r>
          </a:p>
          <a:p>
            <a:pPr marL="454025" indent="-409575">
              <a:spcAft>
                <a:spcPts val="1200"/>
              </a:spcAft>
              <a:buNone/>
              <a:defRPr/>
            </a:pPr>
            <a:r>
              <a:rPr lang="en-US" sz="2800" dirty="0">
                <a:latin typeface="Century Gothic" panose="020B0502020202020204" pitchFamily="34" charset="0"/>
              </a:rPr>
              <a:t>4. Identify data to support practices.</a:t>
            </a:r>
          </a:p>
          <a:p>
            <a:pPr marL="44450" indent="0">
              <a:spcAft>
                <a:spcPts val="1200"/>
              </a:spcAft>
              <a:buNone/>
              <a:defRPr/>
            </a:pPr>
            <a:r>
              <a:rPr lang="en-US" sz="2800" dirty="0">
                <a:latin typeface="Century Gothic" panose="020B0502020202020204" pitchFamily="34" charset="0"/>
              </a:rPr>
              <a:t>5. Plan and prioritize.</a:t>
            </a:r>
          </a:p>
          <a:p>
            <a:pPr marL="44450" indent="0">
              <a:spcAft>
                <a:spcPts val="1200"/>
              </a:spcAft>
              <a:buNone/>
              <a:defRPr/>
            </a:pPr>
            <a:r>
              <a:rPr lang="en-US" sz="2800" dirty="0">
                <a:latin typeface="Century Gothic" panose="020B0502020202020204" pitchFamily="34" charset="0"/>
              </a:rPr>
              <a:t>6. Implement and evaluate.  </a:t>
            </a:r>
          </a:p>
          <a:p>
            <a:pPr eaLnBrk="1" hangingPunct="1">
              <a:lnSpc>
                <a:spcPct val="90000"/>
              </a:lnSpc>
              <a:buClrTx/>
              <a:buFont typeface="Arial" charset="0"/>
              <a:buAutoNum type="arabicPeriod" startAt="5"/>
              <a:defRPr/>
            </a:pPr>
            <a:endParaRPr lang="en-US" sz="2600" dirty="0"/>
          </a:p>
          <a:p>
            <a:pPr eaLnBrk="1" hangingPunct="1">
              <a:lnSpc>
                <a:spcPct val="90000"/>
              </a:lnSpc>
              <a:buFont typeface="Arial" charset="0"/>
              <a:buAutoNum type="arabicPeriod" startAt="4"/>
              <a:defRPr/>
            </a:pPr>
            <a:endParaRPr lang="en-US" sz="2600" dirty="0"/>
          </a:p>
        </p:txBody>
      </p:sp>
      <p:sp>
        <p:nvSpPr>
          <p:cNvPr id="4" name="TextBox 3"/>
          <p:cNvSpPr txBox="1"/>
          <p:nvPr/>
        </p:nvSpPr>
        <p:spPr>
          <a:xfrm>
            <a:off x="8494234" y="6233649"/>
            <a:ext cx="1898277" cy="261610"/>
          </a:xfrm>
          <a:prstGeom prst="rect">
            <a:avLst/>
          </a:prstGeom>
          <a:noFill/>
        </p:spPr>
        <p:txBody>
          <a:bodyPr wrap="none" rtlCol="0">
            <a:spAutoFit/>
          </a:bodyPr>
          <a:lstStyle/>
          <a:p>
            <a:r>
              <a:rPr lang="en-US" sz="1100" dirty="0">
                <a:latin typeface="Arial" panose="020B0604020202020204" pitchFamily="34" charset="0"/>
                <a:cs typeface="Arial" panose="020B0604020202020204" pitchFamily="34" charset="0"/>
              </a:rPr>
              <a:t>Pianta &amp; Kraft-Sayre, 2003 </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574DBE2-AA5C-429D-A68D-BC1C93ECFEF0}"/>
              </a:ext>
            </a:extLst>
          </p:cNvPr>
          <p:cNvSpPr>
            <a:spLocks noGrp="1"/>
          </p:cNvSpPr>
          <p:nvPr>
            <p:ph type="body" sz="quarter" idx="14"/>
          </p:nvPr>
        </p:nvSpPr>
        <p:spPr/>
        <p:txBody>
          <a:bodyPr/>
          <a:lstStyle/>
          <a:p>
            <a:r>
              <a:rPr lang="en-US" dirty="0"/>
              <a:t>1. Assessing Your Partnerships</a:t>
            </a:r>
          </a:p>
        </p:txBody>
      </p:sp>
      <p:sp>
        <p:nvSpPr>
          <p:cNvPr id="3" name="Content Placeholder 2"/>
          <p:cNvSpPr>
            <a:spLocks noGrp="1"/>
          </p:cNvSpPr>
          <p:nvPr>
            <p:ph type="body" sz="quarter" idx="10"/>
          </p:nvPr>
        </p:nvSpPr>
        <p:spPr/>
        <p:txBody>
          <a:bodyPr/>
          <a:lstStyle/>
          <a:p>
            <a:pPr marL="44450" indent="0">
              <a:spcAft>
                <a:spcPts val="1200"/>
              </a:spcAft>
              <a:buNone/>
              <a:defRPr/>
            </a:pPr>
            <a:r>
              <a:rPr lang="en-US" sz="2800" dirty="0">
                <a:latin typeface="Century Gothic" panose="020B0502020202020204" pitchFamily="34" charset="0"/>
              </a:rPr>
              <a:t>Who is involved?</a:t>
            </a:r>
          </a:p>
          <a:p>
            <a:pPr marL="776288" lvl="1" indent="-457200">
              <a:spcAft>
                <a:spcPts val="1200"/>
              </a:spcAft>
              <a:buClr>
                <a:srgbClr val="00B050"/>
              </a:buClr>
              <a:buFont typeface="Arial" panose="020B0604020202020204" pitchFamily="34" charset="0"/>
              <a:buChar char="•"/>
              <a:defRPr/>
            </a:pPr>
            <a:r>
              <a:rPr lang="en-US" sz="2800" dirty="0">
                <a:latin typeface="Century Gothic" panose="020B0502020202020204" pitchFamily="34" charset="0"/>
              </a:rPr>
              <a:t>Educators (early childhood and kindergarten)</a:t>
            </a:r>
          </a:p>
          <a:p>
            <a:pPr marL="776288" lvl="1" indent="-457200">
              <a:spcAft>
                <a:spcPts val="1200"/>
              </a:spcAft>
              <a:buClr>
                <a:srgbClr val="00B050"/>
              </a:buClr>
              <a:buFont typeface="Arial" panose="020B0604020202020204" pitchFamily="34" charset="0"/>
              <a:buChar char="•"/>
              <a:defRPr/>
            </a:pPr>
            <a:r>
              <a:rPr lang="en-US" sz="2800" dirty="0">
                <a:latin typeface="Century Gothic" panose="020B0502020202020204" pitchFamily="34" charset="0"/>
              </a:rPr>
              <a:t>Leaders (early childhood and kindergarten)</a:t>
            </a:r>
          </a:p>
          <a:p>
            <a:pPr marL="776288" lvl="1" indent="-457200">
              <a:spcAft>
                <a:spcPts val="1200"/>
              </a:spcAft>
              <a:buClr>
                <a:srgbClr val="00B050"/>
              </a:buClr>
              <a:buFont typeface="Arial" panose="020B0604020202020204" pitchFamily="34" charset="0"/>
              <a:buChar char="•"/>
              <a:defRPr/>
            </a:pPr>
            <a:r>
              <a:rPr lang="en-US" sz="2800" dirty="0">
                <a:latin typeface="Century Gothic" panose="020B0502020202020204" pitchFamily="34" charset="0"/>
              </a:rPr>
              <a:t>Family representative(s)</a:t>
            </a:r>
          </a:p>
          <a:p>
            <a:pPr marL="776288" lvl="1" indent="-457200">
              <a:spcAft>
                <a:spcPts val="1200"/>
              </a:spcAft>
              <a:buClr>
                <a:srgbClr val="00B050"/>
              </a:buClr>
              <a:buFont typeface="Arial" panose="020B0604020202020204" pitchFamily="34" charset="0"/>
              <a:buChar char="•"/>
              <a:defRPr/>
            </a:pPr>
            <a:r>
              <a:rPr lang="en-US" sz="2800" dirty="0">
                <a:latin typeface="Century Gothic" panose="020B0502020202020204" pitchFamily="34" charset="0"/>
              </a:rPr>
              <a:t>Community leaders</a:t>
            </a:r>
          </a:p>
          <a:p>
            <a:pPr marL="558800" indent="-514350">
              <a:spcAft>
                <a:spcPts val="1200"/>
              </a:spcAft>
              <a:buFont typeface="Arial" charset="0"/>
              <a:buAutoNum type="arabicPeriod"/>
              <a:defRPr/>
            </a:pPr>
            <a:endParaRPr lang="en-US" dirty="0"/>
          </a:p>
          <a:p>
            <a:pPr marL="558800" indent="-514350">
              <a:buFont typeface="Arial" charset="0"/>
              <a:buAutoNum type="arabicPeriod" startAt="4"/>
              <a:defRPr/>
            </a:pPr>
            <a:endParaRPr lang="en-US" dirty="0"/>
          </a:p>
        </p:txBody>
      </p:sp>
      <p:sp>
        <p:nvSpPr>
          <p:cNvPr id="4" name="TextBox 3"/>
          <p:cNvSpPr txBox="1"/>
          <p:nvPr/>
        </p:nvSpPr>
        <p:spPr>
          <a:xfrm>
            <a:off x="8506266" y="6233649"/>
            <a:ext cx="1898277" cy="261610"/>
          </a:xfrm>
          <a:prstGeom prst="rect">
            <a:avLst/>
          </a:prstGeom>
          <a:noFill/>
        </p:spPr>
        <p:txBody>
          <a:bodyPr wrap="none" rtlCol="0">
            <a:spAutoFit/>
          </a:bodyPr>
          <a:lstStyle/>
          <a:p>
            <a:r>
              <a:rPr lang="en-US" sz="1100" dirty="0">
                <a:latin typeface="Arial" panose="020B0604020202020204" pitchFamily="34" charset="0"/>
                <a:cs typeface="Arial" panose="020B0604020202020204" pitchFamily="34" charset="0"/>
              </a:rPr>
              <a:t>Pianta &amp; Kraft-Sayre, 2003 </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3E7EC0-9075-4E9E-9ECE-14311B65C865}"/>
              </a:ext>
            </a:extLst>
          </p:cNvPr>
          <p:cNvSpPr>
            <a:spLocks noGrp="1"/>
          </p:cNvSpPr>
          <p:nvPr>
            <p:ph type="body" sz="quarter" idx="14"/>
          </p:nvPr>
        </p:nvSpPr>
        <p:spPr/>
        <p:txBody>
          <a:bodyPr/>
          <a:lstStyle/>
          <a:p>
            <a:r>
              <a:rPr lang="en-US" dirty="0"/>
              <a:t>2. Identifying Team Goals</a:t>
            </a:r>
          </a:p>
        </p:txBody>
      </p:sp>
      <p:sp>
        <p:nvSpPr>
          <p:cNvPr id="3" name="Content Placeholder 2"/>
          <p:cNvSpPr>
            <a:spLocks noGrp="1"/>
          </p:cNvSpPr>
          <p:nvPr>
            <p:ph type="body" sz="quarter" idx="10"/>
          </p:nvPr>
        </p:nvSpPr>
        <p:spPr/>
        <p:txBody>
          <a:bodyPr/>
          <a:lstStyle/>
          <a:p>
            <a:pPr marL="44450" indent="0">
              <a:spcAft>
                <a:spcPts val="600"/>
              </a:spcAft>
              <a:buNone/>
              <a:defRPr/>
            </a:pPr>
            <a:r>
              <a:rPr lang="en-US" sz="2800" dirty="0">
                <a:latin typeface="Century Gothic" panose="020B0502020202020204" pitchFamily="34" charset="0"/>
              </a:rPr>
              <a:t>Choose several goals that fit your program</a:t>
            </a:r>
            <a:r>
              <a:rPr lang="ja-JP" altLang="en-US" sz="2800" dirty="0">
                <a:latin typeface="Century Gothic" panose="020B0502020202020204" pitchFamily="34" charset="0"/>
              </a:rPr>
              <a:t>’</a:t>
            </a:r>
            <a:r>
              <a:rPr lang="en-US" sz="2800" dirty="0">
                <a:latin typeface="Century Gothic" panose="020B0502020202020204" pitchFamily="34" charset="0"/>
              </a:rPr>
              <a:t>s needs. Some examples are:</a:t>
            </a:r>
          </a:p>
          <a:p>
            <a:pPr marL="776288" lvl="1" indent="-457200">
              <a:spcAft>
                <a:spcPts val="1200"/>
              </a:spcAft>
              <a:buClr>
                <a:srgbClr val="00B050"/>
              </a:buClr>
              <a:buFont typeface="Arial" panose="020B0604020202020204" pitchFamily="34" charset="0"/>
              <a:buChar char="•"/>
              <a:defRPr/>
            </a:pPr>
            <a:r>
              <a:rPr lang="en-US" sz="2800" dirty="0">
                <a:latin typeface="Century Gothic" panose="020B0502020202020204" pitchFamily="34" charset="0"/>
              </a:rPr>
              <a:t>Support children being ready for school</a:t>
            </a:r>
          </a:p>
          <a:p>
            <a:pPr marL="776288" lvl="1" indent="-457200">
              <a:spcAft>
                <a:spcPts val="1200"/>
              </a:spcAft>
              <a:buClr>
                <a:srgbClr val="00B050"/>
              </a:buClr>
              <a:buFont typeface="Arial" panose="020B0604020202020204" pitchFamily="34" charset="0"/>
              <a:buChar char="•"/>
              <a:defRPr/>
            </a:pPr>
            <a:r>
              <a:rPr lang="en-US" sz="2800" dirty="0">
                <a:latin typeface="Century Gothic" panose="020B0502020202020204" pitchFamily="34" charset="0"/>
              </a:rPr>
              <a:t>Help families know more about how to support learning and school readiness at home</a:t>
            </a:r>
          </a:p>
          <a:p>
            <a:pPr marL="776288" lvl="1" indent="-457200">
              <a:spcAft>
                <a:spcPts val="1200"/>
              </a:spcAft>
              <a:buClr>
                <a:srgbClr val="00B050"/>
              </a:buClr>
              <a:buFont typeface="Arial" panose="020B0604020202020204" pitchFamily="34" charset="0"/>
              <a:buChar char="•"/>
              <a:defRPr/>
            </a:pPr>
            <a:r>
              <a:rPr lang="en-US" sz="2800" dirty="0">
                <a:latin typeface="Century Gothic" panose="020B0502020202020204" pitchFamily="34" charset="0"/>
              </a:rPr>
              <a:t>Get your community more involved with children</a:t>
            </a:r>
          </a:p>
          <a:p>
            <a:pPr marL="1108075" lvl="2" indent="-514350">
              <a:defRPr/>
            </a:pPr>
            <a:endParaRPr lang="en-US" sz="2400" dirty="0"/>
          </a:p>
          <a:p>
            <a:pPr marL="1108075" lvl="2" indent="-514350">
              <a:spcAft>
                <a:spcPts val="1200"/>
              </a:spcAft>
              <a:defRPr/>
            </a:pPr>
            <a:endParaRPr lang="en-US" sz="2400" dirty="0"/>
          </a:p>
          <a:p>
            <a:pPr marL="558800" indent="-514350">
              <a:spcAft>
                <a:spcPts val="1200"/>
              </a:spcAft>
              <a:buFont typeface="Arial" charset="0"/>
              <a:buAutoNum type="arabicPeriod"/>
              <a:defRPr/>
            </a:pPr>
            <a:endParaRPr lang="en-US" dirty="0"/>
          </a:p>
          <a:p>
            <a:pPr marL="558800" indent="-514350">
              <a:buFont typeface="Arial" charset="0"/>
              <a:buAutoNum type="arabicPeriod" startAt="4"/>
              <a:defRPr/>
            </a:pPr>
            <a:endParaRPr lang="en-US" dirty="0"/>
          </a:p>
        </p:txBody>
      </p:sp>
      <p:sp>
        <p:nvSpPr>
          <p:cNvPr id="4" name="TextBox 3"/>
          <p:cNvSpPr txBox="1"/>
          <p:nvPr/>
        </p:nvSpPr>
        <p:spPr>
          <a:xfrm>
            <a:off x="8447271" y="6102844"/>
            <a:ext cx="1898277" cy="261610"/>
          </a:xfrm>
          <a:prstGeom prst="rect">
            <a:avLst/>
          </a:prstGeom>
          <a:noFill/>
        </p:spPr>
        <p:txBody>
          <a:bodyPr wrap="none" rtlCol="0">
            <a:spAutoFit/>
          </a:bodyPr>
          <a:lstStyle/>
          <a:p>
            <a:r>
              <a:rPr lang="en-US" sz="1100" dirty="0">
                <a:latin typeface="Arial" panose="020B0604020202020204" pitchFamily="34" charset="0"/>
                <a:cs typeface="Arial" panose="020B0604020202020204" pitchFamily="34" charset="0"/>
              </a:rPr>
              <a:t>Pianta &amp; Kraft-Sayre, 2003 </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246C642-CFD8-44BB-ADA3-347E3380E4A4}"/>
              </a:ext>
            </a:extLst>
          </p:cNvPr>
          <p:cNvSpPr>
            <a:spLocks noGrp="1"/>
          </p:cNvSpPr>
          <p:nvPr>
            <p:ph type="body" sz="quarter" idx="14"/>
          </p:nvPr>
        </p:nvSpPr>
        <p:spPr/>
        <p:txBody>
          <a:bodyPr/>
          <a:lstStyle/>
          <a:p>
            <a:r>
              <a:rPr lang="en-US" dirty="0"/>
              <a:t>3. Assessing What is Happening Now</a:t>
            </a:r>
          </a:p>
        </p:txBody>
      </p:sp>
      <p:sp>
        <p:nvSpPr>
          <p:cNvPr id="3" name="Content Placeholder 2"/>
          <p:cNvSpPr>
            <a:spLocks noGrp="1"/>
          </p:cNvSpPr>
          <p:nvPr>
            <p:ph type="body" sz="quarter" idx="10"/>
          </p:nvPr>
        </p:nvSpPr>
        <p:spPr/>
        <p:txBody>
          <a:bodyPr>
            <a:normAutofit/>
          </a:bodyPr>
          <a:lstStyle/>
          <a:p>
            <a:pPr marL="44450" indent="0">
              <a:spcAft>
                <a:spcPts val="1200"/>
              </a:spcAft>
              <a:buNone/>
              <a:defRPr/>
            </a:pPr>
            <a:r>
              <a:rPr lang="en-US" sz="2800" dirty="0">
                <a:latin typeface="Century Gothic" panose="020B0502020202020204" pitchFamily="34" charset="0"/>
              </a:rPr>
              <a:t>Sort what you are currently doing into categories, for example:</a:t>
            </a:r>
          </a:p>
          <a:p>
            <a:pPr marL="776288" lvl="1" indent="-457200">
              <a:spcAft>
                <a:spcPts val="1200"/>
              </a:spcAft>
              <a:buClr>
                <a:srgbClr val="00B050"/>
              </a:buClr>
              <a:buFont typeface="Arial" panose="020B0604020202020204" pitchFamily="34" charset="0"/>
              <a:buChar char="•"/>
              <a:defRPr/>
            </a:pPr>
            <a:r>
              <a:rPr lang="en-US" sz="2800" dirty="0">
                <a:latin typeface="Century Gothic" panose="020B0502020202020204" pitchFamily="34" charset="0"/>
              </a:rPr>
              <a:t>Fostering child–school connections</a:t>
            </a:r>
          </a:p>
          <a:p>
            <a:pPr marL="776288" lvl="1" indent="-457200">
              <a:spcAft>
                <a:spcPts val="1200"/>
              </a:spcAft>
              <a:buClr>
                <a:srgbClr val="00B050"/>
              </a:buClr>
              <a:buFont typeface="Arial" panose="020B0604020202020204" pitchFamily="34" charset="0"/>
              <a:buChar char="•"/>
              <a:defRPr/>
            </a:pPr>
            <a:r>
              <a:rPr lang="en-US" sz="2800" dirty="0">
                <a:latin typeface="Century Gothic" panose="020B0502020202020204" pitchFamily="34" charset="0"/>
              </a:rPr>
              <a:t>Fostering family–school connections</a:t>
            </a:r>
          </a:p>
          <a:p>
            <a:pPr marL="776288" lvl="1" indent="-457200">
              <a:spcAft>
                <a:spcPts val="1200"/>
              </a:spcAft>
              <a:buClr>
                <a:srgbClr val="00B050"/>
              </a:buClr>
              <a:buFont typeface="Arial" panose="020B0604020202020204" pitchFamily="34" charset="0"/>
              <a:buChar char="•"/>
              <a:defRPr/>
            </a:pPr>
            <a:r>
              <a:rPr lang="en-US" sz="2800" dirty="0">
                <a:latin typeface="Century Gothic" panose="020B0502020202020204" pitchFamily="34" charset="0"/>
              </a:rPr>
              <a:t>Fostering program–school connections </a:t>
            </a:r>
          </a:p>
          <a:p>
            <a:pPr marL="776288" lvl="1" indent="-457200">
              <a:spcAft>
                <a:spcPts val="1200"/>
              </a:spcAft>
              <a:buClr>
                <a:srgbClr val="00B050"/>
              </a:buClr>
              <a:buFont typeface="Arial" panose="020B0604020202020204" pitchFamily="34" charset="0"/>
              <a:buChar char="•"/>
              <a:defRPr/>
            </a:pPr>
            <a:r>
              <a:rPr lang="en-US" sz="2800" dirty="0">
                <a:latin typeface="Century Gothic" panose="020B0502020202020204" pitchFamily="34" charset="0"/>
              </a:rPr>
              <a:t>Fostering community–school connections</a:t>
            </a:r>
          </a:p>
          <a:p>
            <a:pPr marL="558800" indent="-514350">
              <a:buFont typeface="Arial" charset="0"/>
              <a:buAutoNum type="arabicPeriod" startAt="4"/>
              <a:defRPr/>
            </a:pPr>
            <a:endParaRPr lang="en-US" dirty="0"/>
          </a:p>
        </p:txBody>
      </p:sp>
      <p:sp>
        <p:nvSpPr>
          <p:cNvPr id="4" name="TextBox 3"/>
          <p:cNvSpPr txBox="1"/>
          <p:nvPr/>
        </p:nvSpPr>
        <p:spPr>
          <a:xfrm>
            <a:off x="10035283" y="6233649"/>
            <a:ext cx="1898277" cy="261610"/>
          </a:xfrm>
          <a:prstGeom prst="rect">
            <a:avLst/>
          </a:prstGeom>
          <a:noFill/>
        </p:spPr>
        <p:txBody>
          <a:bodyPr wrap="none" rtlCol="0">
            <a:spAutoFit/>
          </a:bodyPr>
          <a:lstStyle/>
          <a:p>
            <a:r>
              <a:rPr lang="en-US" sz="1100" dirty="0">
                <a:latin typeface="Arial" panose="020B0604020202020204" pitchFamily="34" charset="0"/>
                <a:cs typeface="Arial" panose="020B0604020202020204" pitchFamily="34" charset="0"/>
              </a:rPr>
              <a:t>Pianta &amp; Kraft-Sayre, 2003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C2288B9-D724-44E3-8CF6-072CF8886676}"/>
              </a:ext>
            </a:extLst>
          </p:cNvPr>
          <p:cNvSpPr>
            <a:spLocks noGrp="1"/>
          </p:cNvSpPr>
          <p:nvPr>
            <p:ph type="body" sz="quarter" idx="14"/>
          </p:nvPr>
        </p:nvSpPr>
        <p:spPr/>
        <p:txBody>
          <a:bodyPr/>
          <a:lstStyle/>
          <a:p>
            <a:r>
              <a:rPr lang="en-US" dirty="0"/>
              <a:t>3. Assessing What is Happening Now</a:t>
            </a:r>
          </a:p>
        </p:txBody>
      </p:sp>
      <p:sp>
        <p:nvSpPr>
          <p:cNvPr id="172034" name="Content Placeholder 2"/>
          <p:cNvSpPr>
            <a:spLocks noGrp="1"/>
          </p:cNvSpPr>
          <p:nvPr>
            <p:ph type="body" sz="quarter" idx="10"/>
          </p:nvPr>
        </p:nvSpPr>
        <p:spPr/>
        <p:txBody>
          <a:bodyPr/>
          <a:lstStyle/>
          <a:p>
            <a:pPr marL="44450" indent="0">
              <a:spcAft>
                <a:spcPts val="1200"/>
              </a:spcAft>
              <a:buNone/>
            </a:pPr>
            <a:r>
              <a:rPr lang="en-US" sz="2800" dirty="0">
                <a:latin typeface="Century Gothic" panose="020B0502020202020204" pitchFamily="34" charset="0"/>
              </a:rPr>
              <a:t>Take a few minutes to talk at your tables about transition practices that are going on in your programs.</a:t>
            </a:r>
          </a:p>
          <a:p>
            <a:pPr marL="44450" indent="0">
              <a:spcAft>
                <a:spcPts val="1200"/>
              </a:spcAft>
              <a:buNone/>
            </a:pPr>
            <a:r>
              <a:rPr lang="en-US" sz="2800" dirty="0">
                <a:latin typeface="Century Gothic" panose="020B0502020202020204" pitchFamily="34" charset="0"/>
              </a:rPr>
              <a:t>Write these practices down on sticky notes and place them under the connection they best fit into.</a:t>
            </a:r>
          </a:p>
          <a:p>
            <a:pPr marL="558800" indent="-514350">
              <a:buFont typeface="Arial" charset="0"/>
              <a:buAutoNum type="arabicPeriod" startAt="4"/>
            </a:pPr>
            <a:endParaRPr lang="en-US" dirty="0"/>
          </a:p>
        </p:txBody>
      </p:sp>
    </p:spTree>
    <p:extLst>
      <p:ext uri="{BB962C8B-B14F-4D97-AF65-F5344CB8AC3E}">
        <p14:creationId xmlns:p14="http://schemas.microsoft.com/office/powerpoint/2010/main" val="24898005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PSLO-Nora-P124.jpg"/>
          <p:cNvPicPr>
            <a:picLocks noChangeAspect="1"/>
          </p:cNvPicPr>
          <p:nvPr/>
        </p:nvPicPr>
        <p:blipFill rotWithShape="1">
          <a:blip r:embed="rId3" cstate="screen">
            <a:extLst>
              <a:ext uri="{28A0092B-C50C-407E-A947-70E740481C1C}">
                <a14:useLocalDpi xmlns:a14="http://schemas.microsoft.com/office/drawing/2010/main"/>
              </a:ext>
            </a:extLst>
          </a:blip>
          <a:srcRect t="12501" b="12889"/>
          <a:stretch/>
        </p:blipFill>
        <p:spPr>
          <a:xfrm>
            <a:off x="0" y="1"/>
            <a:ext cx="12192000" cy="6858000"/>
          </a:xfrm>
          <a:prstGeom prst="rect">
            <a:avLst/>
          </a:prstGeom>
        </p:spPr>
      </p:pic>
      <p:sp>
        <p:nvSpPr>
          <p:cNvPr id="6" name="Oval 5"/>
          <p:cNvSpPr/>
          <p:nvPr/>
        </p:nvSpPr>
        <p:spPr>
          <a:xfrm>
            <a:off x="8295918" y="2998818"/>
            <a:ext cx="3468986" cy="3468986"/>
          </a:xfrm>
          <a:prstGeom prst="ellipse">
            <a:avLst/>
          </a:prstGeom>
          <a:solidFill>
            <a:schemeClr val="bg1"/>
          </a:solidFill>
          <a:ln w="381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itle 3"/>
          <p:cNvSpPr txBox="1">
            <a:spLocks/>
          </p:cNvSpPr>
          <p:nvPr/>
        </p:nvSpPr>
        <p:spPr>
          <a:xfrm>
            <a:off x="8357526" y="3574745"/>
            <a:ext cx="3345769" cy="231890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3600" kern="1200" cap="all">
                <a:solidFill>
                  <a:schemeClr val="tx1"/>
                </a:solidFill>
                <a:latin typeface="Century Gothic"/>
                <a:ea typeface="+mj-ea"/>
                <a:cs typeface="Century Gothic"/>
              </a:defRPr>
            </a:lvl1pPr>
          </a:lstStyle>
          <a:p>
            <a:pPr indent="111125">
              <a:spcAft>
                <a:spcPts val="600"/>
              </a:spcAft>
            </a:pPr>
            <a:r>
              <a:rPr lang="en-US" sz="2800" cap="none" dirty="0">
                <a:solidFill>
                  <a:srgbClr val="FF6600"/>
                </a:solidFill>
              </a:rPr>
              <a:t>The State of School Readiness</a:t>
            </a:r>
          </a:p>
        </p:txBody>
      </p:sp>
    </p:spTree>
    <p:extLst>
      <p:ext uri="{BB962C8B-B14F-4D97-AF65-F5344CB8AC3E}">
        <p14:creationId xmlns:p14="http://schemas.microsoft.com/office/powerpoint/2010/main" val="46998487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300033-5446-4B4C-8139-32EB0D02C8E0}"/>
              </a:ext>
            </a:extLst>
          </p:cNvPr>
          <p:cNvSpPr>
            <a:spLocks noGrp="1"/>
          </p:cNvSpPr>
          <p:nvPr>
            <p:ph type="body" sz="quarter" idx="14"/>
          </p:nvPr>
        </p:nvSpPr>
        <p:spPr/>
        <p:txBody>
          <a:bodyPr/>
          <a:lstStyle/>
          <a:p>
            <a:r>
              <a:rPr lang="en-US" dirty="0"/>
              <a:t>4. Examining Data You Have</a:t>
            </a:r>
          </a:p>
        </p:txBody>
      </p:sp>
      <p:sp>
        <p:nvSpPr>
          <p:cNvPr id="3" name="Content Placeholder 2"/>
          <p:cNvSpPr>
            <a:spLocks noGrp="1"/>
          </p:cNvSpPr>
          <p:nvPr>
            <p:ph type="body" sz="quarter" idx="10"/>
          </p:nvPr>
        </p:nvSpPr>
        <p:spPr/>
        <p:txBody>
          <a:bodyPr>
            <a:noAutofit/>
          </a:bodyPr>
          <a:lstStyle/>
          <a:p>
            <a:pPr marL="44450" indent="0">
              <a:spcBef>
                <a:spcPts val="1200"/>
              </a:spcBef>
              <a:spcAft>
                <a:spcPts val="600"/>
              </a:spcAft>
              <a:buNone/>
              <a:defRPr/>
            </a:pPr>
            <a:r>
              <a:rPr lang="en-US" sz="2800" dirty="0">
                <a:latin typeface="Century Gothic" panose="020B0502020202020204" pitchFamily="34" charset="0"/>
              </a:rPr>
              <a:t>How do you know your current practices are working?</a:t>
            </a:r>
          </a:p>
          <a:p>
            <a:pPr marL="776288" lvl="1" indent="-457200">
              <a:spcBef>
                <a:spcPts val="1200"/>
              </a:spcBef>
              <a:spcAft>
                <a:spcPts val="600"/>
              </a:spcAft>
              <a:buClr>
                <a:srgbClr val="00B050"/>
              </a:buClr>
              <a:buFont typeface="Arial" panose="020B0604020202020204" pitchFamily="34" charset="0"/>
              <a:buChar char="•"/>
              <a:defRPr/>
            </a:pPr>
            <a:r>
              <a:rPr lang="en-US" sz="2800" dirty="0">
                <a:latin typeface="Century Gothic" panose="020B0502020202020204" pitchFamily="34" charset="0"/>
              </a:rPr>
              <a:t>Are children transitioning better because educators read them books about kindergarten?</a:t>
            </a:r>
          </a:p>
          <a:p>
            <a:pPr marL="776288" lvl="1" indent="-457200">
              <a:spcBef>
                <a:spcPts val="1200"/>
              </a:spcBef>
              <a:spcAft>
                <a:spcPts val="600"/>
              </a:spcAft>
              <a:buClr>
                <a:srgbClr val="00B050"/>
              </a:buClr>
              <a:buFont typeface="Arial" panose="020B0604020202020204" pitchFamily="34" charset="0"/>
              <a:buChar char="•"/>
              <a:defRPr/>
            </a:pPr>
            <a:r>
              <a:rPr lang="en-US" sz="2800" dirty="0">
                <a:latin typeface="Century Gothic" panose="020B0502020202020204" pitchFamily="34" charset="0"/>
              </a:rPr>
              <a:t>Are more families registering early for kindergarten because of community efforts?</a:t>
            </a:r>
          </a:p>
          <a:p>
            <a:pPr marL="776288" lvl="1" indent="-457200">
              <a:spcBef>
                <a:spcPts val="1200"/>
              </a:spcBef>
              <a:spcAft>
                <a:spcPts val="600"/>
              </a:spcAft>
              <a:buClr>
                <a:srgbClr val="00B050"/>
              </a:buClr>
              <a:buFont typeface="Arial" panose="020B0604020202020204" pitchFamily="34" charset="0"/>
              <a:buChar char="•"/>
              <a:defRPr/>
            </a:pPr>
            <a:r>
              <a:rPr lang="en-US" sz="2800" dirty="0">
                <a:latin typeface="Century Gothic" panose="020B0502020202020204" pitchFamily="34" charset="0"/>
              </a:rPr>
              <a:t>Are kindergarten educators better informed about individual students because of program–school collaboration?</a:t>
            </a:r>
          </a:p>
        </p:txBody>
      </p:sp>
      <p:sp>
        <p:nvSpPr>
          <p:cNvPr id="4" name="TextBox 3"/>
          <p:cNvSpPr txBox="1"/>
          <p:nvPr/>
        </p:nvSpPr>
        <p:spPr>
          <a:xfrm>
            <a:off x="10067751" y="6233649"/>
            <a:ext cx="1898277" cy="261610"/>
          </a:xfrm>
          <a:prstGeom prst="rect">
            <a:avLst/>
          </a:prstGeom>
          <a:noFill/>
        </p:spPr>
        <p:txBody>
          <a:bodyPr wrap="none" rtlCol="0">
            <a:spAutoFit/>
          </a:bodyPr>
          <a:lstStyle/>
          <a:p>
            <a:r>
              <a:rPr lang="en-US" sz="1100" dirty="0">
                <a:latin typeface="Arial" panose="020B0604020202020204" pitchFamily="34" charset="0"/>
                <a:cs typeface="Arial" panose="020B0604020202020204" pitchFamily="34" charset="0"/>
              </a:rPr>
              <a:t>Pianta &amp; Kraft-Sayre, 2003 </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66A2BE-A8A1-4327-AE1D-B5A2CEDDEE1C}"/>
              </a:ext>
            </a:extLst>
          </p:cNvPr>
          <p:cNvSpPr>
            <a:spLocks noGrp="1"/>
          </p:cNvSpPr>
          <p:nvPr>
            <p:ph type="body" sz="quarter" idx="14"/>
          </p:nvPr>
        </p:nvSpPr>
        <p:spPr>
          <a:xfrm>
            <a:off x="1338146" y="192036"/>
            <a:ext cx="10627882" cy="576820"/>
          </a:xfrm>
        </p:spPr>
        <p:txBody>
          <a:bodyPr/>
          <a:lstStyle/>
          <a:p>
            <a:r>
              <a:rPr lang="en-US" dirty="0"/>
              <a:t>5. Planning and Prioritizing</a:t>
            </a:r>
          </a:p>
        </p:txBody>
      </p:sp>
      <p:sp>
        <p:nvSpPr>
          <p:cNvPr id="3" name="Content Placeholder 2"/>
          <p:cNvSpPr>
            <a:spLocks noGrp="1"/>
          </p:cNvSpPr>
          <p:nvPr>
            <p:ph type="body" sz="quarter" idx="10"/>
          </p:nvPr>
        </p:nvSpPr>
        <p:spPr/>
        <p:txBody>
          <a:bodyPr>
            <a:normAutofit/>
          </a:bodyPr>
          <a:lstStyle/>
          <a:p>
            <a:pPr marL="274320" indent="-274320">
              <a:spcBef>
                <a:spcPts val="1224"/>
              </a:spcBef>
              <a:buClr>
                <a:srgbClr val="00B050"/>
              </a:buClr>
              <a:defRPr/>
            </a:pPr>
            <a:r>
              <a:rPr lang="en-US" sz="2800" dirty="0">
                <a:latin typeface="Century Gothic" panose="020B0502020202020204" pitchFamily="34" charset="0"/>
              </a:rPr>
              <a:t>Determine next steps—Reevaluate goals and formulate new ones.</a:t>
            </a:r>
          </a:p>
          <a:p>
            <a:pPr marL="274320" indent="-274320">
              <a:spcBef>
                <a:spcPts val="1224"/>
              </a:spcBef>
              <a:buClr>
                <a:srgbClr val="00B050"/>
              </a:buClr>
              <a:defRPr/>
            </a:pPr>
            <a:r>
              <a:rPr lang="en-US" sz="2800" dirty="0">
                <a:latin typeface="Century Gothic" panose="020B0502020202020204" pitchFamily="34" charset="0"/>
              </a:rPr>
              <a:t>Identify who is responsible for tasks—Assign roles within the transition team.</a:t>
            </a:r>
          </a:p>
          <a:p>
            <a:pPr marL="274320" indent="-274320">
              <a:spcBef>
                <a:spcPts val="1224"/>
              </a:spcBef>
              <a:buClr>
                <a:srgbClr val="00B050"/>
              </a:buClr>
              <a:defRPr/>
            </a:pPr>
            <a:r>
              <a:rPr lang="en-US" sz="2800" dirty="0">
                <a:latin typeface="Century Gothic" panose="020B0502020202020204" pitchFamily="34" charset="0"/>
              </a:rPr>
              <a:t>Decide when tasks should  be implemented—Set deadlines and a timeline.</a:t>
            </a:r>
          </a:p>
          <a:p>
            <a:pPr marL="274320" indent="-274320">
              <a:spcBef>
                <a:spcPts val="1224"/>
              </a:spcBef>
              <a:buClr>
                <a:srgbClr val="00B050"/>
              </a:buClr>
              <a:defRPr/>
            </a:pPr>
            <a:r>
              <a:rPr lang="en-US" sz="2800" dirty="0">
                <a:latin typeface="Century Gothic" panose="020B0502020202020204" pitchFamily="34" charset="0"/>
              </a:rPr>
              <a:t>Anticipate barriers and make plans to overcome them.</a:t>
            </a:r>
          </a:p>
          <a:p>
            <a:pPr marL="1108075" lvl="2" indent="-514350">
              <a:lnSpc>
                <a:spcPct val="80000"/>
              </a:lnSpc>
              <a:spcAft>
                <a:spcPts val="1200"/>
              </a:spcAft>
              <a:defRPr/>
            </a:pPr>
            <a:endParaRPr lang="en-US" dirty="0"/>
          </a:p>
          <a:p>
            <a:pPr marL="558800" indent="-514350">
              <a:lnSpc>
                <a:spcPct val="80000"/>
              </a:lnSpc>
              <a:spcAft>
                <a:spcPts val="1200"/>
              </a:spcAft>
              <a:buNone/>
              <a:defRPr/>
            </a:pPr>
            <a:endParaRPr lang="en-US" sz="2400" dirty="0"/>
          </a:p>
          <a:p>
            <a:pPr marL="558800" indent="-514350">
              <a:lnSpc>
                <a:spcPct val="80000"/>
              </a:lnSpc>
              <a:buFont typeface="Arial" charset="0"/>
              <a:buAutoNum type="arabicPeriod" startAt="4"/>
              <a:defRPr/>
            </a:pPr>
            <a:endParaRPr lang="en-US" sz="2400" dirty="0"/>
          </a:p>
        </p:txBody>
      </p:sp>
      <p:sp>
        <p:nvSpPr>
          <p:cNvPr id="4" name="TextBox 3"/>
          <p:cNvSpPr txBox="1"/>
          <p:nvPr/>
        </p:nvSpPr>
        <p:spPr>
          <a:xfrm>
            <a:off x="10035283" y="6233649"/>
            <a:ext cx="1898277" cy="261610"/>
          </a:xfrm>
          <a:prstGeom prst="rect">
            <a:avLst/>
          </a:prstGeom>
          <a:noFill/>
        </p:spPr>
        <p:txBody>
          <a:bodyPr wrap="none" rtlCol="0">
            <a:spAutoFit/>
          </a:bodyPr>
          <a:lstStyle/>
          <a:p>
            <a:r>
              <a:rPr lang="en-US" sz="1100" dirty="0">
                <a:latin typeface="Arial" panose="020B0604020202020204" pitchFamily="34" charset="0"/>
                <a:cs typeface="Arial" panose="020B0604020202020204" pitchFamily="34" charset="0"/>
              </a:rPr>
              <a:t>Pianta &amp; Kraft-Sayre, 2003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96DB6FFA-5D84-4729-870E-9C94FAF166D6}"/>
              </a:ext>
            </a:extLst>
          </p:cNvPr>
          <p:cNvSpPr>
            <a:spLocks noGrp="1"/>
          </p:cNvSpPr>
          <p:nvPr>
            <p:ph type="body" sz="quarter" idx="14"/>
          </p:nvPr>
        </p:nvSpPr>
        <p:spPr/>
        <p:txBody>
          <a:bodyPr/>
          <a:lstStyle/>
          <a:p>
            <a:r>
              <a:rPr lang="en-US" dirty="0"/>
              <a:t>Timeline Example</a:t>
            </a:r>
          </a:p>
        </p:txBody>
      </p:sp>
      <p:sp>
        <p:nvSpPr>
          <p:cNvPr id="135170" name="Text Box 3"/>
          <p:cNvSpPr txBox="1">
            <a:spLocks noChangeArrowheads="1"/>
          </p:cNvSpPr>
          <p:nvPr/>
        </p:nvSpPr>
        <p:spPr bwMode="auto">
          <a:xfrm>
            <a:off x="2474681" y="1251022"/>
            <a:ext cx="259398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algn="ctr"/>
            <a:r>
              <a:rPr lang="en-US" sz="2000" b="1" dirty="0">
                <a:latin typeface="Century Gothic"/>
                <a:cs typeface="Century Gothic"/>
              </a:rPr>
              <a:t>EARLY CHILDHOOD </a:t>
            </a:r>
            <a:br>
              <a:rPr lang="en-US" sz="2000" b="1" dirty="0">
                <a:latin typeface="Century Gothic"/>
                <a:cs typeface="Century Gothic"/>
              </a:rPr>
            </a:br>
            <a:r>
              <a:rPr lang="en-US" sz="2000" b="1" dirty="0">
                <a:latin typeface="Century Gothic"/>
                <a:cs typeface="Century Gothic"/>
              </a:rPr>
              <a:t>PROGRAM</a:t>
            </a:r>
          </a:p>
        </p:txBody>
      </p:sp>
      <p:sp>
        <p:nvSpPr>
          <p:cNvPr id="135171" name="Text Box 4"/>
          <p:cNvSpPr txBox="1">
            <a:spLocks noChangeArrowheads="1"/>
          </p:cNvSpPr>
          <p:nvPr/>
        </p:nvSpPr>
        <p:spPr bwMode="auto">
          <a:xfrm>
            <a:off x="5692341" y="1404910"/>
            <a:ext cx="123623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r>
              <a:rPr lang="en-US" sz="2000" b="1" dirty="0">
                <a:latin typeface="Century Gothic"/>
                <a:cs typeface="Century Gothic"/>
              </a:rPr>
              <a:t>SUMMER</a:t>
            </a:r>
          </a:p>
        </p:txBody>
      </p:sp>
      <p:sp>
        <p:nvSpPr>
          <p:cNvPr id="135172" name="Text Box 5"/>
          <p:cNvSpPr txBox="1">
            <a:spLocks noChangeArrowheads="1"/>
          </p:cNvSpPr>
          <p:nvPr/>
        </p:nvSpPr>
        <p:spPr bwMode="auto">
          <a:xfrm>
            <a:off x="7945958" y="1405214"/>
            <a:ext cx="20516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r>
              <a:rPr lang="en-US" sz="2000" b="1" dirty="0">
                <a:latin typeface="Century Gothic"/>
                <a:cs typeface="Century Gothic"/>
              </a:rPr>
              <a:t>KINDERGARTEN</a:t>
            </a:r>
          </a:p>
        </p:txBody>
      </p:sp>
      <p:sp>
        <p:nvSpPr>
          <p:cNvPr id="7" name="Line 6"/>
          <p:cNvSpPr>
            <a:spLocks noChangeShapeType="1"/>
          </p:cNvSpPr>
          <p:nvPr/>
        </p:nvSpPr>
        <p:spPr bwMode="auto">
          <a:xfrm>
            <a:off x="2343663" y="2602215"/>
            <a:ext cx="7721600" cy="0"/>
          </a:xfrm>
          <a:prstGeom prst="line">
            <a:avLst/>
          </a:prstGeom>
          <a:noFill/>
          <a:ln w="76200">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ln>
                <a:solidFill>
                  <a:srgbClr val="3366FF"/>
                </a:solidFill>
              </a:ln>
              <a:latin typeface="Century Gothic"/>
              <a:cs typeface="Century Gothic"/>
            </a:endParaRPr>
          </a:p>
        </p:txBody>
      </p:sp>
      <p:grpSp>
        <p:nvGrpSpPr>
          <p:cNvPr id="2" name="Group 7"/>
          <p:cNvGrpSpPr>
            <a:grpSpLocks/>
          </p:cNvGrpSpPr>
          <p:nvPr/>
        </p:nvGrpSpPr>
        <p:grpSpPr bwMode="auto">
          <a:xfrm>
            <a:off x="2165863" y="1924354"/>
            <a:ext cx="1365250" cy="4368802"/>
            <a:chOff x="432" y="1943"/>
            <a:chExt cx="860" cy="2752"/>
          </a:xfrm>
        </p:grpSpPr>
        <p:sp>
          <p:nvSpPr>
            <p:cNvPr id="135187" name="Text Box 8"/>
            <p:cNvSpPr txBox="1">
              <a:spLocks noChangeArrowheads="1"/>
            </p:cNvSpPr>
            <p:nvPr/>
          </p:nvSpPr>
          <p:spPr bwMode="auto">
            <a:xfrm>
              <a:off x="469" y="1943"/>
              <a:ext cx="718"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a:lnSpc>
                  <a:spcPct val="90000"/>
                </a:lnSpc>
              </a:pPr>
              <a:r>
                <a:rPr lang="en-US" sz="1400" b="1" dirty="0">
                  <a:solidFill>
                    <a:schemeClr val="accent2"/>
                  </a:solidFill>
                  <a:latin typeface="Century Gothic"/>
                  <a:cs typeface="Century Gothic"/>
                </a:rPr>
                <a:t>September</a:t>
              </a:r>
            </a:p>
          </p:txBody>
        </p:sp>
        <p:sp>
          <p:nvSpPr>
            <p:cNvPr id="135188" name="Text Box 9"/>
            <p:cNvSpPr txBox="1">
              <a:spLocks noChangeArrowheads="1"/>
            </p:cNvSpPr>
            <p:nvPr/>
          </p:nvSpPr>
          <p:spPr bwMode="auto">
            <a:xfrm>
              <a:off x="432" y="2558"/>
              <a:ext cx="860" cy="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a:lnSpc>
                  <a:spcPct val="90000"/>
                </a:lnSpc>
              </a:pPr>
              <a:r>
                <a:rPr lang="en-US" sz="1400" b="1" dirty="0">
                  <a:latin typeface="Century Gothic"/>
                  <a:cs typeface="Century Gothic"/>
                </a:rPr>
                <a:t>Family group</a:t>
              </a:r>
            </a:p>
            <a:p>
              <a:pPr>
                <a:lnSpc>
                  <a:spcPct val="90000"/>
                </a:lnSpc>
              </a:pPr>
              <a:r>
                <a:rPr lang="en-US" sz="1400" b="1" dirty="0">
                  <a:latin typeface="Century Gothic"/>
                  <a:cs typeface="Century Gothic"/>
                </a:rPr>
                <a:t>meetings</a:t>
              </a:r>
            </a:p>
            <a:p>
              <a:pPr>
                <a:lnSpc>
                  <a:spcPct val="90000"/>
                </a:lnSpc>
              </a:pPr>
              <a:endParaRPr lang="en-US" sz="1400" b="1" dirty="0">
                <a:latin typeface="Century Gothic"/>
                <a:cs typeface="Century Gothic"/>
              </a:endParaRPr>
            </a:p>
            <a:p>
              <a:pPr>
                <a:lnSpc>
                  <a:spcPct val="90000"/>
                </a:lnSpc>
              </a:pPr>
              <a:r>
                <a:rPr lang="en-US" sz="1400" b="1" dirty="0">
                  <a:latin typeface="Century Gothic"/>
                  <a:cs typeface="Century Gothic"/>
                </a:rPr>
                <a:t>Inform parents about home literacy</a:t>
              </a:r>
            </a:p>
            <a:p>
              <a:pPr>
                <a:lnSpc>
                  <a:spcPct val="90000"/>
                </a:lnSpc>
              </a:pPr>
              <a:r>
                <a:rPr lang="en-US" sz="1400" b="1" dirty="0">
                  <a:latin typeface="Century Gothic"/>
                  <a:cs typeface="Century Gothic"/>
                </a:rPr>
                <a:t>activities</a:t>
              </a:r>
            </a:p>
            <a:p>
              <a:pPr>
                <a:lnSpc>
                  <a:spcPct val="90000"/>
                </a:lnSpc>
              </a:pPr>
              <a:endParaRPr lang="en-US" sz="1400" b="1" dirty="0">
                <a:latin typeface="Century Gothic"/>
                <a:cs typeface="Century Gothic"/>
              </a:endParaRPr>
            </a:p>
            <a:p>
              <a:pPr>
                <a:lnSpc>
                  <a:spcPct val="90000"/>
                </a:lnSpc>
              </a:pPr>
              <a:r>
                <a:rPr lang="en-US" sz="1400" b="1" dirty="0">
                  <a:latin typeface="Century Gothic"/>
                  <a:cs typeface="Century Gothic"/>
                </a:rPr>
                <a:t>Research locations for K-camp</a:t>
              </a:r>
            </a:p>
            <a:p>
              <a:pPr>
                <a:lnSpc>
                  <a:spcPct val="90000"/>
                </a:lnSpc>
              </a:pPr>
              <a:endParaRPr lang="en-US" sz="1400" b="1" dirty="0">
                <a:latin typeface="Century Gothic"/>
                <a:cs typeface="Century Gothic"/>
              </a:endParaRPr>
            </a:p>
            <a:p>
              <a:pPr>
                <a:lnSpc>
                  <a:spcPct val="90000"/>
                </a:lnSpc>
              </a:pPr>
              <a:r>
                <a:rPr lang="en-US" sz="1400" b="1" dirty="0">
                  <a:latin typeface="Century Gothic"/>
                  <a:cs typeface="Century Gothic"/>
                </a:rPr>
                <a:t>K-camp fundraising</a:t>
              </a:r>
            </a:p>
            <a:p>
              <a:pPr>
                <a:lnSpc>
                  <a:spcPct val="90000"/>
                </a:lnSpc>
              </a:pPr>
              <a:endParaRPr lang="en-US" sz="1400" b="1" dirty="0">
                <a:latin typeface="Century Gothic"/>
                <a:cs typeface="Century Gothic"/>
              </a:endParaRPr>
            </a:p>
            <a:p>
              <a:pPr>
                <a:lnSpc>
                  <a:spcPct val="90000"/>
                </a:lnSpc>
              </a:pPr>
              <a:endParaRPr lang="en-US" sz="1400" b="1" dirty="0">
                <a:latin typeface="Century Gothic"/>
                <a:cs typeface="Century Gothic"/>
              </a:endParaRPr>
            </a:p>
          </p:txBody>
        </p:sp>
      </p:grpSp>
      <p:grpSp>
        <p:nvGrpSpPr>
          <p:cNvPr id="3" name="Group 10"/>
          <p:cNvGrpSpPr>
            <a:grpSpLocks/>
          </p:cNvGrpSpPr>
          <p:nvPr/>
        </p:nvGrpSpPr>
        <p:grpSpPr bwMode="auto">
          <a:xfrm>
            <a:off x="3623188" y="1924354"/>
            <a:ext cx="1982788" cy="3783014"/>
            <a:chOff x="1350" y="1943"/>
            <a:chExt cx="1249" cy="2383"/>
          </a:xfrm>
        </p:grpSpPr>
        <p:sp>
          <p:nvSpPr>
            <p:cNvPr id="135185" name="Text Box 11"/>
            <p:cNvSpPr txBox="1">
              <a:spLocks noChangeArrowheads="1"/>
            </p:cNvSpPr>
            <p:nvPr/>
          </p:nvSpPr>
          <p:spPr bwMode="auto">
            <a:xfrm>
              <a:off x="1733" y="1943"/>
              <a:ext cx="365"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a:lnSpc>
                  <a:spcPct val="90000"/>
                </a:lnSpc>
              </a:pPr>
              <a:r>
                <a:rPr lang="en-US" sz="1400" b="1" dirty="0">
                  <a:solidFill>
                    <a:schemeClr val="accent2"/>
                  </a:solidFill>
                  <a:latin typeface="Century Gothic"/>
                  <a:cs typeface="Century Gothic"/>
                </a:rPr>
                <a:t>April</a:t>
              </a:r>
            </a:p>
          </p:txBody>
        </p:sp>
        <p:sp>
          <p:nvSpPr>
            <p:cNvPr id="135186" name="Text Box 12"/>
            <p:cNvSpPr txBox="1">
              <a:spLocks noChangeArrowheads="1"/>
            </p:cNvSpPr>
            <p:nvPr/>
          </p:nvSpPr>
          <p:spPr bwMode="auto">
            <a:xfrm>
              <a:off x="1350" y="2558"/>
              <a:ext cx="1249" cy="1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a:lnSpc>
                  <a:spcPct val="90000"/>
                </a:lnSpc>
              </a:pPr>
              <a:r>
                <a:rPr lang="en-US" sz="1400" b="1" dirty="0">
                  <a:latin typeface="Century Gothic"/>
                  <a:cs typeface="Century Gothic"/>
                </a:rPr>
                <a:t>Preschool &amp; K educators</a:t>
              </a:r>
            </a:p>
            <a:p>
              <a:pPr>
                <a:lnSpc>
                  <a:spcPct val="90000"/>
                </a:lnSpc>
              </a:pPr>
              <a:r>
                <a:rPr lang="en-US" sz="1400" b="1" dirty="0">
                  <a:latin typeface="Century Gothic"/>
                  <a:cs typeface="Century Gothic"/>
                </a:rPr>
                <a:t>transition efforts</a:t>
              </a:r>
            </a:p>
            <a:p>
              <a:pPr>
                <a:lnSpc>
                  <a:spcPct val="90000"/>
                </a:lnSpc>
              </a:pPr>
              <a:endParaRPr lang="en-US" sz="1400" b="1" dirty="0">
                <a:latin typeface="Century Gothic"/>
                <a:cs typeface="Century Gothic"/>
              </a:endParaRPr>
            </a:p>
            <a:p>
              <a:pPr>
                <a:lnSpc>
                  <a:spcPct val="90000"/>
                </a:lnSpc>
              </a:pPr>
              <a:r>
                <a:rPr lang="en-US" sz="1400" b="1" dirty="0">
                  <a:latin typeface="Century Gothic"/>
                  <a:cs typeface="Century Gothic"/>
                </a:rPr>
                <a:t>Class lists for K</a:t>
              </a:r>
            </a:p>
            <a:p>
              <a:pPr>
                <a:lnSpc>
                  <a:spcPct val="90000"/>
                </a:lnSpc>
              </a:pPr>
              <a:endParaRPr lang="en-US" sz="1400" b="1" dirty="0">
                <a:latin typeface="Century Gothic"/>
                <a:cs typeface="Century Gothic"/>
              </a:endParaRPr>
            </a:p>
            <a:p>
              <a:pPr>
                <a:lnSpc>
                  <a:spcPct val="90000"/>
                </a:lnSpc>
              </a:pPr>
              <a:r>
                <a:rPr lang="en-US" sz="1400" b="1" dirty="0">
                  <a:latin typeface="Century Gothic"/>
                  <a:cs typeface="Century Gothic"/>
                </a:rPr>
                <a:t>Visit K</a:t>
              </a:r>
            </a:p>
            <a:p>
              <a:pPr>
                <a:lnSpc>
                  <a:spcPct val="90000"/>
                </a:lnSpc>
              </a:pPr>
              <a:endParaRPr lang="en-US" sz="1400" b="1" dirty="0">
                <a:latin typeface="Century Gothic"/>
                <a:cs typeface="Century Gothic"/>
              </a:endParaRPr>
            </a:p>
            <a:p>
              <a:pPr>
                <a:lnSpc>
                  <a:spcPct val="90000"/>
                </a:lnSpc>
              </a:pPr>
              <a:r>
                <a:rPr lang="en-US" sz="1400" b="1" dirty="0">
                  <a:latin typeface="Century Gothic"/>
                  <a:cs typeface="Century Gothic"/>
                </a:rPr>
                <a:t>K-camp fundraising</a:t>
              </a:r>
            </a:p>
            <a:p>
              <a:pPr>
                <a:lnSpc>
                  <a:spcPct val="90000"/>
                </a:lnSpc>
              </a:pPr>
              <a:endParaRPr lang="en-US" sz="1400" b="1" dirty="0">
                <a:latin typeface="Century Gothic"/>
                <a:cs typeface="Century Gothic"/>
              </a:endParaRPr>
            </a:p>
            <a:p>
              <a:pPr>
                <a:lnSpc>
                  <a:spcPct val="90000"/>
                </a:lnSpc>
              </a:pPr>
              <a:r>
                <a:rPr lang="en-US" sz="1400" b="1" dirty="0">
                  <a:latin typeface="Century Gothic"/>
                  <a:cs typeface="Century Gothic"/>
                </a:rPr>
                <a:t>Use community</a:t>
              </a:r>
            </a:p>
            <a:p>
              <a:pPr>
                <a:lnSpc>
                  <a:spcPct val="90000"/>
                </a:lnSpc>
              </a:pPr>
              <a:r>
                <a:rPr lang="en-US" sz="1400" b="1" dirty="0">
                  <a:latin typeface="Century Gothic"/>
                  <a:cs typeface="Century Gothic"/>
                </a:rPr>
                <a:t>resources to spread info about K-camp</a:t>
              </a:r>
            </a:p>
            <a:p>
              <a:pPr>
                <a:lnSpc>
                  <a:spcPct val="90000"/>
                </a:lnSpc>
              </a:pPr>
              <a:endParaRPr lang="en-US" sz="1400" b="1" dirty="0">
                <a:latin typeface="Century Gothic"/>
                <a:cs typeface="Century Gothic"/>
              </a:endParaRPr>
            </a:p>
          </p:txBody>
        </p:sp>
      </p:grpSp>
      <p:grpSp>
        <p:nvGrpSpPr>
          <p:cNvPr id="4" name="Group 13"/>
          <p:cNvGrpSpPr>
            <a:grpSpLocks/>
          </p:cNvGrpSpPr>
          <p:nvPr/>
        </p:nvGrpSpPr>
        <p:grpSpPr bwMode="auto">
          <a:xfrm>
            <a:off x="5834576" y="1924353"/>
            <a:ext cx="1492250" cy="3786188"/>
            <a:chOff x="2743" y="1943"/>
            <a:chExt cx="940" cy="2385"/>
          </a:xfrm>
        </p:grpSpPr>
        <p:sp>
          <p:nvSpPr>
            <p:cNvPr id="135183" name="Text Box 14"/>
            <p:cNvSpPr txBox="1">
              <a:spLocks noChangeArrowheads="1"/>
            </p:cNvSpPr>
            <p:nvPr/>
          </p:nvSpPr>
          <p:spPr bwMode="auto">
            <a:xfrm>
              <a:off x="2902" y="1943"/>
              <a:ext cx="379"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algn="ctr">
                <a:lnSpc>
                  <a:spcPct val="90000"/>
                </a:lnSpc>
              </a:pPr>
              <a:r>
                <a:rPr lang="en-US" sz="1400" b="1" dirty="0">
                  <a:solidFill>
                    <a:schemeClr val="accent2"/>
                  </a:solidFill>
                  <a:latin typeface="Century Gothic"/>
                  <a:cs typeface="Century Gothic"/>
                </a:rPr>
                <a:t>June</a:t>
              </a:r>
            </a:p>
          </p:txBody>
        </p:sp>
        <p:sp>
          <p:nvSpPr>
            <p:cNvPr id="135184" name="Text Box 15"/>
            <p:cNvSpPr txBox="1">
              <a:spLocks noChangeArrowheads="1"/>
            </p:cNvSpPr>
            <p:nvPr/>
          </p:nvSpPr>
          <p:spPr bwMode="auto">
            <a:xfrm>
              <a:off x="2743" y="2558"/>
              <a:ext cx="940" cy="1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a:lnSpc>
                  <a:spcPct val="90000"/>
                </a:lnSpc>
              </a:pPr>
              <a:r>
                <a:rPr lang="en-US" sz="1400" b="1" dirty="0">
                  <a:latin typeface="Century Gothic"/>
                  <a:cs typeface="Century Gothic"/>
                </a:rPr>
                <a:t>Remind parents of home literacy</a:t>
              </a:r>
            </a:p>
            <a:p>
              <a:pPr>
                <a:lnSpc>
                  <a:spcPct val="90000"/>
                </a:lnSpc>
              </a:pPr>
              <a:r>
                <a:rPr lang="en-US" sz="1400" b="1" dirty="0">
                  <a:latin typeface="Century Gothic"/>
                  <a:cs typeface="Century Gothic"/>
                </a:rPr>
                <a:t>activities</a:t>
              </a:r>
            </a:p>
            <a:p>
              <a:pPr>
                <a:lnSpc>
                  <a:spcPct val="90000"/>
                </a:lnSpc>
              </a:pPr>
              <a:endParaRPr lang="en-US" sz="1400" b="1" dirty="0">
                <a:latin typeface="Century Gothic"/>
                <a:cs typeface="Century Gothic"/>
              </a:endParaRPr>
            </a:p>
            <a:p>
              <a:pPr>
                <a:lnSpc>
                  <a:spcPct val="90000"/>
                </a:lnSpc>
              </a:pPr>
              <a:r>
                <a:rPr lang="en-US" sz="1400" b="1" dirty="0">
                  <a:latin typeface="Century Gothic"/>
                  <a:cs typeface="Century Gothic"/>
                </a:rPr>
                <a:t>School playground</a:t>
              </a:r>
            </a:p>
            <a:p>
              <a:pPr>
                <a:lnSpc>
                  <a:spcPct val="90000"/>
                </a:lnSpc>
              </a:pPr>
              <a:r>
                <a:rPr lang="en-US" sz="1400" b="1" dirty="0">
                  <a:latin typeface="Century Gothic"/>
                  <a:cs typeface="Century Gothic"/>
                </a:rPr>
                <a:t>nights</a:t>
              </a:r>
            </a:p>
            <a:p>
              <a:pPr>
                <a:lnSpc>
                  <a:spcPct val="90000"/>
                </a:lnSpc>
              </a:pPr>
              <a:endParaRPr lang="en-US" sz="1400" b="1" dirty="0">
                <a:latin typeface="Century Gothic"/>
                <a:cs typeface="Century Gothic"/>
              </a:endParaRPr>
            </a:p>
            <a:p>
              <a:pPr>
                <a:lnSpc>
                  <a:spcPct val="90000"/>
                </a:lnSpc>
              </a:pPr>
              <a:r>
                <a:rPr lang="en-US" sz="1400" b="1" dirty="0">
                  <a:latin typeface="Century Gothic"/>
                  <a:cs typeface="Century Gothic"/>
                </a:rPr>
                <a:t>K-camp enrollment</a:t>
              </a:r>
            </a:p>
            <a:p>
              <a:pPr>
                <a:lnSpc>
                  <a:spcPct val="90000"/>
                </a:lnSpc>
              </a:pPr>
              <a:endParaRPr lang="en-US" sz="1400" b="1" dirty="0">
                <a:latin typeface="Century Gothic"/>
                <a:cs typeface="Century Gothic"/>
              </a:endParaRPr>
            </a:p>
            <a:p>
              <a:pPr>
                <a:lnSpc>
                  <a:spcPct val="90000"/>
                </a:lnSpc>
              </a:pPr>
              <a:endParaRPr lang="en-US" sz="1400" b="1" dirty="0">
                <a:latin typeface="Century Gothic"/>
                <a:cs typeface="Century Gothic"/>
              </a:endParaRPr>
            </a:p>
            <a:p>
              <a:pPr>
                <a:lnSpc>
                  <a:spcPct val="90000"/>
                </a:lnSpc>
              </a:pPr>
              <a:endParaRPr lang="en-US" sz="1400" b="1" dirty="0">
                <a:latin typeface="Century Gothic"/>
                <a:cs typeface="Century Gothic"/>
              </a:endParaRPr>
            </a:p>
          </p:txBody>
        </p:sp>
      </p:grpSp>
      <p:grpSp>
        <p:nvGrpSpPr>
          <p:cNvPr id="5" name="Group 16"/>
          <p:cNvGrpSpPr>
            <a:grpSpLocks/>
          </p:cNvGrpSpPr>
          <p:nvPr/>
        </p:nvGrpSpPr>
        <p:grpSpPr bwMode="auto">
          <a:xfrm>
            <a:off x="7223645" y="1924354"/>
            <a:ext cx="1670052" cy="2787650"/>
            <a:chOff x="3618" y="1943"/>
            <a:chExt cx="1052" cy="1756"/>
          </a:xfrm>
        </p:grpSpPr>
        <p:sp>
          <p:nvSpPr>
            <p:cNvPr id="135181" name="Text Box 17"/>
            <p:cNvSpPr txBox="1">
              <a:spLocks noChangeArrowheads="1"/>
            </p:cNvSpPr>
            <p:nvPr/>
          </p:nvSpPr>
          <p:spPr bwMode="auto">
            <a:xfrm>
              <a:off x="3825" y="1943"/>
              <a:ext cx="49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a:lnSpc>
                  <a:spcPct val="90000"/>
                </a:lnSpc>
              </a:pPr>
              <a:r>
                <a:rPr lang="en-US" sz="1400" b="1" dirty="0">
                  <a:solidFill>
                    <a:schemeClr val="accent2"/>
                  </a:solidFill>
                  <a:latin typeface="Century Gothic"/>
                  <a:cs typeface="Century Gothic"/>
                </a:rPr>
                <a:t>August</a:t>
              </a:r>
            </a:p>
          </p:txBody>
        </p:sp>
        <p:sp>
          <p:nvSpPr>
            <p:cNvPr id="135182" name="Text Box 18"/>
            <p:cNvSpPr txBox="1">
              <a:spLocks noChangeArrowheads="1"/>
            </p:cNvSpPr>
            <p:nvPr/>
          </p:nvSpPr>
          <p:spPr bwMode="auto">
            <a:xfrm>
              <a:off x="3618" y="2542"/>
              <a:ext cx="1052" cy="1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a:lnSpc>
                  <a:spcPct val="90000"/>
                </a:lnSpc>
              </a:pPr>
              <a:r>
                <a:rPr lang="en-US" sz="1400" b="1" dirty="0">
                  <a:latin typeface="Century Gothic"/>
                  <a:cs typeface="Century Gothic"/>
                </a:rPr>
                <a:t>Open houses</a:t>
              </a:r>
            </a:p>
            <a:p>
              <a:pPr>
                <a:lnSpc>
                  <a:spcPct val="90000"/>
                </a:lnSpc>
              </a:pPr>
              <a:endParaRPr lang="en-US" sz="1400" b="1" dirty="0">
                <a:latin typeface="Century Gothic"/>
                <a:cs typeface="Century Gothic"/>
              </a:endParaRPr>
            </a:p>
            <a:p>
              <a:pPr>
                <a:lnSpc>
                  <a:spcPct val="90000"/>
                </a:lnSpc>
              </a:pPr>
              <a:r>
                <a:rPr lang="en-US" sz="1400" b="1" dirty="0">
                  <a:latin typeface="Century Gothic"/>
                  <a:cs typeface="Century Gothic"/>
                </a:rPr>
                <a:t>K educators and </a:t>
              </a:r>
            </a:p>
            <a:p>
              <a:pPr>
                <a:lnSpc>
                  <a:spcPct val="90000"/>
                </a:lnSpc>
              </a:pPr>
              <a:r>
                <a:rPr lang="en-US" sz="1400" b="1" dirty="0">
                  <a:latin typeface="Century Gothic"/>
                  <a:cs typeface="Century Gothic"/>
                </a:rPr>
                <a:t>parents meet</a:t>
              </a:r>
            </a:p>
            <a:p>
              <a:pPr>
                <a:lnSpc>
                  <a:spcPct val="90000"/>
                </a:lnSpc>
              </a:pPr>
              <a:endParaRPr lang="en-US" sz="1400" b="1" dirty="0">
                <a:latin typeface="Century Gothic"/>
                <a:cs typeface="Century Gothic"/>
              </a:endParaRPr>
            </a:p>
            <a:p>
              <a:pPr>
                <a:lnSpc>
                  <a:spcPct val="90000"/>
                </a:lnSpc>
              </a:pPr>
              <a:r>
                <a:rPr lang="en-US" sz="1400" b="1" dirty="0">
                  <a:latin typeface="Century Gothic"/>
                  <a:cs typeface="Century Gothic"/>
                </a:rPr>
                <a:t>K screenings</a:t>
              </a:r>
            </a:p>
            <a:p>
              <a:pPr>
                <a:lnSpc>
                  <a:spcPct val="90000"/>
                </a:lnSpc>
              </a:pPr>
              <a:endParaRPr lang="en-US" sz="1400" b="1" dirty="0">
                <a:latin typeface="Century Gothic"/>
                <a:cs typeface="Century Gothic"/>
              </a:endParaRPr>
            </a:p>
            <a:p>
              <a:pPr>
                <a:lnSpc>
                  <a:spcPct val="90000"/>
                </a:lnSpc>
              </a:pPr>
              <a:r>
                <a:rPr lang="en-US" sz="1400" b="1" dirty="0">
                  <a:latin typeface="Century Gothic"/>
                  <a:cs typeface="Century Gothic"/>
                </a:rPr>
                <a:t>K-camp</a:t>
              </a:r>
            </a:p>
            <a:p>
              <a:pPr>
                <a:lnSpc>
                  <a:spcPct val="90000"/>
                </a:lnSpc>
              </a:pPr>
              <a:endParaRPr lang="en-US" sz="1400" b="1" dirty="0">
                <a:latin typeface="Century Gothic"/>
                <a:cs typeface="Century Gothic"/>
              </a:endParaRPr>
            </a:p>
          </p:txBody>
        </p:sp>
      </p:grpSp>
      <p:grpSp>
        <p:nvGrpSpPr>
          <p:cNvPr id="6" name="Group 19"/>
          <p:cNvGrpSpPr>
            <a:grpSpLocks/>
          </p:cNvGrpSpPr>
          <p:nvPr/>
        </p:nvGrpSpPr>
        <p:grpSpPr bwMode="auto">
          <a:xfrm>
            <a:off x="8846065" y="1924354"/>
            <a:ext cx="1520826" cy="2235200"/>
            <a:chOff x="4640" y="1943"/>
            <a:chExt cx="958" cy="1408"/>
          </a:xfrm>
        </p:grpSpPr>
        <p:sp>
          <p:nvSpPr>
            <p:cNvPr id="135179" name="Text Box 20"/>
            <p:cNvSpPr txBox="1">
              <a:spLocks noChangeArrowheads="1"/>
            </p:cNvSpPr>
            <p:nvPr/>
          </p:nvSpPr>
          <p:spPr bwMode="auto">
            <a:xfrm>
              <a:off x="4670" y="1943"/>
              <a:ext cx="718"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a:lnSpc>
                  <a:spcPct val="90000"/>
                </a:lnSpc>
              </a:pPr>
              <a:r>
                <a:rPr lang="en-US" sz="1400" b="1" dirty="0">
                  <a:solidFill>
                    <a:schemeClr val="accent2"/>
                  </a:solidFill>
                  <a:latin typeface="Century Gothic"/>
                  <a:cs typeface="Century Gothic"/>
                </a:rPr>
                <a:t>September</a:t>
              </a:r>
            </a:p>
          </p:txBody>
        </p:sp>
        <p:sp>
          <p:nvSpPr>
            <p:cNvPr id="135180" name="Text Box 21"/>
            <p:cNvSpPr txBox="1">
              <a:spLocks noChangeArrowheads="1"/>
            </p:cNvSpPr>
            <p:nvPr/>
          </p:nvSpPr>
          <p:spPr bwMode="auto">
            <a:xfrm>
              <a:off x="4640" y="2558"/>
              <a:ext cx="958" cy="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a:lnSpc>
                  <a:spcPct val="90000"/>
                </a:lnSpc>
              </a:pPr>
              <a:r>
                <a:rPr lang="en-US" sz="1400" b="1" dirty="0">
                  <a:latin typeface="Century Gothic"/>
                  <a:cs typeface="Century Gothic"/>
                </a:rPr>
                <a:t>Back-to-school</a:t>
              </a:r>
            </a:p>
            <a:p>
              <a:pPr>
                <a:lnSpc>
                  <a:spcPct val="90000"/>
                </a:lnSpc>
              </a:pPr>
              <a:r>
                <a:rPr lang="en-US" sz="1400" b="1" dirty="0">
                  <a:latin typeface="Century Gothic"/>
                  <a:cs typeface="Century Gothic"/>
                </a:rPr>
                <a:t>nights</a:t>
              </a:r>
            </a:p>
            <a:p>
              <a:pPr>
                <a:lnSpc>
                  <a:spcPct val="90000"/>
                </a:lnSpc>
              </a:pPr>
              <a:endParaRPr lang="en-US" sz="1400" b="1" dirty="0">
                <a:latin typeface="Century Gothic"/>
                <a:cs typeface="Century Gothic"/>
              </a:endParaRPr>
            </a:p>
            <a:p>
              <a:pPr>
                <a:lnSpc>
                  <a:spcPct val="90000"/>
                </a:lnSpc>
              </a:pPr>
              <a:r>
                <a:rPr lang="en-US" sz="1400" b="1" dirty="0">
                  <a:latin typeface="Century Gothic"/>
                  <a:cs typeface="Century Gothic"/>
                </a:rPr>
                <a:t>Foster family</a:t>
              </a:r>
            </a:p>
            <a:p>
              <a:pPr>
                <a:lnSpc>
                  <a:spcPct val="90000"/>
                </a:lnSpc>
              </a:pPr>
              <a:r>
                <a:rPr lang="en-US" sz="1400" b="1" dirty="0">
                  <a:latin typeface="Century Gothic"/>
                  <a:cs typeface="Century Gothic"/>
                </a:rPr>
                <a:t>connections</a:t>
              </a:r>
            </a:p>
            <a:p>
              <a:pPr>
                <a:lnSpc>
                  <a:spcPct val="90000"/>
                </a:lnSpc>
              </a:pPr>
              <a:r>
                <a:rPr lang="en-US" sz="1400" b="1" dirty="0">
                  <a:latin typeface="Century Gothic"/>
                  <a:cs typeface="Century Gothic"/>
                </a:rPr>
                <a:t>w/ educators</a:t>
              </a:r>
            </a:p>
          </p:txBody>
        </p:sp>
      </p:gr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C10F6C-08B2-4915-9078-F6B601ABE90A}"/>
              </a:ext>
            </a:extLst>
          </p:cNv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p:nvPr>
            <p:ph type="body" sz="quarter" idx="10"/>
          </p:nvPr>
        </p:nvSpPr>
        <p:spPr/>
        <p:txBody>
          <a:bodyPr>
            <a:noAutofit/>
          </a:bodyPr>
          <a:lstStyle/>
          <a:p>
            <a:pPr marL="274320" indent="-274320">
              <a:spcBef>
                <a:spcPts val="1272"/>
              </a:spcBef>
              <a:defRPr/>
            </a:pPr>
            <a:r>
              <a:rPr lang="en-US" sz="2800" dirty="0">
                <a:latin typeface="Century Gothic" panose="020B0502020202020204" pitchFamily="34" charset="0"/>
              </a:rPr>
              <a:t>Implement the plan you created.</a:t>
            </a:r>
          </a:p>
          <a:p>
            <a:pPr marL="274320" indent="-274320">
              <a:spcBef>
                <a:spcPts val="1272"/>
              </a:spcBef>
              <a:defRPr/>
            </a:pPr>
            <a:r>
              <a:rPr lang="en-US" sz="2800" dirty="0">
                <a:latin typeface="Century Gothic" panose="020B0502020202020204" pitchFamily="34" charset="0"/>
              </a:rPr>
              <a:t>Evaluate whether what you are doing is working and how you know. </a:t>
            </a:r>
          </a:p>
          <a:p>
            <a:pPr marL="274320" indent="-274320">
              <a:spcBef>
                <a:spcPts val="1272"/>
              </a:spcBef>
              <a:defRPr/>
            </a:pPr>
            <a:r>
              <a:rPr lang="en-US" sz="2800" dirty="0">
                <a:latin typeface="Century Gothic" panose="020B0502020202020204" pitchFamily="34" charset="0"/>
              </a:rPr>
              <a:t>Examine data on new practices to identify changes.</a:t>
            </a:r>
          </a:p>
          <a:p>
            <a:pPr marL="274320" indent="-274320">
              <a:spcBef>
                <a:spcPts val="1272"/>
              </a:spcBef>
              <a:defRPr/>
            </a:pPr>
            <a:r>
              <a:rPr lang="en-US" sz="2800" dirty="0">
                <a:latin typeface="Century Gothic" panose="020B0502020202020204" pitchFamily="34" charset="0"/>
              </a:rPr>
              <a:t>Modify practices as needed and define </a:t>
            </a:r>
            <a:br>
              <a:rPr lang="en-US" sz="2800" dirty="0">
                <a:latin typeface="Century Gothic" panose="020B0502020202020204" pitchFamily="34" charset="0"/>
              </a:rPr>
            </a:br>
            <a:r>
              <a:rPr lang="en-US" sz="2800" dirty="0">
                <a:latin typeface="Century Gothic" panose="020B0502020202020204" pitchFamily="34" charset="0"/>
              </a:rPr>
              <a:t>new goals.</a:t>
            </a:r>
          </a:p>
        </p:txBody>
      </p:sp>
      <p:sp>
        <p:nvSpPr>
          <p:cNvPr id="4" name="TextBox 3"/>
          <p:cNvSpPr txBox="1"/>
          <p:nvPr/>
        </p:nvSpPr>
        <p:spPr>
          <a:xfrm>
            <a:off x="10035283" y="6153644"/>
            <a:ext cx="1898277" cy="261610"/>
          </a:xfrm>
          <a:prstGeom prst="rect">
            <a:avLst/>
          </a:prstGeom>
          <a:noFill/>
        </p:spPr>
        <p:txBody>
          <a:bodyPr wrap="none" rtlCol="0">
            <a:spAutoFit/>
          </a:bodyPr>
          <a:lstStyle/>
          <a:p>
            <a:r>
              <a:rPr lang="en-US" sz="1100" dirty="0">
                <a:latin typeface="Arial" panose="020B0604020202020204" pitchFamily="34" charset="0"/>
                <a:cs typeface="Arial" panose="020B0604020202020204" pitchFamily="34" charset="0"/>
              </a:rPr>
              <a:t>Pianta &amp; Kraft-Sayre, 2003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74B0FC0-FA23-405A-884F-877EF2DA7242}"/>
              </a:ext>
            </a:extLst>
          </p:cNvPr>
          <p:cNvSpPr>
            <a:spLocks noGrp="1"/>
          </p:cNvSpPr>
          <p:nvPr>
            <p:ph type="body" sz="quarter" idx="14"/>
          </p:nvPr>
        </p:nvSpPr>
        <p:spPr/>
        <p:txBody>
          <a:bodyPr/>
          <a:lstStyle/>
          <a:p>
            <a:r>
              <a:rPr lang="en-US" dirty="0"/>
              <a:t>Planning the Transition: Six Steps</a:t>
            </a:r>
          </a:p>
        </p:txBody>
      </p:sp>
      <p:pic>
        <p:nvPicPr>
          <p:cNvPr id="5" name="Picture 4" descr="A screenshot of a cell phone&#10;&#10;Description automatically generated">
            <a:extLst>
              <a:ext uri="{FF2B5EF4-FFF2-40B4-BE49-F238E27FC236}">
                <a16:creationId xmlns:a16="http://schemas.microsoft.com/office/drawing/2014/main" id="{71DC5B22-0161-4A64-8404-0D0B3C3D94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5700" y="978160"/>
            <a:ext cx="4335780" cy="5480705"/>
          </a:xfrm>
          <a:prstGeom prst="rect">
            <a:avLst/>
          </a:prstGeom>
        </p:spPr>
      </p:pic>
    </p:spTree>
    <p:extLst>
      <p:ext uri="{BB962C8B-B14F-4D97-AF65-F5344CB8AC3E}">
        <p14:creationId xmlns:p14="http://schemas.microsoft.com/office/powerpoint/2010/main" val="115087797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819B68-8621-413E-B643-3AF4AC68F2D2}"/>
              </a:ext>
            </a:extLst>
          </p:cNvPr>
          <p:cNvSpPr>
            <a:spLocks noGrp="1"/>
          </p:cNvSpPr>
          <p:nvPr>
            <p:ph type="body" sz="quarter" idx="14"/>
          </p:nvPr>
        </p:nvSpPr>
        <p:spPr/>
        <p:txBody>
          <a:bodyPr/>
          <a:lstStyle/>
          <a:p>
            <a:r>
              <a:rPr lang="en-US" dirty="0"/>
              <a:t>Presentation Summary</a:t>
            </a:r>
          </a:p>
        </p:txBody>
      </p:sp>
      <p:sp>
        <p:nvSpPr>
          <p:cNvPr id="3" name="Text Placeholder 2">
            <a:extLst>
              <a:ext uri="{FF2B5EF4-FFF2-40B4-BE49-F238E27FC236}">
                <a16:creationId xmlns:a16="http://schemas.microsoft.com/office/drawing/2014/main" id="{52C1D91A-E01B-4E56-96CE-08F6A9B0B091}"/>
              </a:ext>
            </a:extLst>
          </p:cNvPr>
          <p:cNvSpPr>
            <a:spLocks noGrp="1"/>
          </p:cNvSpPr>
          <p:nvPr>
            <p:ph type="body" sz="quarter" idx="10"/>
          </p:nvPr>
        </p:nvSpPr>
        <p:spPr/>
        <p:txBody>
          <a:bodyPr/>
          <a:lstStyle/>
          <a:p>
            <a:pPr marL="0" indent="0">
              <a:buNone/>
            </a:pPr>
            <a:r>
              <a:rPr lang="en-US" dirty="0"/>
              <a:t>Today, we covered</a:t>
            </a:r>
          </a:p>
          <a:p>
            <a:pPr marL="457200" indent="-457200">
              <a:spcAft>
                <a:spcPts val="1200"/>
              </a:spcAft>
              <a:buNone/>
            </a:pPr>
            <a:r>
              <a:rPr lang="en-US" dirty="0">
                <a:latin typeface="Century Gothic" panose="020B0502020202020204" pitchFamily="34" charset="0"/>
              </a:rPr>
              <a:t>1. The state of school readiness.</a:t>
            </a:r>
          </a:p>
          <a:p>
            <a:pPr marL="457200" indent="-457200">
              <a:spcAft>
                <a:spcPts val="1200"/>
              </a:spcAft>
              <a:buNone/>
            </a:pPr>
            <a:r>
              <a:rPr lang="en-US" dirty="0">
                <a:latin typeface="Century Gothic" panose="020B0502020202020204" pitchFamily="34" charset="0"/>
              </a:rPr>
              <a:t>2.	Why we are concerned about early transition experiences.</a:t>
            </a:r>
          </a:p>
          <a:p>
            <a:pPr marL="457200" indent="-457200">
              <a:spcAft>
                <a:spcPts val="1200"/>
              </a:spcAft>
              <a:buNone/>
            </a:pPr>
            <a:r>
              <a:rPr lang="en-US" dirty="0">
                <a:latin typeface="Century Gothic" panose="020B0502020202020204" pitchFamily="34" charset="0"/>
              </a:rPr>
              <a:t>3.	The nature of the kindergarten transition.</a:t>
            </a:r>
          </a:p>
          <a:p>
            <a:pPr marL="457200" indent="-457200">
              <a:spcAft>
                <a:spcPts val="1200"/>
              </a:spcAft>
              <a:buNone/>
            </a:pPr>
            <a:r>
              <a:rPr lang="en-US" dirty="0">
                <a:latin typeface="Century Gothic" panose="020B0502020202020204" pitchFamily="34" charset="0"/>
              </a:rPr>
              <a:t>4.	Conceptualizing effective transition.</a:t>
            </a:r>
          </a:p>
          <a:p>
            <a:pPr marL="457200" indent="-457200">
              <a:spcAft>
                <a:spcPts val="1200"/>
              </a:spcAft>
              <a:buNone/>
            </a:pPr>
            <a:r>
              <a:rPr lang="en-US" dirty="0">
                <a:latin typeface="Century Gothic" panose="020B0502020202020204" pitchFamily="34" charset="0"/>
              </a:rPr>
              <a:t>5.	Transition partnerships.</a:t>
            </a:r>
          </a:p>
          <a:p>
            <a:pPr marL="457200" indent="-457200">
              <a:spcAft>
                <a:spcPts val="1200"/>
              </a:spcAft>
              <a:buNone/>
            </a:pPr>
            <a:r>
              <a:rPr lang="en-US" dirty="0">
                <a:latin typeface="Century Gothic" panose="020B0502020202020204" pitchFamily="34" charset="0"/>
              </a:rPr>
              <a:t>6.	Building successful transition experiences.</a:t>
            </a:r>
          </a:p>
          <a:p>
            <a:pPr marL="0" indent="0">
              <a:buNone/>
            </a:pPr>
            <a:endParaRPr lang="en-US" b="1" dirty="0"/>
          </a:p>
        </p:txBody>
      </p:sp>
    </p:spTree>
    <p:extLst>
      <p:ext uri="{BB962C8B-B14F-4D97-AF65-F5344CB8AC3E}">
        <p14:creationId xmlns:p14="http://schemas.microsoft.com/office/powerpoint/2010/main" val="346683337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89D28AB-60F4-4548-93CB-013AAC1C3A4F}"/>
              </a:ext>
            </a:extLst>
          </p:cNvPr>
          <p:cNvSpPr>
            <a:spLocks noGrp="1"/>
          </p:cNvSpPr>
          <p:nvPr>
            <p:ph type="body" sz="quarter" idx="14"/>
          </p:nvPr>
        </p:nvSpPr>
        <p:spPr/>
        <p:txBody>
          <a:bodyPr>
            <a:normAutofit lnSpcReduction="10000"/>
          </a:bodyPr>
          <a:lstStyle/>
          <a:p>
            <a:r>
              <a:rPr lang="en-US" dirty="0">
                <a:latin typeface="Century Gothic" panose="020B0502020202020204" pitchFamily="34" charset="0"/>
              </a:rPr>
              <a:t>Questions?</a:t>
            </a:r>
          </a:p>
        </p:txBody>
      </p:sp>
      <p:sp>
        <p:nvSpPr>
          <p:cNvPr id="4" name="Content Placeholder 2">
            <a:extLst>
              <a:ext uri="{FF2B5EF4-FFF2-40B4-BE49-F238E27FC236}">
                <a16:creationId xmlns:a16="http://schemas.microsoft.com/office/drawing/2014/main" id="{B3FAA3AF-C9B5-4C15-9BFA-B7E531061A30}"/>
              </a:ext>
            </a:extLst>
          </p:cNvPr>
          <p:cNvSpPr txBox="1">
            <a:spLocks/>
          </p:cNvSpPr>
          <p:nvPr/>
        </p:nvSpPr>
        <p:spPr>
          <a:xfrm>
            <a:off x="1873609" y="4806467"/>
            <a:ext cx="8477250" cy="92075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Century Gothic"/>
                <a:ea typeface="+mn-ea"/>
                <a:cs typeface="Century Gothic"/>
              </a:defRPr>
            </a:lvl1pPr>
            <a:lvl2pPr marL="742950" indent="-285750" algn="l" defTabSz="457200" rtl="0" eaLnBrk="1" latinLnBrk="0" hangingPunct="1">
              <a:spcBef>
                <a:spcPct val="20000"/>
              </a:spcBef>
              <a:buFont typeface="Arial"/>
              <a:buChar char="–"/>
              <a:defRPr sz="2800" kern="1200">
                <a:solidFill>
                  <a:schemeClr val="tx1"/>
                </a:solidFill>
                <a:latin typeface="Century Gothic"/>
                <a:ea typeface="+mn-ea"/>
                <a:cs typeface="Century Gothic"/>
              </a:defRPr>
            </a:lvl2pPr>
            <a:lvl3pPr marL="1143000" indent="-228600" algn="l" defTabSz="457200" rtl="0" eaLnBrk="1" latinLnBrk="0" hangingPunct="1">
              <a:spcBef>
                <a:spcPct val="20000"/>
              </a:spcBef>
              <a:buFont typeface="Arial"/>
              <a:buChar char="•"/>
              <a:defRPr sz="2400" kern="1200">
                <a:solidFill>
                  <a:schemeClr val="tx1"/>
                </a:solidFill>
                <a:latin typeface="Century Gothic"/>
                <a:ea typeface="+mn-ea"/>
                <a:cs typeface="Century Gothic"/>
              </a:defRPr>
            </a:lvl3pPr>
            <a:lvl4pPr marL="16002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4pPr>
            <a:lvl5pPr marL="20574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fontAlgn="auto">
              <a:spcAft>
                <a:spcPts val="0"/>
              </a:spcAft>
              <a:buFont typeface="Arial"/>
              <a:buNone/>
            </a:pPr>
            <a:r>
              <a:rPr lang="en-US" sz="4400" b="1" dirty="0">
                <a:solidFill>
                  <a:srgbClr val="F27B30"/>
                </a:solidFill>
              </a:rPr>
              <a:t>Questions?</a:t>
            </a:r>
          </a:p>
        </p:txBody>
      </p:sp>
      <p:pic>
        <p:nvPicPr>
          <p:cNvPr id="5" name="Picture 4">
            <a:extLst>
              <a:ext uri="{FF2B5EF4-FFF2-40B4-BE49-F238E27FC236}">
                <a16:creationId xmlns:a16="http://schemas.microsoft.com/office/drawing/2014/main" id="{C526415B-DF9C-448B-B5BE-C35D640DC94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39314" y="1161035"/>
            <a:ext cx="3945840" cy="3945840"/>
          </a:xfrm>
          <a:prstGeom prst="rect">
            <a:avLst/>
          </a:prstGeom>
        </p:spPr>
      </p:pic>
    </p:spTree>
    <p:extLst>
      <p:ext uri="{BB962C8B-B14F-4D97-AF65-F5344CB8AC3E}">
        <p14:creationId xmlns:p14="http://schemas.microsoft.com/office/powerpoint/2010/main" val="296259481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C6B602F-9353-4D7D-BF0A-E24ABC66D45A}"/>
              </a:ext>
            </a:extLst>
          </p:cNvPr>
          <p:cNvSpPr>
            <a:spLocks noGrp="1"/>
          </p:cNvSpPr>
          <p:nvPr>
            <p:ph type="body" sz="quarter" idx="11"/>
          </p:nvPr>
        </p:nvSpPr>
        <p:spPr/>
        <p:txBody>
          <a:bodyPr/>
          <a:lstStyle/>
          <a:p>
            <a:r>
              <a:rPr lang="en-US" dirty="0">
                <a:latin typeface="Century Gothic" panose="020B0502020202020204" pitchFamily="34" charset="0"/>
              </a:rPr>
              <a:t>Thank you!</a:t>
            </a:r>
          </a:p>
        </p:txBody>
      </p:sp>
      <p:pic>
        <p:nvPicPr>
          <p:cNvPr id="2050" name="Picture 2" descr="Prickly Pear JoJo P 255.jpg">
            <a:extLst>
              <a:ext uri="{FF2B5EF4-FFF2-40B4-BE49-F238E27FC236}">
                <a16:creationId xmlns:a16="http://schemas.microsoft.com/office/drawing/2014/main" id="{C1341D96-3F40-4D71-9CBF-C958B5799DC6}"/>
              </a:ext>
            </a:extLst>
          </p:cNvPr>
          <p:cNvPicPr>
            <a:picLocks noGrp="1" noChangeAspect="1" noChangeArrowheads="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048284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3DE3865-CD3E-754B-AAF0-AE98BD78F85B}"/>
              </a:ext>
            </a:extLst>
          </p:cNvPr>
          <p:cNvSpPr>
            <a:spLocks noGrp="1"/>
          </p:cNvSpPr>
          <p:nvPr>
            <p:ph type="body" sz="quarter" idx="14"/>
          </p:nvPr>
        </p:nvSpPr>
        <p:spPr/>
        <p:txBody>
          <a:bodyPr/>
          <a:lstStyle/>
          <a:p>
            <a:endParaRPr lang="en-US" dirty="0"/>
          </a:p>
        </p:txBody>
      </p:sp>
      <p:pic>
        <p:nvPicPr>
          <p:cNvPr id="5" name="Picture 4" descr="A screenshot of a social media post&#10;&#10;Description automatically generated">
            <a:extLst>
              <a:ext uri="{FF2B5EF4-FFF2-40B4-BE49-F238E27FC236}">
                <a16:creationId xmlns:a16="http://schemas.microsoft.com/office/drawing/2014/main" id="{706F0633-FF6A-1549-8DB6-3FD6C399E95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32972" y="1518835"/>
            <a:ext cx="9144000" cy="4479010"/>
          </a:xfrm>
          <a:prstGeom prst="rect">
            <a:avLst/>
          </a:prstGeom>
        </p:spPr>
      </p:pic>
    </p:spTree>
    <p:extLst>
      <p:ext uri="{BB962C8B-B14F-4D97-AF65-F5344CB8AC3E}">
        <p14:creationId xmlns:p14="http://schemas.microsoft.com/office/powerpoint/2010/main" val="276639495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36647" y="1146547"/>
            <a:ext cx="3922838" cy="5077272"/>
          </a:xfrm>
          <a:prstGeom prst="rect">
            <a:avLst/>
          </a:prstGeom>
          <a:ln>
            <a:solidFill>
              <a:schemeClr val="tx1"/>
            </a:solidFill>
          </a:ln>
        </p:spPr>
      </p:pic>
      <p:sp>
        <p:nvSpPr>
          <p:cNvPr id="4" name="Text Placeholder 3">
            <a:extLst>
              <a:ext uri="{FF2B5EF4-FFF2-40B4-BE49-F238E27FC236}">
                <a16:creationId xmlns:a16="http://schemas.microsoft.com/office/drawing/2014/main" id="{EA71AC2B-9848-4F78-848B-A9CD43FF506E}"/>
              </a:ext>
            </a:extLst>
          </p:cNvPr>
          <p:cNvSpPr>
            <a:spLocks noGrp="1"/>
          </p:cNvSpPr>
          <p:nvPr>
            <p:ph type="body" sz="quarter" idx="14"/>
          </p:nvPr>
        </p:nvSpPr>
        <p:spPr/>
        <p:txBody>
          <a:bodyPr/>
          <a:lstStyle/>
          <a:p>
            <a:r>
              <a:rPr lang="en-US" dirty="0"/>
              <a:t>Strategies to Support School Readiness </a:t>
            </a:r>
          </a:p>
        </p:txBody>
      </p:sp>
    </p:spTree>
    <p:extLst>
      <p:ext uri="{BB962C8B-B14F-4D97-AF65-F5344CB8AC3E}">
        <p14:creationId xmlns:p14="http://schemas.microsoft.com/office/powerpoint/2010/main" val="7467223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797B23F-6BEA-4D0E-BA85-4B83931296A0}"/>
              </a:ext>
            </a:extLst>
          </p:cNvPr>
          <p:cNvSpPr>
            <a:spLocks noGrp="1"/>
          </p:cNvSpPr>
          <p:nvPr>
            <p:ph type="body" sz="quarter" idx="14"/>
          </p:nvPr>
        </p:nvSpPr>
        <p:spPr/>
        <p:txBody>
          <a:bodyPr/>
          <a:lstStyle/>
          <a:p>
            <a:r>
              <a:rPr lang="en-US" dirty="0"/>
              <a:t>How Are Young Children Doing? </a:t>
            </a:r>
          </a:p>
        </p:txBody>
      </p:sp>
      <p:sp>
        <p:nvSpPr>
          <p:cNvPr id="3" name="Content Placeholder 2"/>
          <p:cNvSpPr>
            <a:spLocks noGrp="1"/>
          </p:cNvSpPr>
          <p:nvPr>
            <p:ph type="body" sz="quarter" idx="10"/>
          </p:nvPr>
        </p:nvSpPr>
        <p:spPr/>
        <p:txBody>
          <a:bodyPr>
            <a:noAutofit/>
          </a:bodyPr>
          <a:lstStyle/>
          <a:p>
            <a:pPr marL="0" indent="0">
              <a:lnSpc>
                <a:spcPct val="150000"/>
              </a:lnSpc>
              <a:spcAft>
                <a:spcPts val="1200"/>
              </a:spcAft>
              <a:buNone/>
            </a:pPr>
            <a:r>
              <a:rPr lang="en-US" sz="2800" dirty="0">
                <a:latin typeface="Century Gothic" panose="020B0502020202020204" pitchFamily="34" charset="0"/>
              </a:rPr>
              <a:t>We are seeing increasing poverty.</a:t>
            </a:r>
          </a:p>
          <a:p>
            <a:pPr lvl="1">
              <a:spcBef>
                <a:spcPts val="0"/>
              </a:spcBef>
              <a:spcAft>
                <a:spcPts val="1200"/>
              </a:spcAft>
            </a:pPr>
            <a:r>
              <a:rPr lang="en-US" sz="2800" dirty="0">
                <a:latin typeface="Century Gothic" panose="020B0502020202020204" pitchFamily="34" charset="0"/>
              </a:rPr>
              <a:t>Of American children under age six, about </a:t>
            </a:r>
            <a:r>
              <a:rPr lang="en-US" sz="2800" b="1" dirty="0">
                <a:latin typeface="Century Gothic" panose="020B0502020202020204" pitchFamily="34" charset="0"/>
              </a:rPr>
              <a:t>1 in 5 </a:t>
            </a:r>
            <a:r>
              <a:rPr lang="en-US" sz="2800" dirty="0">
                <a:latin typeface="Century Gothic" panose="020B0502020202020204" pitchFamily="34" charset="0"/>
              </a:rPr>
              <a:t>currently lives in poverty, and the total number has steadily increased over the past decade.</a:t>
            </a:r>
            <a:br>
              <a:rPr lang="en-US" sz="2800" dirty="0">
                <a:latin typeface="Century Gothic" panose="020B0502020202020204" pitchFamily="34" charset="0"/>
              </a:rPr>
            </a:br>
            <a:endParaRPr lang="en-US" sz="2800" dirty="0">
              <a:latin typeface="Century Gothic" panose="020B0502020202020204" pitchFamily="34" charset="0"/>
            </a:endParaRPr>
          </a:p>
          <a:p>
            <a:pPr lvl="1">
              <a:spcBef>
                <a:spcPts val="0"/>
              </a:spcBef>
              <a:spcAft>
                <a:spcPts val="1200"/>
              </a:spcAft>
            </a:pPr>
            <a:r>
              <a:rPr lang="en-US" sz="2800" dirty="0">
                <a:latin typeface="Century Gothic" panose="020B0502020202020204" pitchFamily="34" charset="0"/>
              </a:rPr>
              <a:t>Of those in poverty, most have </a:t>
            </a:r>
            <a:r>
              <a:rPr lang="en-US" sz="2800" b="1" dirty="0">
                <a:latin typeface="Century Gothic" panose="020B0502020202020204" pitchFamily="34" charset="0"/>
              </a:rPr>
              <a:t>multiple additional risk factors </a:t>
            </a:r>
            <a:r>
              <a:rPr lang="en-US" sz="2800" dirty="0">
                <a:latin typeface="Century Gothic" panose="020B0502020202020204" pitchFamily="34" charset="0"/>
              </a:rPr>
              <a:t>such as single parent homes, low levels of parental education, or teenage mothers.</a:t>
            </a:r>
          </a:p>
        </p:txBody>
      </p:sp>
      <p:sp>
        <p:nvSpPr>
          <p:cNvPr id="2" name="TextBox 1">
            <a:extLst>
              <a:ext uri="{FF2B5EF4-FFF2-40B4-BE49-F238E27FC236}">
                <a16:creationId xmlns:a16="http://schemas.microsoft.com/office/drawing/2014/main" id="{96D75F56-DC4E-466A-869C-7C391D9ECF8B}"/>
              </a:ext>
            </a:extLst>
          </p:cNvPr>
          <p:cNvSpPr txBox="1"/>
          <p:nvPr/>
        </p:nvSpPr>
        <p:spPr>
          <a:xfrm>
            <a:off x="11203708" y="6077528"/>
            <a:ext cx="1182255" cy="422182"/>
          </a:xfrm>
          <a:prstGeom prst="rect">
            <a:avLst/>
          </a:prstGeom>
        </p:spPr>
        <p:txBody>
          <a:bodyPr vert="horz" wrap="square" lIns="91440" tIns="45720" rIns="91440" bIns="45720" rtlCol="0" anchor="t">
            <a:noAutofit/>
          </a:bodyPr>
          <a:lstStyle/>
          <a:p>
            <a:r>
              <a:rPr lang="en-US" sz="2200" b="0" i="0" dirty="0">
                <a:solidFill>
                  <a:schemeClr val="tx1"/>
                </a:solidFill>
                <a:latin typeface="Century Gothic" panose="020B0502020202020204" pitchFamily="34" charset="0"/>
                <a:ea typeface="Segoe UI Light" charset="0"/>
                <a:cs typeface="Segoe UI Light" charset="0"/>
              </a:rPr>
              <a:t>(2017)</a:t>
            </a:r>
          </a:p>
        </p:txBody>
      </p:sp>
    </p:spTree>
    <p:extLst>
      <p:ext uri="{BB962C8B-B14F-4D97-AF65-F5344CB8AC3E}">
        <p14:creationId xmlns:p14="http://schemas.microsoft.com/office/powerpoint/2010/main" val="424059364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34566" y="1266869"/>
            <a:ext cx="11331462" cy="3462486"/>
          </a:xfrm>
          <a:prstGeom prst="rect">
            <a:avLst/>
          </a:prstGeom>
          <a:noFill/>
        </p:spPr>
        <p:txBody>
          <a:bodyPr wrap="square" rtlCol="0">
            <a:spAutoFit/>
          </a:bodyPr>
          <a:lstStyle/>
          <a:p>
            <a:pPr>
              <a:spcAft>
                <a:spcPts val="1800"/>
              </a:spcAft>
            </a:pPr>
            <a:r>
              <a:rPr lang="en-US" sz="2800" dirty="0">
                <a:latin typeface="Century Gothic"/>
                <a:cs typeface="Century Gothic"/>
              </a:rPr>
              <a:t>In your teams, discuss and fill out the Transition Plan Form.</a:t>
            </a:r>
          </a:p>
          <a:p>
            <a:r>
              <a:rPr lang="en-US" sz="2800" dirty="0">
                <a:latin typeface="Century Gothic"/>
                <a:cs typeface="Century Gothic"/>
              </a:rPr>
              <a:t>Do your best to come to a consensus about what priorities are important to your team.</a:t>
            </a:r>
          </a:p>
          <a:p>
            <a:endParaRPr lang="en-US" sz="2800" dirty="0">
              <a:latin typeface="Century Gothic"/>
            </a:endParaRPr>
          </a:p>
          <a:p>
            <a:endParaRPr lang="en-US" sz="2800" dirty="0">
              <a:latin typeface="Century Gothic"/>
            </a:endParaRPr>
          </a:p>
          <a:p>
            <a:endParaRPr lang="en-US" sz="2800" dirty="0">
              <a:latin typeface="Century Gothic"/>
            </a:endParaRPr>
          </a:p>
          <a:p>
            <a:endParaRPr lang="en-US" dirty="0"/>
          </a:p>
          <a:p>
            <a:endParaRPr lang="en-US" dirty="0"/>
          </a:p>
        </p:txBody>
      </p:sp>
      <p:sp>
        <p:nvSpPr>
          <p:cNvPr id="4" name="Text Placeholder 3">
            <a:extLst>
              <a:ext uri="{FF2B5EF4-FFF2-40B4-BE49-F238E27FC236}">
                <a16:creationId xmlns:a16="http://schemas.microsoft.com/office/drawing/2014/main" id="{37B2188B-5B71-4F25-AC46-BEFC7066EED3}"/>
              </a:ext>
            </a:extLst>
          </p:cNvPr>
          <p:cNvSpPr>
            <a:spLocks noGrp="1"/>
          </p:cNvSpPr>
          <p:nvPr>
            <p:ph type="body" sz="quarter" idx="14"/>
          </p:nvPr>
        </p:nvSpPr>
        <p:spPr/>
        <p:txBody>
          <a:bodyPr/>
          <a:lstStyle/>
          <a:p>
            <a:r>
              <a:rPr lang="en-US" dirty="0"/>
              <a:t>Planning the Transition</a:t>
            </a:r>
          </a:p>
        </p:txBody>
      </p:sp>
    </p:spTree>
    <p:extLst>
      <p:ext uri="{BB962C8B-B14F-4D97-AF65-F5344CB8AC3E}">
        <p14:creationId xmlns:p14="http://schemas.microsoft.com/office/powerpoint/2010/main" val="80291089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8A42698-F6BD-4C1B-9C8F-E322E90AEA46}"/>
              </a:ext>
            </a:extLst>
          </p:cNvPr>
          <p:cNvSpPr>
            <a:spLocks noGrp="1"/>
          </p:cNvSpPr>
          <p:nvPr>
            <p:ph type="body" sz="quarter" idx="14"/>
          </p:nvPr>
        </p:nvSpPr>
        <p:spPr/>
        <p:txBody>
          <a:bodyPr/>
          <a:lstStyle/>
          <a:p>
            <a:r>
              <a:rPr lang="en-US" dirty="0"/>
              <a:t>Transitions Connections</a:t>
            </a:r>
          </a:p>
        </p:txBody>
      </p:sp>
      <p:sp>
        <p:nvSpPr>
          <p:cNvPr id="358403" name="Rectangle 3"/>
          <p:cNvSpPr>
            <a:spLocks noGrp="1" noChangeArrowheads="1"/>
          </p:cNvSpPr>
          <p:nvPr>
            <p:ph type="body" sz="quarter" idx="10"/>
          </p:nvPr>
        </p:nvSpPr>
        <p:spPr/>
        <p:txBody>
          <a:bodyPr>
            <a:noAutofit/>
          </a:bodyPr>
          <a:lstStyle/>
          <a:p>
            <a:pPr marL="0" indent="0">
              <a:spcBef>
                <a:spcPts val="0"/>
              </a:spcBef>
              <a:spcAft>
                <a:spcPts val="1200"/>
              </a:spcAft>
              <a:buNone/>
              <a:defRPr/>
            </a:pPr>
            <a:r>
              <a:rPr lang="en-US" sz="2800" b="1" dirty="0">
                <a:latin typeface="Century Gothic" panose="020B0502020202020204" pitchFamily="34" charset="0"/>
              </a:rPr>
              <a:t>Child–School </a:t>
            </a:r>
          </a:p>
          <a:p>
            <a:pPr marL="0" indent="0">
              <a:spcBef>
                <a:spcPts val="0"/>
              </a:spcBef>
              <a:spcAft>
                <a:spcPts val="1200"/>
              </a:spcAft>
              <a:buNone/>
              <a:defRPr/>
            </a:pPr>
            <a:r>
              <a:rPr lang="en-US" sz="2800" dirty="0">
                <a:latin typeface="Century Gothic" panose="020B0502020202020204" pitchFamily="34" charset="0"/>
              </a:rPr>
              <a:t>To foster children’s</a:t>
            </a:r>
            <a:r>
              <a:rPr lang="en-US" altLang="ja-JP" sz="2800" dirty="0">
                <a:latin typeface="Century Gothic" panose="020B0502020202020204" pitchFamily="34" charset="0"/>
              </a:rPr>
              <a:t> familiarity with the kindergarten setting and people</a:t>
            </a:r>
            <a:endParaRPr lang="en-US" sz="2800" dirty="0">
              <a:latin typeface="Century Gothic" panose="020B0502020202020204" pitchFamily="34" charset="0"/>
            </a:endParaRPr>
          </a:p>
          <a:p>
            <a:pPr marL="0" indent="0">
              <a:spcBef>
                <a:spcPts val="0"/>
              </a:spcBef>
              <a:spcAft>
                <a:spcPts val="1200"/>
              </a:spcAft>
              <a:buNone/>
              <a:defRPr/>
            </a:pPr>
            <a:r>
              <a:rPr lang="en-US" sz="2800" b="1" dirty="0">
                <a:latin typeface="Century Gothic" panose="020B0502020202020204" pitchFamily="34" charset="0"/>
              </a:rPr>
              <a:t>Family–School </a:t>
            </a:r>
          </a:p>
          <a:p>
            <a:pPr marL="0" indent="0">
              <a:spcBef>
                <a:spcPts val="0"/>
              </a:spcBef>
              <a:spcAft>
                <a:spcPts val="1200"/>
              </a:spcAft>
              <a:buNone/>
              <a:defRPr/>
            </a:pPr>
            <a:r>
              <a:rPr lang="en-US" sz="2800" dirty="0">
                <a:latin typeface="Century Gothic" panose="020B0502020202020204" pitchFamily="34" charset="0"/>
              </a:rPr>
              <a:t>To foster family collaboration and engagement with the school</a:t>
            </a:r>
          </a:p>
          <a:p>
            <a:pPr marL="0" indent="0">
              <a:spcBef>
                <a:spcPts val="0"/>
              </a:spcBef>
              <a:spcAft>
                <a:spcPts val="1200"/>
              </a:spcAft>
              <a:buNone/>
              <a:defRPr/>
            </a:pPr>
            <a:r>
              <a:rPr lang="en-US" sz="2800" b="1" dirty="0">
                <a:latin typeface="Century Gothic" panose="020B0502020202020204" pitchFamily="34" charset="0"/>
              </a:rPr>
              <a:t>Program–School </a:t>
            </a:r>
            <a:br>
              <a:rPr lang="en-US" sz="2800" dirty="0">
                <a:latin typeface="Century Gothic" panose="020B0502020202020204" pitchFamily="34" charset="0"/>
              </a:rPr>
            </a:br>
            <a:r>
              <a:rPr lang="en-US" sz="2800" dirty="0">
                <a:latin typeface="Century Gothic" panose="020B0502020202020204" pitchFamily="34" charset="0"/>
              </a:rPr>
              <a:t>To provide children with stable, high-quality early learning experiences</a:t>
            </a:r>
          </a:p>
          <a:p>
            <a:pPr marL="0" indent="0">
              <a:spcBef>
                <a:spcPts val="0"/>
              </a:spcBef>
              <a:spcAft>
                <a:spcPts val="1200"/>
              </a:spcAft>
              <a:buNone/>
              <a:defRPr/>
            </a:pPr>
            <a:r>
              <a:rPr lang="en-US" sz="2800" b="1" dirty="0">
                <a:latin typeface="Century Gothic" panose="020B0502020202020204" pitchFamily="34" charset="0"/>
              </a:rPr>
              <a:t>Community–School </a:t>
            </a:r>
          </a:p>
          <a:p>
            <a:pPr marL="0" indent="0">
              <a:spcBef>
                <a:spcPts val="0"/>
              </a:spcBef>
              <a:spcAft>
                <a:spcPts val="1200"/>
              </a:spcAft>
              <a:buNone/>
              <a:defRPr/>
            </a:pPr>
            <a:r>
              <a:rPr lang="en-US" sz="2800" dirty="0">
                <a:latin typeface="Century Gothic" panose="020B0502020202020204" pitchFamily="34" charset="0"/>
              </a:rPr>
              <a:t>To facilitate the transition process within the community</a:t>
            </a:r>
          </a:p>
        </p:txBody>
      </p:sp>
    </p:spTree>
    <p:extLst>
      <p:ext uri="{BB962C8B-B14F-4D97-AF65-F5344CB8AC3E}">
        <p14:creationId xmlns:p14="http://schemas.microsoft.com/office/powerpoint/2010/main" val="1342853376"/>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9A17382-FE19-9247-9533-1E77F08C550C}"/>
              </a:ext>
            </a:extLst>
          </p:cNvPr>
          <p:cNvSpPr txBox="1"/>
          <p:nvPr/>
        </p:nvSpPr>
        <p:spPr>
          <a:xfrm>
            <a:off x="2157047" y="2579078"/>
            <a:ext cx="7901355" cy="369332"/>
          </a:xfrm>
          <a:prstGeom prst="rect">
            <a:avLst/>
          </a:prstGeom>
          <a:solidFill>
            <a:schemeClr val="bg1"/>
          </a:solidFill>
        </p:spPr>
        <p:txBody>
          <a:bodyPr wrap="square" rtlCol="0">
            <a:spAutoFit/>
          </a:bodyPr>
          <a:lstStyle/>
          <a:p>
            <a:endParaRPr lang="en-US" dirty="0"/>
          </a:p>
        </p:txBody>
      </p:sp>
      <p:pic>
        <p:nvPicPr>
          <p:cNvPr id="4" name="Picture 3">
            <a:extLst>
              <a:ext uri="{FF2B5EF4-FFF2-40B4-BE49-F238E27FC236}">
                <a16:creationId xmlns:a16="http://schemas.microsoft.com/office/drawing/2014/main" id="{4F54D74E-A958-466D-9BE6-B260B6CC0F84}"/>
              </a:ext>
            </a:extLst>
          </p:cNvPr>
          <p:cNvPicPr>
            <a:picLocks noChangeAspect="1"/>
          </p:cNvPicPr>
          <p:nvPr/>
        </p:nvPicPr>
        <p:blipFill>
          <a:blip r:embed="rId3"/>
          <a:stretch>
            <a:fillRect/>
          </a:stretch>
        </p:blipFill>
        <p:spPr>
          <a:xfrm>
            <a:off x="1439056" y="5383215"/>
            <a:ext cx="9458793" cy="1041400"/>
          </a:xfrm>
          <a:prstGeom prst="rect">
            <a:avLst/>
          </a:prstGeom>
          <a:solidFill>
            <a:schemeClr val="bg1"/>
          </a:solidFill>
        </p:spPr>
      </p:pic>
      <p:sp>
        <p:nvSpPr>
          <p:cNvPr id="2" name="Rectangle 1">
            <a:extLst>
              <a:ext uri="{FF2B5EF4-FFF2-40B4-BE49-F238E27FC236}">
                <a16:creationId xmlns:a16="http://schemas.microsoft.com/office/drawing/2014/main" id="{22868239-6069-4AFD-BDD4-B67C2C7F4B1A}"/>
              </a:ext>
            </a:extLst>
          </p:cNvPr>
          <p:cNvSpPr/>
          <p:nvPr/>
        </p:nvSpPr>
        <p:spPr>
          <a:xfrm>
            <a:off x="1244184" y="1903751"/>
            <a:ext cx="9039068" cy="2623279"/>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961455773"/>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t">
        <a:normAutofit fontScale="92500"/>
      </a:bodyPr>
      <a:lstStyle>
        <a:defPPr>
          <a:defRPr sz="2800" b="0" i="0" dirty="0" smtClean="0">
            <a:solidFill>
              <a:schemeClr val="tx1"/>
            </a:solidFill>
            <a:latin typeface="Segoe UI Light" charset="0"/>
            <a:ea typeface="Segoe UI Light" charset="0"/>
            <a:cs typeface="Segoe UI Light" charset="0"/>
          </a:defRPr>
        </a:defPPr>
      </a:lstStyle>
    </a:txDef>
  </a:objectDefaults>
  <a:extraClrSchemeLst/>
  <a:extLst>
    <a:ext uri="{05A4C25C-085E-4340-85A3-A5531E510DB2}">
      <thm15:themeFamily xmlns:thm15="http://schemas.microsoft.com/office/thememl/2012/main" name="NCECDTL Template Widescreen" id="{BD48575F-F21A-064B-A827-62AE1A9A1194}" vid="{4BF0F750-F50F-EF43-886E-A8280D73B282}"/>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t">
        <a:normAutofit fontScale="92500"/>
      </a:bodyPr>
      <a:lstStyle>
        <a:defPPr>
          <a:defRPr sz="2800" b="0" i="0" dirty="0" smtClean="0">
            <a:solidFill>
              <a:schemeClr val="tx1"/>
            </a:solidFill>
            <a:latin typeface="Segoe UI Light" charset="0"/>
            <a:ea typeface="Segoe UI Light" charset="0"/>
            <a:cs typeface="Segoe UI Light" charset="0"/>
          </a:defRPr>
        </a:defPPr>
      </a:lstStyle>
    </a:txDef>
  </a:objectDefaults>
  <a:extraClrSchemeLst/>
  <a:extLst>
    <a:ext uri="{05A4C25C-085E-4340-85A3-A5531E510DB2}">
      <thm15:themeFamily xmlns:thm15="http://schemas.microsoft.com/office/thememl/2012/main" name="NCECDTL Template Widescreen" id="{BD48575F-F21A-064B-A827-62AE1A9A1194}" vid="{4BF0F750-F50F-EF43-886E-A8280D73B282}"/>
    </a:ext>
  </a:extLst>
</a:theme>
</file>

<file path=ppt/theme/theme3.xml><?xml version="1.0" encoding="utf-8"?>
<a:theme xmlns:a="http://schemas.openxmlformats.org/drawingml/2006/main" name="1_NCECDTL Widescreen PPT-10-16">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t">
        <a:normAutofit fontScale="92500"/>
      </a:bodyPr>
      <a:lstStyle>
        <a:defPPr>
          <a:defRPr sz="2800" b="0" i="0" dirty="0" smtClean="0">
            <a:solidFill>
              <a:schemeClr val="tx1"/>
            </a:solidFill>
            <a:latin typeface="Segoe UI Light" charset="0"/>
            <a:ea typeface="Segoe UI Light" charset="0"/>
            <a:cs typeface="Segoe UI Light" charset="0"/>
          </a:defRPr>
        </a:defPPr>
      </a:lstStyle>
    </a:txDef>
  </a:objectDefaults>
  <a:extraClrSchemeLst/>
  <a:extLst>
    <a:ext uri="{05A4C25C-085E-4340-85A3-A5531E510DB2}">
      <thm15:themeFamily xmlns:thm15="http://schemas.microsoft.com/office/thememl/2012/main" name="NCECDTL Template Widescreen" id="{BD48575F-F21A-064B-A827-62AE1A9A1194}" vid="{4BF0F750-F50F-EF43-886E-A8280D73B282}"/>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t">
        <a:normAutofit fontScale="92500"/>
      </a:bodyPr>
      <a:lstStyle>
        <a:defPPr>
          <a:defRPr sz="2800" b="0" i="0" dirty="0" smtClean="0">
            <a:solidFill>
              <a:schemeClr val="tx1"/>
            </a:solidFill>
            <a:latin typeface="Segoe UI Light" charset="0"/>
            <a:ea typeface="Segoe UI Light" charset="0"/>
            <a:cs typeface="Segoe UI Light" charset="0"/>
          </a:defRPr>
        </a:defPPr>
      </a:lstStyle>
    </a:txDef>
  </a:objectDefaults>
  <a:extraClrSchemeLst/>
  <a:extLst>
    <a:ext uri="{05A4C25C-085E-4340-85A3-A5531E510DB2}">
      <thm15:themeFamily xmlns:thm15="http://schemas.microsoft.com/office/thememl/2012/main" name="NCECDTL Template Widescreen" id="{BD48575F-F21A-064B-A827-62AE1A9A1194}" vid="{4BF0F750-F50F-EF43-886E-A8280D73B282}"/>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0F1FD8894558449A264163B3A97FDE9" ma:contentTypeVersion="21" ma:contentTypeDescription="Create a new document." ma:contentTypeScope="" ma:versionID="6d94f29df64c12fc603a098407342291">
  <xsd:schema xmlns:xsd="http://www.w3.org/2001/XMLSchema" xmlns:xs="http://www.w3.org/2001/XMLSchema" xmlns:p="http://schemas.microsoft.com/office/2006/metadata/properties" xmlns:ns2="638e6b88-029d-4974-94ab-4f46eee0f699" xmlns:ns3="0bcfbbdd-cf99-4445-bd4f-0255aa14744a" xmlns:ns4="2b0696d2-03e8-4ed2-82a3-1f89a5fc7162" targetNamespace="http://schemas.microsoft.com/office/2006/metadata/properties" ma:root="true" ma:fieldsID="f3d3abfe44efd431408f0150ceec137b" ns2:_="" ns3:_="" ns4:_="">
    <xsd:import namespace="638e6b88-029d-4974-94ab-4f46eee0f699"/>
    <xsd:import namespace="0bcfbbdd-cf99-4445-bd4f-0255aa14744a"/>
    <xsd:import namespace="2b0696d2-03e8-4ed2-82a3-1f89a5fc7162"/>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DateTaken" minOccurs="0"/>
                <xsd:element ref="ns3:MediaServiceOCR" minOccurs="0"/>
                <xsd:element ref="ns4:DocumentStatus" minOccurs="0"/>
                <xsd:element ref="ns3:MediaServiceEventHashCode" minOccurs="0"/>
                <xsd:element ref="ns3:MediaServiceGenerationTime" minOccurs="0"/>
                <xsd:element ref="ns3:Year" minOccurs="0"/>
                <xsd:element ref="ns3:Grant_x0020_Year" minOccurs="0"/>
                <xsd:element ref="ns3:MediaServiceLocation" minOccurs="0"/>
                <xsd:element ref="ns3:_Flow_SignoffStatus"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38e6b88-029d-4974-94ab-4f46eee0f699"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0bcfbbdd-cf99-4445-bd4f-0255aa14744a"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description="" ma:internalName="MediaServiceAutoTags" ma:readOnly="true">
      <xsd:simpleType>
        <xsd:restriction base="dms:Text"/>
      </xsd:simpleType>
    </xsd:element>
    <xsd:element name="MediaServiceDateTaken" ma:index="15" nillable="true" ma:displayName="MediaServiceDateTaken" ma:description="" ma:hidden="true" ma:internalName="MediaServiceDateTaken"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Year" ma:index="20" nillable="true" ma:displayName="Year" ma:format="DateOnly" ma:internalName="Year">
      <xsd:simpleType>
        <xsd:restriction base="dms:DateTime"/>
      </xsd:simpleType>
    </xsd:element>
    <xsd:element name="Grant_x0020_Year" ma:index="21" nillable="true" ma:displayName="Grant Year" ma:format="Dropdown" ma:internalName="Grant_x0020_Year">
      <xsd:simpleType>
        <xsd:restriction base="dms:Text">
          <xsd:maxLength value="255"/>
        </xsd:restriction>
      </xsd:simpleType>
    </xsd:element>
    <xsd:element name="MediaServiceLocation" ma:index="22" nillable="true" ma:displayName="Location" ma:internalName="MediaServiceLocation" ma:readOnly="true">
      <xsd:simpleType>
        <xsd:restriction base="dms:Text"/>
      </xsd:simpleType>
    </xsd:element>
    <xsd:element name="_Flow_SignoffStatus" ma:index="23" nillable="true" ma:displayName="Sign-off status" ma:internalName="Sign_x002d_off_x0020_status">
      <xsd:simpleType>
        <xsd:restriction base="dms:Text"/>
      </xsd:simpleType>
    </xsd:element>
    <xsd:element name="MediaServiceAutoKeyPoints" ma:index="24" nillable="true" ma:displayName="MediaServiceAutoKeyPoints" ma:hidden="true" ma:internalName="MediaServiceAutoKeyPoints" ma:readOnly="true">
      <xsd:simpleType>
        <xsd:restriction base="dms:Note"/>
      </xsd:simpleType>
    </xsd:element>
    <xsd:element name="MediaServiceKeyPoints" ma:index="25"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b0696d2-03e8-4ed2-82a3-1f89a5fc7162" elementFormDefault="qualified">
    <xsd:import namespace="http://schemas.microsoft.com/office/2006/documentManagement/types"/>
    <xsd:import namespace="http://schemas.microsoft.com/office/infopath/2007/PartnerControls"/>
    <xsd:element name="DocumentStatus" ma:index="17" nillable="true" ma:displayName="Document Status" ma:default="Manager Review" ma:format="Dropdown" ma:indexed="true" ma:internalName="DocumentStatus">
      <xsd:simpleType>
        <xsd:restriction base="dms:Choice">
          <xsd:enumeration value="Manager Review"/>
          <xsd:enumeration value="Senior-Manager Review"/>
          <xsd:enumeration value="Director Review"/>
          <xsd:enumeration value="Client Review"/>
          <xsd:enumeration value="Center Director Review"/>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Year xmlns="0bcfbbdd-cf99-4445-bd4f-0255aa14744a" xsi:nil="true"/>
    <DocumentStatus xmlns="2b0696d2-03e8-4ed2-82a3-1f89a5fc7162">Manager Review</DocumentStatus>
    <Grant_x0020_Year xmlns="0bcfbbdd-cf99-4445-bd4f-0255aa14744a" xsi:nil="true"/>
    <_Flow_SignoffStatus xmlns="0bcfbbdd-cf99-4445-bd4f-0255aa14744a" xsi:nil="true"/>
  </documentManagement>
</p:properties>
</file>

<file path=customXml/itemProps1.xml><?xml version="1.0" encoding="utf-8"?>
<ds:datastoreItem xmlns:ds="http://schemas.openxmlformats.org/officeDocument/2006/customXml" ds:itemID="{7DA4FD2E-7B6E-4BB4-82F4-2A7C0F08C7D6}">
  <ds:schemaRefs>
    <ds:schemaRef ds:uri="http://schemas.microsoft.com/sharepoint/v3/contenttype/forms"/>
  </ds:schemaRefs>
</ds:datastoreItem>
</file>

<file path=customXml/itemProps2.xml><?xml version="1.0" encoding="utf-8"?>
<ds:datastoreItem xmlns:ds="http://schemas.openxmlformats.org/officeDocument/2006/customXml" ds:itemID="{FDFF12FA-BBFC-4732-8DFB-BD41FDDF69F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38e6b88-029d-4974-94ab-4f46eee0f699"/>
    <ds:schemaRef ds:uri="0bcfbbdd-cf99-4445-bd4f-0255aa14744a"/>
    <ds:schemaRef ds:uri="2b0696d2-03e8-4ed2-82a3-1f89a5fc716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044874B-3BED-4325-807D-6D26ED1E0C79}">
  <ds:schemaRefs>
    <ds:schemaRef ds:uri="http://purl.org/dc/terms/"/>
    <ds:schemaRef ds:uri="http://purl.org/dc/elements/1.1/"/>
    <ds:schemaRef ds:uri="http://www.w3.org/XML/1998/namespace"/>
    <ds:schemaRef ds:uri="http://schemas.microsoft.com/office/infopath/2007/PartnerControls"/>
    <ds:schemaRef ds:uri="http://schemas.openxmlformats.org/package/2006/metadata/core-properties"/>
    <ds:schemaRef ds:uri="http://purl.org/dc/dcmitype/"/>
    <ds:schemaRef ds:uri="2b0696d2-03e8-4ed2-82a3-1f89a5fc7162"/>
    <ds:schemaRef ds:uri="http://schemas.microsoft.com/office/2006/documentManagement/types"/>
    <ds:schemaRef ds:uri="0bcfbbdd-cf99-4445-bd4f-0255aa14744a"/>
    <ds:schemaRef ds:uri="638e6b88-029d-4974-94ab-4f46eee0f699"/>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9673</TotalTime>
  <Words>13593</Words>
  <Application>Microsoft Macintosh PowerPoint</Application>
  <PresentationFormat>Widescreen</PresentationFormat>
  <Paragraphs>1592</Paragraphs>
  <Slides>92</Slides>
  <Notes>91</Notes>
  <HiddenSlides>0</HiddenSlides>
  <MMClips>0</MMClips>
  <ScaleCrop>false</ScaleCrop>
  <HeadingPairs>
    <vt:vector size="8" baseType="variant">
      <vt:variant>
        <vt:lpstr>Fonts Used</vt:lpstr>
      </vt:variant>
      <vt:variant>
        <vt:i4>16</vt:i4>
      </vt:variant>
      <vt:variant>
        <vt:lpstr>Theme</vt:lpstr>
      </vt:variant>
      <vt:variant>
        <vt:i4>4</vt:i4>
      </vt:variant>
      <vt:variant>
        <vt:lpstr>Embedded OLE Servers</vt:lpstr>
      </vt:variant>
      <vt:variant>
        <vt:i4>1</vt:i4>
      </vt:variant>
      <vt:variant>
        <vt:lpstr>Slide Titles</vt:lpstr>
      </vt:variant>
      <vt:variant>
        <vt:i4>92</vt:i4>
      </vt:variant>
    </vt:vector>
  </HeadingPairs>
  <TitlesOfParts>
    <vt:vector size="113" baseType="lpstr">
      <vt:lpstr>Arial Unicode MS</vt:lpstr>
      <vt:lpstr>ＭＳ Ｐゴシック</vt:lpstr>
      <vt:lpstr>游ゴシック</vt:lpstr>
      <vt:lpstr>Arial</vt:lpstr>
      <vt:lpstr>Calibri</vt:lpstr>
      <vt:lpstr>Calibri Light</vt:lpstr>
      <vt:lpstr>Cambria</vt:lpstr>
      <vt:lpstr>Century Gothic</vt:lpstr>
      <vt:lpstr>CenturyGothic-Bold</vt:lpstr>
      <vt:lpstr>Museo Slab 500</vt:lpstr>
      <vt:lpstr>Questrial</vt:lpstr>
      <vt:lpstr>Roboto Light</vt:lpstr>
      <vt:lpstr>Segoe UI</vt:lpstr>
      <vt:lpstr>Segoe UI Light</vt:lpstr>
      <vt:lpstr>Times New Roman</vt:lpstr>
      <vt:lpstr>Wingdings</vt:lpstr>
      <vt:lpstr>1_Office Theme</vt:lpstr>
      <vt:lpstr>2_Office Theme</vt:lpstr>
      <vt:lpstr>1_NCECDTL Widescreen PPT-10-16</vt:lpstr>
      <vt:lpstr>3_Office Theme</vt:lpstr>
      <vt:lpstr>Worksheet</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t:lpstr>
      <vt:lpstr>PowerPoint Presentation</vt:lpstr>
      <vt:lpstr>PowerPoint Presentation</vt:lpstr>
      <vt:lpstr>PowerPoint Presentation</vt:lpstr>
      <vt:lpstr>PowerPoint Presentation</vt:lpstr>
      <vt:lpstr>PowerPoint Presentation</vt:lpstr>
      <vt:lpstr>.</vt:lpstr>
      <vt:lpstr>.</vt:lpstr>
      <vt:lpstr>PowerPoint Presentation</vt:lpstr>
      <vt:lpst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FAMILIES CONTRIBUTE</vt:lpstr>
      <vt:lpstr>PowerPoint Presentation</vt:lpstr>
      <vt:lpstr>PowerPoint Presentation</vt:lpstr>
      <vt:lpstr>PowerPoint Presentation</vt:lpstr>
      <vt:lpstr>PowerPoint Presentation</vt:lpstr>
      <vt:lpstr>PowerPoint Presentation</vt:lpstr>
      <vt:lpstr>PowerPoint Presentation</vt:lpstr>
      <vt:lpstr>PROFESSIONALS WORKING TOGETHER</vt:lpstr>
      <vt:lpstr>PowerPoint Presentation</vt:lpstr>
      <vt:lpstr>PowerPoint Presentation</vt:lpstr>
      <vt:lpstr>PowerPoint Presentation</vt:lpstr>
      <vt:lpstr>.</vt:lpstr>
      <vt:lpstr>PowerPoint Presentation</vt:lpstr>
      <vt:lpstr>PowerPoint Presentation</vt:lpstr>
      <vt:lpstr>PowerPoint Presentation</vt:lpstr>
      <vt:lpstr>PowerPoint Presentation</vt:lpstr>
      <vt:lpstr>PowerPoint Presentation</vt:lpstr>
      <vt:lpstr>PowerPoint Presentation</vt:lpstr>
      <vt:lpstr>.</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Allyson Dean</dc:creator>
  <cp:lastModifiedBy>Tamarack O'Donnell</cp:lastModifiedBy>
  <cp:revision>152</cp:revision>
  <dcterms:created xsi:type="dcterms:W3CDTF">2019-02-26T15:46:01Z</dcterms:created>
  <dcterms:modified xsi:type="dcterms:W3CDTF">2020-01-30T19:46:19Z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0x01010020F1FD8894558449A264163B3A97FDE9</vt:lpwstr>
  </property>
  <property fmtid="{D5CDD505-2E9C-101B-9397-08002B2CF9AE}" pid="3" name="AuthorIds_UIVersion_5120">
    <vt:lpwstr>93</vt:lpwstr>
  </property>
  <property fmtid="{D5CDD505-2E9C-101B-9397-08002B2CF9AE}" pid="4" name="TaxKeyword">
    <vt:lpwstr/>
  </property>
</Properties>
</file>